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90"/>
  </p:notesMasterIdLst>
  <p:handoutMasterIdLst>
    <p:handoutMasterId r:id="rId91"/>
  </p:handoutMasterIdLst>
  <p:sldIdLst>
    <p:sldId id="1611" r:id="rId2"/>
    <p:sldId id="1707" r:id="rId3"/>
    <p:sldId id="1612" r:id="rId4"/>
    <p:sldId id="1613" r:id="rId5"/>
    <p:sldId id="1703" r:id="rId6"/>
    <p:sldId id="1614" r:id="rId7"/>
    <p:sldId id="1615" r:id="rId8"/>
    <p:sldId id="1616" r:id="rId9"/>
    <p:sldId id="1617" r:id="rId10"/>
    <p:sldId id="1618" r:id="rId11"/>
    <p:sldId id="1619" r:id="rId12"/>
    <p:sldId id="1620" r:id="rId13"/>
    <p:sldId id="1621" r:id="rId14"/>
    <p:sldId id="1622" r:id="rId15"/>
    <p:sldId id="1623" r:id="rId16"/>
    <p:sldId id="1624" r:id="rId17"/>
    <p:sldId id="1625" r:id="rId18"/>
    <p:sldId id="1626" r:id="rId19"/>
    <p:sldId id="1627" r:id="rId20"/>
    <p:sldId id="1628" r:id="rId21"/>
    <p:sldId id="1629" r:id="rId22"/>
    <p:sldId id="1630" r:id="rId23"/>
    <p:sldId id="1631" r:id="rId24"/>
    <p:sldId id="1632" r:id="rId25"/>
    <p:sldId id="1633" r:id="rId26"/>
    <p:sldId id="1634" r:id="rId27"/>
    <p:sldId id="1635" r:id="rId28"/>
    <p:sldId id="1636" r:id="rId29"/>
    <p:sldId id="1637" r:id="rId30"/>
    <p:sldId id="1638" r:id="rId31"/>
    <p:sldId id="1639" r:id="rId32"/>
    <p:sldId id="1640" r:id="rId33"/>
    <p:sldId id="1641" r:id="rId34"/>
    <p:sldId id="1709" r:id="rId35"/>
    <p:sldId id="1642" r:id="rId36"/>
    <p:sldId id="1643" r:id="rId37"/>
    <p:sldId id="1644" r:id="rId38"/>
    <p:sldId id="1708" r:id="rId39"/>
    <p:sldId id="1645" r:id="rId40"/>
    <p:sldId id="1646" r:id="rId41"/>
    <p:sldId id="1647" r:id="rId42"/>
    <p:sldId id="1648" r:id="rId43"/>
    <p:sldId id="1654" r:id="rId44"/>
    <p:sldId id="1655" r:id="rId45"/>
    <p:sldId id="1656" r:id="rId46"/>
    <p:sldId id="1657" r:id="rId47"/>
    <p:sldId id="1658" r:id="rId48"/>
    <p:sldId id="1659" r:id="rId49"/>
    <p:sldId id="1660" r:id="rId50"/>
    <p:sldId id="1661" r:id="rId51"/>
    <p:sldId id="1662" r:id="rId52"/>
    <p:sldId id="1663" r:id="rId53"/>
    <p:sldId id="1664" r:id="rId54"/>
    <p:sldId id="1665" r:id="rId55"/>
    <p:sldId id="1666" r:id="rId56"/>
    <p:sldId id="1667" r:id="rId57"/>
    <p:sldId id="1668" r:id="rId58"/>
    <p:sldId id="1669" r:id="rId59"/>
    <p:sldId id="1670" r:id="rId60"/>
    <p:sldId id="1671" r:id="rId61"/>
    <p:sldId id="1672" r:id="rId62"/>
    <p:sldId id="1673" r:id="rId63"/>
    <p:sldId id="1674" r:id="rId64"/>
    <p:sldId id="1675" r:id="rId65"/>
    <p:sldId id="1680" r:id="rId66"/>
    <p:sldId id="1697" r:id="rId67"/>
    <p:sldId id="1698" r:id="rId68"/>
    <p:sldId id="1700" r:id="rId69"/>
    <p:sldId id="1701" r:id="rId70"/>
    <p:sldId id="1681" r:id="rId71"/>
    <p:sldId id="1682" r:id="rId72"/>
    <p:sldId id="1683" r:id="rId73"/>
    <p:sldId id="1684" r:id="rId74"/>
    <p:sldId id="1685" r:id="rId75"/>
    <p:sldId id="1704" r:id="rId76"/>
    <p:sldId id="1705" r:id="rId77"/>
    <p:sldId id="1706" r:id="rId78"/>
    <p:sldId id="1686" r:id="rId79"/>
    <p:sldId id="1687" r:id="rId80"/>
    <p:sldId id="1688" r:id="rId81"/>
    <p:sldId id="1689" r:id="rId82"/>
    <p:sldId id="1690" r:id="rId83"/>
    <p:sldId id="1702" r:id="rId84"/>
    <p:sldId id="1691" r:id="rId85"/>
    <p:sldId id="1692" r:id="rId86"/>
    <p:sldId id="1693" r:id="rId87"/>
    <p:sldId id="1694" r:id="rId88"/>
    <p:sldId id="1695" r:id="rId89"/>
  </p:sldIdLst>
  <p:sldSz cx="9144000" cy="6858000" type="screen4x3"/>
  <p:notesSz cx="6858000" cy="9144000"/>
  <p:defaultTextStyle>
    <a:defPPr>
      <a:defRPr lang="zh-CN"/>
    </a:defPPr>
    <a:lvl1pPr algn="l" rtl="0" fontAlgn="base">
      <a:spcBef>
        <a:spcPct val="0"/>
      </a:spcBef>
      <a:spcAft>
        <a:spcPct val="0"/>
      </a:spcAft>
      <a:defRPr kumimoji="1" b="1" kern="1200">
        <a:solidFill>
          <a:schemeClr val="tx1"/>
        </a:solidFill>
        <a:latin typeface="Tahoma" panose="020B0604030504040204" pitchFamily="34" charset="0"/>
        <a:ea typeface="宋体" panose="02010600030101010101" pitchFamily="2" charset="-122"/>
        <a:cs typeface="+mn-cs"/>
      </a:defRPr>
    </a:lvl1pPr>
    <a:lvl2pPr marL="457200" algn="l" rtl="0" fontAlgn="base">
      <a:spcBef>
        <a:spcPct val="0"/>
      </a:spcBef>
      <a:spcAft>
        <a:spcPct val="0"/>
      </a:spcAft>
      <a:defRPr kumimoji="1" b="1" kern="1200">
        <a:solidFill>
          <a:schemeClr val="tx1"/>
        </a:solidFill>
        <a:latin typeface="Tahoma" panose="020B0604030504040204" pitchFamily="34" charset="0"/>
        <a:ea typeface="宋体" panose="02010600030101010101" pitchFamily="2" charset="-122"/>
        <a:cs typeface="+mn-cs"/>
      </a:defRPr>
    </a:lvl2pPr>
    <a:lvl3pPr marL="914400" algn="l" rtl="0" fontAlgn="base">
      <a:spcBef>
        <a:spcPct val="0"/>
      </a:spcBef>
      <a:spcAft>
        <a:spcPct val="0"/>
      </a:spcAft>
      <a:defRPr kumimoji="1" b="1" kern="1200">
        <a:solidFill>
          <a:schemeClr val="tx1"/>
        </a:solidFill>
        <a:latin typeface="Tahoma" panose="020B0604030504040204" pitchFamily="34" charset="0"/>
        <a:ea typeface="宋体" panose="02010600030101010101" pitchFamily="2" charset="-122"/>
        <a:cs typeface="+mn-cs"/>
      </a:defRPr>
    </a:lvl3pPr>
    <a:lvl4pPr marL="1371600" algn="l" rtl="0" fontAlgn="base">
      <a:spcBef>
        <a:spcPct val="0"/>
      </a:spcBef>
      <a:spcAft>
        <a:spcPct val="0"/>
      </a:spcAft>
      <a:defRPr kumimoji="1" b="1" kern="1200">
        <a:solidFill>
          <a:schemeClr val="tx1"/>
        </a:solidFill>
        <a:latin typeface="Tahoma" panose="020B0604030504040204" pitchFamily="34" charset="0"/>
        <a:ea typeface="宋体" panose="02010600030101010101" pitchFamily="2" charset="-122"/>
        <a:cs typeface="+mn-cs"/>
      </a:defRPr>
    </a:lvl4pPr>
    <a:lvl5pPr marL="1828800" algn="l" rtl="0" fontAlgn="base">
      <a:spcBef>
        <a:spcPct val="0"/>
      </a:spcBef>
      <a:spcAft>
        <a:spcPct val="0"/>
      </a:spcAft>
      <a:defRPr kumimoji="1" b="1" kern="1200">
        <a:solidFill>
          <a:schemeClr val="tx1"/>
        </a:solidFill>
        <a:latin typeface="Tahoma" panose="020B0604030504040204" pitchFamily="34" charset="0"/>
        <a:ea typeface="宋体" panose="02010600030101010101" pitchFamily="2" charset="-122"/>
        <a:cs typeface="+mn-cs"/>
      </a:defRPr>
    </a:lvl5pPr>
    <a:lvl6pPr marL="2286000" algn="l" defTabSz="914400" rtl="0" eaLnBrk="1" latinLnBrk="0" hangingPunct="1">
      <a:defRPr kumimoji="1" b="1" kern="1200">
        <a:solidFill>
          <a:schemeClr val="tx1"/>
        </a:solidFill>
        <a:latin typeface="Tahoma" panose="020B0604030504040204" pitchFamily="34" charset="0"/>
        <a:ea typeface="宋体" panose="02010600030101010101" pitchFamily="2" charset="-122"/>
        <a:cs typeface="+mn-cs"/>
      </a:defRPr>
    </a:lvl6pPr>
    <a:lvl7pPr marL="2743200" algn="l" defTabSz="914400" rtl="0" eaLnBrk="1" latinLnBrk="0" hangingPunct="1">
      <a:defRPr kumimoji="1" b="1" kern="1200">
        <a:solidFill>
          <a:schemeClr val="tx1"/>
        </a:solidFill>
        <a:latin typeface="Tahoma" panose="020B0604030504040204" pitchFamily="34" charset="0"/>
        <a:ea typeface="宋体" panose="02010600030101010101" pitchFamily="2" charset="-122"/>
        <a:cs typeface="+mn-cs"/>
      </a:defRPr>
    </a:lvl7pPr>
    <a:lvl8pPr marL="3200400" algn="l" defTabSz="914400" rtl="0" eaLnBrk="1" latinLnBrk="0" hangingPunct="1">
      <a:defRPr kumimoji="1" b="1" kern="1200">
        <a:solidFill>
          <a:schemeClr val="tx1"/>
        </a:solidFill>
        <a:latin typeface="Tahoma" panose="020B0604030504040204" pitchFamily="34" charset="0"/>
        <a:ea typeface="宋体" panose="02010600030101010101" pitchFamily="2" charset="-122"/>
        <a:cs typeface="+mn-cs"/>
      </a:defRPr>
    </a:lvl8pPr>
    <a:lvl9pPr marL="3657600" algn="l" defTabSz="914400" rtl="0" eaLnBrk="1" latinLnBrk="0" hangingPunct="1">
      <a:defRPr kumimoji="1" b="1" kern="1200">
        <a:solidFill>
          <a:schemeClr val="tx1"/>
        </a:solidFill>
        <a:latin typeface="Tahoma" panose="020B060403050404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21">
          <p15:clr>
            <a:srgbClr val="A4A3A4"/>
          </p15:clr>
        </p15:guide>
        <p15:guide id="2" pos="2856">
          <p15:clr>
            <a:srgbClr val="A4A3A4"/>
          </p15:clr>
        </p15:guide>
      </p15:sldGuideLst>
    </p:ext>
    <p:ext uri="{2D200454-40CA-4A62-9FC3-DE9A4176ACB9}">
      <p15:notesGuideLst xmlns:p15="http://schemas.microsoft.com/office/powerpoint/2012/main">
        <p15:guide id="1" orient="horz" pos="2828">
          <p15:clr>
            <a:srgbClr val="A4A3A4"/>
          </p15:clr>
        </p15:guide>
        <p15:guide id="2" pos="214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CA00"/>
    <a:srgbClr val="3366FF"/>
    <a:srgbClr val="0000CC"/>
    <a:srgbClr val="6699FF"/>
    <a:srgbClr val="000066"/>
    <a:srgbClr val="66FFCC"/>
    <a:srgbClr val="66CCFF"/>
    <a:srgbClr val="029A1B"/>
    <a:srgbClr val="C0C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4" autoAdjust="0"/>
    <p:restoredTop sz="89335" autoAdjust="0"/>
  </p:normalViewPr>
  <p:slideViewPr>
    <p:cSldViewPr snapToGrid="0">
      <p:cViewPr varScale="1">
        <p:scale>
          <a:sx n="66" d="100"/>
          <a:sy n="66" d="100"/>
        </p:scale>
        <p:origin x="1500" y="72"/>
      </p:cViewPr>
      <p:guideLst>
        <p:guide orient="horz" pos="2121"/>
        <p:guide pos="285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p:scale>
          <a:sx n="100" d="100"/>
          <a:sy n="100" d="100"/>
        </p:scale>
        <p:origin x="-2832" y="228"/>
      </p:cViewPr>
      <p:guideLst>
        <p:guide orient="horz" pos="2828"/>
        <p:guide pos="2142"/>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notesMaster" Target="notesMasters/notesMaster1.xml"/><Relationship Id="rId95"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9570"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lgn="l">
              <a:defRPr sz="1200" b="0">
                <a:latin typeface="Times New Roman" panose="02020603050405020304" pitchFamily="18" charset="0"/>
                <a:ea typeface="宋体" panose="02010600030101010101" pitchFamily="2" charset="-122"/>
              </a:defRPr>
            </a:lvl1pPr>
          </a:lstStyle>
          <a:p>
            <a:pPr>
              <a:defRPr/>
            </a:pPr>
            <a:endParaRPr lang="en-US" altLang="zh-CN"/>
          </a:p>
        </p:txBody>
      </p:sp>
      <p:sp>
        <p:nvSpPr>
          <p:cNvPr id="109571" name="Rectangle 3"/>
          <p:cNvSpPr>
            <a:spLocks noGrp="1" noChangeArrowheads="1"/>
          </p:cNvSpPr>
          <p:nvPr>
            <p:ph type="dt" sz="quarter"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b="0">
                <a:latin typeface="Times New Roman" panose="02020603050405020304" pitchFamily="18" charset="0"/>
                <a:ea typeface="宋体" panose="02010600030101010101" pitchFamily="2" charset="-122"/>
              </a:defRPr>
            </a:lvl1pPr>
          </a:lstStyle>
          <a:p>
            <a:pPr>
              <a:defRPr/>
            </a:pPr>
            <a:endParaRPr lang="en-US" altLang="zh-CN"/>
          </a:p>
        </p:txBody>
      </p:sp>
      <p:sp>
        <p:nvSpPr>
          <p:cNvPr id="109572" name="Rectangle 4"/>
          <p:cNvSpPr>
            <a:spLocks noGrp="1" noChangeArrowheads="1"/>
          </p:cNvSpPr>
          <p:nvPr>
            <p:ph type="ftr" sz="quarter" idx="2"/>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lgn="l">
              <a:defRPr sz="1200" b="0">
                <a:latin typeface="Times New Roman" panose="02020603050405020304" pitchFamily="18" charset="0"/>
                <a:ea typeface="宋体" panose="02010600030101010101" pitchFamily="2" charset="-122"/>
              </a:defRPr>
            </a:lvl1pPr>
          </a:lstStyle>
          <a:p>
            <a:pPr>
              <a:defRPr/>
            </a:pPr>
            <a:endParaRPr lang="en-US" altLang="zh-CN"/>
          </a:p>
        </p:txBody>
      </p:sp>
      <p:sp>
        <p:nvSpPr>
          <p:cNvPr id="109573" name="Rectangle 5"/>
          <p:cNvSpPr>
            <a:spLocks noGrp="1" noChangeArrowheads="1"/>
          </p:cNvSpPr>
          <p:nvPr>
            <p:ph type="sldNum" sz="quarter" idx="3"/>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b="0">
                <a:latin typeface="Times New Roman" panose="02020603050405020304" pitchFamily="18" charset="0"/>
                <a:ea typeface="宋体" panose="02010600030101010101" pitchFamily="2" charset="-122"/>
              </a:defRPr>
            </a:lvl1pPr>
          </a:lstStyle>
          <a:p>
            <a:pPr>
              <a:defRPr/>
            </a:pPr>
            <a:fld id="{3B4577F0-ED67-4FFE-A316-3B3AEC2EA4D6}" type="slidenum">
              <a:rPr lang="en-US" altLang="zh-CN"/>
              <a:t>‹#›</a:t>
            </a:fld>
            <a:endParaRPr lang="en-US" altLang="zh-C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png>
</file>

<file path=ppt/media/image2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lgn="l">
              <a:defRPr sz="1200" b="0">
                <a:latin typeface="Times New Roman" panose="02020603050405020304" pitchFamily="18" charset="0"/>
                <a:ea typeface="宋体" panose="02010600030101010101" pitchFamily="2" charset="-122"/>
              </a:defRPr>
            </a:lvl1pPr>
          </a:lstStyle>
          <a:p>
            <a:pPr>
              <a:defRPr/>
            </a:pPr>
            <a:endParaRPr lang="en-US" altLang="zh-CN"/>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b="0">
                <a:latin typeface="Times New Roman" panose="02020603050405020304" pitchFamily="18" charset="0"/>
                <a:ea typeface="宋体" panose="02010600030101010101" pitchFamily="2" charset="-122"/>
              </a:defRPr>
            </a:lvl1pPr>
          </a:lstStyle>
          <a:p>
            <a:pPr>
              <a:defRPr/>
            </a:pPr>
            <a:endParaRPr lang="en-US" altLang="zh-CN"/>
          </a:p>
        </p:txBody>
      </p:sp>
      <p:sp>
        <p:nvSpPr>
          <p:cNvPr id="11162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ln>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lgn="l">
              <a:defRPr sz="1200" b="0">
                <a:latin typeface="Times New Roman" panose="02020603050405020304" pitchFamily="18" charset="0"/>
                <a:ea typeface="宋体" panose="02010600030101010101" pitchFamily="2" charset="-122"/>
              </a:defRPr>
            </a:lvl1pPr>
          </a:lstStyle>
          <a:p>
            <a:pPr>
              <a:defRPr/>
            </a:pPr>
            <a:endParaRPr lang="en-US" altLang="zh-CN"/>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b="0">
                <a:latin typeface="Times New Roman" panose="02020603050405020304" pitchFamily="18" charset="0"/>
                <a:ea typeface="宋体" panose="02010600030101010101" pitchFamily="2" charset="-122"/>
              </a:defRPr>
            </a:lvl1pPr>
          </a:lstStyle>
          <a:p>
            <a:pPr>
              <a:defRPr/>
            </a:pPr>
            <a:fld id="{E46A9642-FD4A-45CC-9F4F-8E10AB9AB4AA}" type="slidenum">
              <a:rPr lang="en-US" altLang="zh-CN"/>
              <a:t>‹#›</a:t>
            </a:fld>
            <a:endParaRPr lang="en-US" altLang="zh-CN"/>
          </a:p>
        </p:txBody>
      </p:sp>
    </p:spTree>
    <p:extLst>
      <p:ext uri="{BB962C8B-B14F-4D97-AF65-F5344CB8AC3E}">
        <p14:creationId xmlns:p14="http://schemas.microsoft.com/office/powerpoint/2010/main" val="197384361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E46A9642-FD4A-45CC-9F4F-8E10AB9AB4AA}" type="slidenum">
              <a:rPr lang="en-US" altLang="zh-CN" smtClean="0"/>
              <a:t>1</a:t>
            </a:fld>
            <a:endParaRPr lang="en-US" altLang="zh-CN"/>
          </a:p>
        </p:txBody>
      </p:sp>
    </p:spTree>
    <p:extLst>
      <p:ext uri="{BB962C8B-B14F-4D97-AF65-F5344CB8AC3E}">
        <p14:creationId xmlns:p14="http://schemas.microsoft.com/office/powerpoint/2010/main" val="1363225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p:spPr>
        <p:txBody>
          <a:bodyPr/>
          <a:lstStyle/>
          <a:p>
            <a:fld id="{54A3B589-5BDD-4C27-B7DB-9AF96064E389}" type="slidenum">
              <a:rPr lang="zh-CN" altLang="en-US" smtClean="0">
                <a:ea typeface="宋体" panose="02010600030101010101" pitchFamily="2" charset="-122"/>
              </a:rPr>
              <a:t>28</a:t>
            </a:fld>
            <a:endParaRPr lang="en-US" altLang="zh-CN">
              <a:ea typeface="宋体" panose="02010600030101010101" pitchFamily="2" charset="-122"/>
            </a:endParaRPr>
          </a:p>
        </p:txBody>
      </p:sp>
      <p:sp>
        <p:nvSpPr>
          <p:cNvPr id="102403" name="Rectangle 2"/>
          <p:cNvSpPr>
            <a:spLocks noGrp="1" noRot="1" noChangeAspect="1" noChangeArrowheads="1" noTextEdit="1"/>
          </p:cNvSpPr>
          <p:nvPr>
            <p:ph type="sldImg"/>
          </p:nvPr>
        </p:nvSpPr>
        <p:spPr/>
      </p:sp>
      <p:sp>
        <p:nvSpPr>
          <p:cNvPr id="102404" name="Rectangle 3"/>
          <p:cNvSpPr>
            <a:spLocks noGrp="1" noChangeArrowheads="1"/>
          </p:cNvSpPr>
          <p:nvPr>
            <p:ph type="body" idx="1"/>
          </p:nvPr>
        </p:nvSpPr>
        <p:spPr>
          <a:noFill/>
        </p:spPr>
        <p:txBody>
          <a:bodyPr/>
          <a:lstStyle/>
          <a:p>
            <a:pPr eaLnBrk="1" hangingPunct="1"/>
            <a:endParaRPr lang="zh-CN" altLang="en-US">
              <a:ea typeface="宋体" panose="02010600030101010101" pitchFamily="2" charset="-122"/>
            </a:endParaRPr>
          </a:p>
        </p:txBody>
      </p:sp>
    </p:spTree>
    <p:extLst>
      <p:ext uri="{BB962C8B-B14F-4D97-AF65-F5344CB8AC3E}">
        <p14:creationId xmlns:p14="http://schemas.microsoft.com/office/powerpoint/2010/main" val="36191415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p:spPr>
        <p:txBody>
          <a:bodyPr/>
          <a:lstStyle/>
          <a:p>
            <a:fld id="{B9C5114E-E6A2-4EBC-B29D-461F5AF3AE9E}" type="slidenum">
              <a:rPr lang="en-US" altLang="zh-CN" smtClean="0">
                <a:ea typeface="宋体" panose="02010600030101010101" pitchFamily="2" charset="-122"/>
              </a:rPr>
              <a:t>29</a:t>
            </a:fld>
            <a:endParaRPr lang="en-US" altLang="zh-CN">
              <a:ea typeface="宋体" panose="02010600030101010101" pitchFamily="2" charset="-122"/>
            </a:endParaRPr>
          </a:p>
        </p:txBody>
      </p:sp>
      <p:sp>
        <p:nvSpPr>
          <p:cNvPr id="103427" name="Rectangle 2"/>
          <p:cNvSpPr>
            <a:spLocks noGrp="1" noRot="1" noChangeAspect="1" noChangeArrowheads="1" noTextEdit="1"/>
          </p:cNvSpPr>
          <p:nvPr>
            <p:ph type="sldImg"/>
          </p:nvPr>
        </p:nvSpPr>
        <p:spPr/>
      </p:sp>
      <p:sp>
        <p:nvSpPr>
          <p:cNvPr id="103428" name="Rectangle 3"/>
          <p:cNvSpPr>
            <a:spLocks noGrp="1" noChangeArrowheads="1"/>
          </p:cNvSpPr>
          <p:nvPr>
            <p:ph type="body" idx="1"/>
          </p:nvPr>
        </p:nvSpPr>
        <p:spPr>
          <a:noFill/>
        </p:spPr>
        <p:txBody>
          <a:bodyPr/>
          <a:lstStyle/>
          <a:p>
            <a:pPr eaLnBrk="1" hangingPunct="1"/>
            <a:r>
              <a:rPr lang="en-US" altLang="zh-CN">
                <a:ea typeface="宋体" panose="02010600030101010101" pitchFamily="2" charset="-122"/>
              </a:rPr>
              <a:t>TCP</a:t>
            </a:r>
            <a:r>
              <a:rPr lang="zh-CN" altLang="en-US">
                <a:ea typeface="宋体" panose="02010600030101010101" pitchFamily="2" charset="-122"/>
              </a:rPr>
              <a:t>标志位</a:t>
            </a:r>
          </a:p>
          <a:p>
            <a:pPr lvl="1" eaLnBrk="1" hangingPunct="1"/>
            <a:r>
              <a:rPr lang="en-US" altLang="zh-CN">
                <a:ea typeface="宋体" panose="02010600030101010101" pitchFamily="2" charset="-122"/>
              </a:rPr>
              <a:t>ACK</a:t>
            </a:r>
            <a:r>
              <a:rPr lang="zh-CN" altLang="en-US">
                <a:ea typeface="宋体" panose="02010600030101010101" pitchFamily="2" charset="-122"/>
              </a:rPr>
              <a:t>：	确认标志</a:t>
            </a:r>
          </a:p>
          <a:p>
            <a:pPr lvl="1" eaLnBrk="1" hangingPunct="1"/>
            <a:r>
              <a:rPr lang="en-US" altLang="zh-CN">
                <a:ea typeface="宋体" panose="02010600030101010101" pitchFamily="2" charset="-122"/>
              </a:rPr>
              <a:t>RST</a:t>
            </a:r>
            <a:r>
              <a:rPr lang="zh-CN" altLang="en-US">
                <a:ea typeface="宋体" panose="02010600030101010101" pitchFamily="2" charset="-122"/>
              </a:rPr>
              <a:t>：	复位标志</a:t>
            </a:r>
          </a:p>
          <a:p>
            <a:pPr lvl="1" eaLnBrk="1" hangingPunct="1"/>
            <a:r>
              <a:rPr lang="en-US" altLang="zh-CN">
                <a:ea typeface="宋体" panose="02010600030101010101" pitchFamily="2" charset="-122"/>
              </a:rPr>
              <a:t>URG</a:t>
            </a:r>
            <a:r>
              <a:rPr lang="zh-CN" altLang="en-US">
                <a:ea typeface="宋体" panose="02010600030101010101" pitchFamily="2" charset="-122"/>
              </a:rPr>
              <a:t>：紧急标志</a:t>
            </a:r>
          </a:p>
          <a:p>
            <a:pPr lvl="1" eaLnBrk="1" hangingPunct="1"/>
            <a:r>
              <a:rPr lang="en-US" altLang="zh-CN">
                <a:ea typeface="宋体" panose="02010600030101010101" pitchFamily="2" charset="-122"/>
              </a:rPr>
              <a:t>SYN</a:t>
            </a:r>
            <a:r>
              <a:rPr lang="zh-CN" altLang="en-US">
                <a:ea typeface="宋体" panose="02010600030101010101" pitchFamily="2" charset="-122"/>
              </a:rPr>
              <a:t>：	建立连接标志</a:t>
            </a:r>
          </a:p>
          <a:p>
            <a:pPr lvl="1" eaLnBrk="1" hangingPunct="1"/>
            <a:r>
              <a:rPr lang="en-US" altLang="zh-CN">
                <a:ea typeface="宋体" panose="02010600030101010101" pitchFamily="2" charset="-122"/>
              </a:rPr>
              <a:t>PSH</a:t>
            </a:r>
            <a:r>
              <a:rPr lang="zh-CN" altLang="en-US">
                <a:ea typeface="宋体" panose="02010600030101010101" pitchFamily="2" charset="-122"/>
              </a:rPr>
              <a:t>：	推标志</a:t>
            </a:r>
          </a:p>
          <a:p>
            <a:pPr lvl="1" eaLnBrk="1" hangingPunct="1"/>
            <a:r>
              <a:rPr lang="en-US" altLang="zh-CN">
                <a:ea typeface="宋体" panose="02010600030101010101" pitchFamily="2" charset="-122"/>
              </a:rPr>
              <a:t>FIN</a:t>
            </a:r>
            <a:r>
              <a:rPr lang="zh-CN" altLang="en-US">
                <a:ea typeface="宋体" panose="02010600030101010101" pitchFamily="2" charset="-122"/>
              </a:rPr>
              <a:t>：	结束标志</a:t>
            </a:r>
          </a:p>
          <a:p>
            <a:pPr eaLnBrk="1" hangingPunct="1"/>
            <a:endParaRPr lang="en-US" altLang="zh-CN">
              <a:ea typeface="宋体" panose="02010600030101010101" pitchFamily="2" charset="-122"/>
            </a:endParaRPr>
          </a:p>
        </p:txBody>
      </p:sp>
    </p:spTree>
    <p:extLst>
      <p:ext uri="{BB962C8B-B14F-4D97-AF65-F5344CB8AC3E}">
        <p14:creationId xmlns:p14="http://schemas.microsoft.com/office/powerpoint/2010/main" val="2407059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其原理是扫描主机直接调用系统提供的连接函数 </a:t>
            </a:r>
            <a:r>
              <a:rPr lang="en-US" altLang="zh-CN" dirty="0" smtClean="0"/>
              <a:t>connect</a:t>
            </a:r>
            <a:r>
              <a:rPr lang="zh-CN" altLang="en-US" dirty="0" smtClean="0"/>
              <a:t>（）与目标主机上的指定端口进行连接。该方法的优点是对用户的权限没有任何限制，但是安全性太差，因为该方法需要完成一次完整的“三次握手”，从 而很容易被目标主机发觉，有可能直接被目标主机的防火墙过滤掉，而且整个连接过程会在目标 主机的日志文件上被记录下来，很容易被反向查出来。</a:t>
            </a:r>
          </a:p>
          <a:p>
            <a:endParaRPr lang="zh-CN" altLang="en-US" dirty="0"/>
          </a:p>
        </p:txBody>
      </p:sp>
      <p:sp>
        <p:nvSpPr>
          <p:cNvPr id="4" name="灯片编号占位符 3"/>
          <p:cNvSpPr>
            <a:spLocks noGrp="1"/>
          </p:cNvSpPr>
          <p:nvPr>
            <p:ph type="sldNum" sz="quarter" idx="10"/>
          </p:nvPr>
        </p:nvSpPr>
        <p:spPr/>
        <p:txBody>
          <a:bodyPr/>
          <a:lstStyle/>
          <a:p>
            <a:pPr>
              <a:defRPr/>
            </a:pPr>
            <a:fld id="{E46A9642-FD4A-45CC-9F4F-8E10AB9AB4AA}" type="slidenum">
              <a:rPr lang="en-US" altLang="zh-CN" smtClean="0"/>
              <a:t>33</a:t>
            </a:fld>
            <a:endParaRPr lang="en-US" altLang="zh-CN"/>
          </a:p>
        </p:txBody>
      </p:sp>
    </p:spTree>
    <p:extLst>
      <p:ext uri="{BB962C8B-B14F-4D97-AF65-F5344CB8AC3E}">
        <p14:creationId xmlns:p14="http://schemas.microsoft.com/office/powerpoint/2010/main" val="35288861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a:spLocks noGrp="1" noChangeArrowheads="1"/>
          </p:cNvSpPr>
          <p:nvPr>
            <p:ph type="sldNum" sz="quarter" idx="5"/>
          </p:nvPr>
        </p:nvSpPr>
        <p:spPr>
          <a:noFill/>
        </p:spPr>
        <p:txBody>
          <a:bodyPr/>
          <a:lstStyle/>
          <a:p>
            <a:fld id="{6E8C4177-27DB-4F7E-BFB4-F0B58DD4957D}" type="slidenum">
              <a:rPr lang="zh-CN" altLang="en-US" smtClean="0">
                <a:ea typeface="宋体" panose="02010600030101010101" pitchFamily="2" charset="-122"/>
              </a:rPr>
              <a:t>43</a:t>
            </a:fld>
            <a:endParaRPr lang="en-US" altLang="zh-CN">
              <a:ea typeface="宋体" panose="02010600030101010101" pitchFamily="2" charset="-122"/>
            </a:endParaRPr>
          </a:p>
        </p:txBody>
      </p:sp>
      <p:sp>
        <p:nvSpPr>
          <p:cNvPr id="105475" name="Rectangle 2"/>
          <p:cNvSpPr>
            <a:spLocks noGrp="1" noRot="1" noChangeAspect="1" noChangeArrowheads="1" noTextEdit="1"/>
          </p:cNvSpPr>
          <p:nvPr>
            <p:ph type="sldImg"/>
          </p:nvPr>
        </p:nvSpPr>
        <p:spPr/>
      </p:sp>
      <p:sp>
        <p:nvSpPr>
          <p:cNvPr id="105476" name="Rectangle 3"/>
          <p:cNvSpPr>
            <a:spLocks noGrp="1" noChangeArrowheads="1"/>
          </p:cNvSpPr>
          <p:nvPr>
            <p:ph type="body" idx="1"/>
          </p:nvPr>
        </p:nvSpPr>
        <p:spPr>
          <a:noFill/>
        </p:spPr>
        <p:txBody>
          <a:bodyPr/>
          <a:lstStyle/>
          <a:p>
            <a:pPr eaLnBrk="1" hangingPunct="1"/>
            <a:endParaRPr lang="zh-CN" altLang="en-US">
              <a:ea typeface="宋体" panose="02010600030101010101" pitchFamily="2" charset="-122"/>
            </a:endParaRPr>
          </a:p>
        </p:txBody>
      </p:sp>
    </p:spTree>
    <p:extLst>
      <p:ext uri="{BB962C8B-B14F-4D97-AF65-F5344CB8AC3E}">
        <p14:creationId xmlns:p14="http://schemas.microsoft.com/office/powerpoint/2010/main" val="37496898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p:cNvSpPr>
            <a:spLocks noGrp="1" noChangeArrowheads="1"/>
          </p:cNvSpPr>
          <p:nvPr>
            <p:ph type="sldNum" sz="quarter" idx="5"/>
          </p:nvPr>
        </p:nvSpPr>
        <p:spPr>
          <a:noFill/>
        </p:spPr>
        <p:txBody>
          <a:bodyPr/>
          <a:lstStyle/>
          <a:p>
            <a:fld id="{B443FB61-78BD-4A65-8787-572505C56CC7}" type="slidenum">
              <a:rPr lang="zh-CN" altLang="en-US" smtClean="0">
                <a:ea typeface="宋体" panose="02010600030101010101" pitchFamily="2" charset="-122"/>
              </a:rPr>
              <a:t>46</a:t>
            </a:fld>
            <a:endParaRPr lang="en-US" altLang="zh-CN">
              <a:ea typeface="宋体" panose="02010600030101010101" pitchFamily="2" charset="-122"/>
            </a:endParaRPr>
          </a:p>
        </p:txBody>
      </p:sp>
      <p:sp>
        <p:nvSpPr>
          <p:cNvPr id="106499" name="Rectangle 2"/>
          <p:cNvSpPr>
            <a:spLocks noGrp="1" noRot="1" noChangeAspect="1" noChangeArrowheads="1" noTextEdit="1"/>
          </p:cNvSpPr>
          <p:nvPr>
            <p:ph type="sldImg"/>
          </p:nvPr>
        </p:nvSpPr>
        <p:spPr/>
      </p:sp>
      <p:sp>
        <p:nvSpPr>
          <p:cNvPr id="106500" name="Rectangle 3"/>
          <p:cNvSpPr>
            <a:spLocks noGrp="1" noChangeArrowheads="1"/>
          </p:cNvSpPr>
          <p:nvPr>
            <p:ph type="body" idx="1"/>
          </p:nvPr>
        </p:nvSpPr>
        <p:spPr>
          <a:noFill/>
        </p:spPr>
        <p:txBody>
          <a:bodyPr/>
          <a:lstStyle/>
          <a:p>
            <a:pPr eaLnBrk="1" hangingPunct="1"/>
            <a:endParaRPr lang="zh-CN" altLang="en-US">
              <a:ea typeface="宋体" panose="02010600030101010101" pitchFamily="2" charset="-122"/>
            </a:endParaRPr>
          </a:p>
        </p:txBody>
      </p:sp>
    </p:spTree>
    <p:extLst>
      <p:ext uri="{BB962C8B-B14F-4D97-AF65-F5344CB8AC3E}">
        <p14:creationId xmlns:p14="http://schemas.microsoft.com/office/powerpoint/2010/main" val="38308678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a:spLocks noGrp="1" noChangeArrowheads="1"/>
          </p:cNvSpPr>
          <p:nvPr>
            <p:ph type="sldNum" sz="quarter" idx="5"/>
          </p:nvPr>
        </p:nvSpPr>
        <p:spPr>
          <a:noFill/>
        </p:spPr>
        <p:txBody>
          <a:bodyPr/>
          <a:lstStyle/>
          <a:p>
            <a:fld id="{EF4D4644-51E5-4F7D-AE4F-2AD7E10D4D93}" type="slidenum">
              <a:rPr lang="zh-CN" altLang="en-US" smtClean="0">
                <a:ea typeface="宋体" panose="02010600030101010101" pitchFamily="2" charset="-122"/>
              </a:rPr>
              <a:t>49</a:t>
            </a:fld>
            <a:endParaRPr lang="en-US" altLang="zh-CN">
              <a:ea typeface="宋体" panose="02010600030101010101" pitchFamily="2" charset="-122"/>
            </a:endParaRPr>
          </a:p>
        </p:txBody>
      </p:sp>
      <p:sp>
        <p:nvSpPr>
          <p:cNvPr id="107523" name="Rectangle 2"/>
          <p:cNvSpPr>
            <a:spLocks noGrp="1" noRot="1" noChangeAspect="1" noChangeArrowheads="1" noTextEdit="1"/>
          </p:cNvSpPr>
          <p:nvPr>
            <p:ph type="sldImg"/>
          </p:nvPr>
        </p:nvSpPr>
        <p:spPr/>
      </p:sp>
      <p:sp>
        <p:nvSpPr>
          <p:cNvPr id="107524" name="Rectangle 3"/>
          <p:cNvSpPr>
            <a:spLocks noGrp="1" noChangeArrowheads="1"/>
          </p:cNvSpPr>
          <p:nvPr>
            <p:ph type="body" idx="1"/>
          </p:nvPr>
        </p:nvSpPr>
        <p:spPr>
          <a:noFill/>
        </p:spPr>
        <p:txBody>
          <a:bodyPr/>
          <a:lstStyle/>
          <a:p>
            <a:pPr eaLnBrk="1" hangingPunct="1"/>
            <a:endParaRPr lang="zh-CN" altLang="en-US">
              <a:ea typeface="宋体" panose="02010600030101010101" pitchFamily="2" charset="-122"/>
            </a:endParaRPr>
          </a:p>
        </p:txBody>
      </p:sp>
    </p:spTree>
    <p:extLst>
      <p:ext uri="{BB962C8B-B14F-4D97-AF65-F5344CB8AC3E}">
        <p14:creationId xmlns:p14="http://schemas.microsoft.com/office/powerpoint/2010/main" val="14443199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noFill/>
        </p:spPr>
        <p:txBody>
          <a:bodyPr/>
          <a:lstStyle/>
          <a:p>
            <a:fld id="{6312AF93-A265-45DA-AA70-C608BB68A165}" type="slidenum">
              <a:rPr lang="en-US" altLang="zh-CN" smtClean="0">
                <a:ea typeface="宋体" panose="02010600030101010101" pitchFamily="2" charset="-122"/>
              </a:rPr>
              <a:t>52</a:t>
            </a:fld>
            <a:endParaRPr lang="en-US" altLang="zh-CN">
              <a:ea typeface="宋体" panose="02010600030101010101" pitchFamily="2" charset="-122"/>
            </a:endParaRPr>
          </a:p>
        </p:txBody>
      </p:sp>
      <p:sp>
        <p:nvSpPr>
          <p:cNvPr id="108547" name="Rectangle 2"/>
          <p:cNvSpPr>
            <a:spLocks noGrp="1" noRot="1" noChangeAspect="1" noChangeArrowheads="1" noTextEdit="1"/>
          </p:cNvSpPr>
          <p:nvPr>
            <p:ph type="sldImg"/>
          </p:nvPr>
        </p:nvSpPr>
        <p:spPr/>
      </p:sp>
      <p:sp>
        <p:nvSpPr>
          <p:cNvPr id="108548" name="Rectangle 3"/>
          <p:cNvSpPr>
            <a:spLocks noGrp="1" noChangeArrowheads="1"/>
          </p:cNvSpPr>
          <p:nvPr>
            <p:ph type="body" idx="1"/>
          </p:nvPr>
        </p:nvSpPr>
        <p:spPr>
          <a:noFill/>
        </p:spPr>
        <p:txBody>
          <a:bodyPr/>
          <a:lstStyle/>
          <a:p>
            <a:pPr eaLnBrk="1" hangingPunct="1"/>
            <a:endParaRPr lang="zh-CN" altLang="zh-CN">
              <a:ea typeface="宋体" panose="02010600030101010101" pitchFamily="2" charset="-122"/>
            </a:endParaRPr>
          </a:p>
        </p:txBody>
      </p:sp>
    </p:spTree>
    <p:extLst>
      <p:ext uri="{BB962C8B-B14F-4D97-AF65-F5344CB8AC3E}">
        <p14:creationId xmlns:p14="http://schemas.microsoft.com/office/powerpoint/2010/main" val="6207303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a:spLocks noGrp="1" noChangeArrowheads="1"/>
          </p:cNvSpPr>
          <p:nvPr>
            <p:ph type="sldNum" sz="quarter" idx="5"/>
          </p:nvPr>
        </p:nvSpPr>
        <p:spPr>
          <a:noFill/>
        </p:spPr>
        <p:txBody>
          <a:bodyPr/>
          <a:lstStyle/>
          <a:p>
            <a:fld id="{ABB2220A-21EF-4F30-9CFF-F707D88523D0}" type="slidenum">
              <a:rPr lang="zh-CN" altLang="en-US" smtClean="0">
                <a:ea typeface="宋体" panose="02010600030101010101" pitchFamily="2" charset="-122"/>
              </a:rPr>
              <a:t>54</a:t>
            </a:fld>
            <a:endParaRPr lang="en-US" altLang="zh-CN">
              <a:ea typeface="宋体" panose="02010600030101010101" pitchFamily="2" charset="-122"/>
            </a:endParaRPr>
          </a:p>
        </p:txBody>
      </p:sp>
      <p:sp>
        <p:nvSpPr>
          <p:cNvPr id="109571" name="Rectangle 2"/>
          <p:cNvSpPr>
            <a:spLocks noGrp="1" noRot="1" noChangeAspect="1" noChangeArrowheads="1" noTextEdit="1"/>
          </p:cNvSpPr>
          <p:nvPr>
            <p:ph type="sldImg"/>
          </p:nvPr>
        </p:nvSpPr>
        <p:spPr/>
      </p:sp>
      <p:sp>
        <p:nvSpPr>
          <p:cNvPr id="109572" name="Rectangle 3"/>
          <p:cNvSpPr>
            <a:spLocks noGrp="1" noChangeArrowheads="1"/>
          </p:cNvSpPr>
          <p:nvPr>
            <p:ph type="body" idx="1"/>
          </p:nvPr>
        </p:nvSpPr>
        <p:spPr>
          <a:noFill/>
        </p:spPr>
        <p:txBody>
          <a:bodyPr/>
          <a:lstStyle/>
          <a:p>
            <a:pPr eaLnBrk="1" hangingPunct="1"/>
            <a:endParaRPr lang="zh-CN" altLang="en-US">
              <a:ea typeface="宋体" panose="02010600030101010101" pitchFamily="2" charset="-122"/>
            </a:endParaRPr>
          </a:p>
        </p:txBody>
      </p:sp>
    </p:spTree>
    <p:extLst>
      <p:ext uri="{BB962C8B-B14F-4D97-AF65-F5344CB8AC3E}">
        <p14:creationId xmlns:p14="http://schemas.microsoft.com/office/powerpoint/2010/main" val="36454754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幻灯片图像占位符 1"/>
          <p:cNvSpPr>
            <a:spLocks noGrp="1" noRot="1" noChangeAspect="1" noTextEdit="1"/>
          </p:cNvSpPr>
          <p:nvPr>
            <p:ph type="sldImg"/>
          </p:nvPr>
        </p:nvSpPr>
        <p:spPr/>
      </p:sp>
      <p:sp>
        <p:nvSpPr>
          <p:cNvPr id="110595" name="备注占位符 2"/>
          <p:cNvSpPr>
            <a:spLocks noGrp="1"/>
          </p:cNvSpPr>
          <p:nvPr>
            <p:ph type="body" idx="1"/>
          </p:nvPr>
        </p:nvSpPr>
        <p:spPr>
          <a:noFill/>
        </p:spPr>
        <p:txBody>
          <a:bodyPr/>
          <a:lstStyle/>
          <a:p>
            <a:pPr eaLnBrk="1" hangingPunct="1"/>
            <a:r>
              <a:rPr lang="zh-CN" altLang="en-US">
                <a:ea typeface="宋体" panose="02010600030101010101" pitchFamily="2" charset="-122"/>
              </a:rPr>
              <a:t>像</a:t>
            </a:r>
            <a:r>
              <a:rPr lang="en-US" altLang="zh-CN">
                <a:ea typeface="宋体" panose="02010600030101010101" pitchFamily="2" charset="-122"/>
              </a:rPr>
              <a:t>FTP</a:t>
            </a:r>
            <a:r>
              <a:rPr lang="zh-CN" altLang="en-US">
                <a:ea typeface="宋体" panose="02010600030101010101" pitchFamily="2" charset="-122"/>
              </a:rPr>
              <a:t>、</a:t>
            </a:r>
            <a:r>
              <a:rPr lang="en-US" altLang="zh-CN">
                <a:ea typeface="宋体" panose="02010600030101010101" pitchFamily="2" charset="-122"/>
              </a:rPr>
              <a:t>SMTP</a:t>
            </a:r>
            <a:r>
              <a:rPr lang="zh-CN" altLang="en-US">
                <a:ea typeface="宋体" panose="02010600030101010101" pitchFamily="2" charset="-122"/>
              </a:rPr>
              <a:t>、</a:t>
            </a:r>
            <a:r>
              <a:rPr lang="en-US" altLang="zh-CN">
                <a:ea typeface="宋体" panose="02010600030101010101" pitchFamily="2" charset="-122"/>
              </a:rPr>
              <a:t>Telnet</a:t>
            </a:r>
            <a:r>
              <a:rPr lang="zh-CN" altLang="en-US">
                <a:ea typeface="宋体" panose="02010600030101010101" pitchFamily="2" charset="-122"/>
              </a:rPr>
              <a:t>等提供网络服务的程序通常都有旗标信息。</a:t>
            </a:r>
          </a:p>
        </p:txBody>
      </p:sp>
      <p:sp>
        <p:nvSpPr>
          <p:cNvPr id="110596" name="灯片编号占位符 3"/>
          <p:cNvSpPr>
            <a:spLocks noGrp="1"/>
          </p:cNvSpPr>
          <p:nvPr>
            <p:ph type="sldNum" sz="quarter" idx="5"/>
          </p:nvPr>
        </p:nvSpPr>
        <p:spPr>
          <a:noFill/>
        </p:spPr>
        <p:txBody>
          <a:bodyPr/>
          <a:lstStyle/>
          <a:p>
            <a:fld id="{060F06D7-54F2-4A43-9B7E-D1431BF90C1A}" type="slidenum">
              <a:rPr lang="en-US" altLang="zh-CN" smtClean="0">
                <a:ea typeface="宋体" panose="02010600030101010101" pitchFamily="2" charset="-122"/>
              </a:rPr>
              <a:t>55</a:t>
            </a:fld>
            <a:endParaRPr lang="en-US" altLang="zh-CN">
              <a:ea typeface="宋体" panose="02010600030101010101" pitchFamily="2" charset="-122"/>
            </a:endParaRPr>
          </a:p>
        </p:txBody>
      </p:sp>
    </p:spTree>
    <p:extLst>
      <p:ext uri="{BB962C8B-B14F-4D97-AF65-F5344CB8AC3E}">
        <p14:creationId xmlns:p14="http://schemas.microsoft.com/office/powerpoint/2010/main" val="28494753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幻灯片图像占位符 1"/>
          <p:cNvSpPr>
            <a:spLocks noGrp="1" noRot="1" noChangeAspect="1" noTextEdit="1"/>
          </p:cNvSpPr>
          <p:nvPr>
            <p:ph type="sldImg"/>
          </p:nvPr>
        </p:nvSpPr>
        <p:spPr/>
      </p:sp>
      <p:sp>
        <p:nvSpPr>
          <p:cNvPr id="111619" name="备注占位符 2"/>
          <p:cNvSpPr>
            <a:spLocks noGrp="1"/>
          </p:cNvSpPr>
          <p:nvPr>
            <p:ph type="body" idx="1"/>
          </p:nvPr>
        </p:nvSpPr>
        <p:spPr>
          <a:noFill/>
        </p:spPr>
        <p:txBody>
          <a:bodyPr/>
          <a:lstStyle/>
          <a:p>
            <a:pPr eaLnBrk="1" hangingPunct="1"/>
            <a:r>
              <a:rPr lang="zh-CN" altLang="en-US">
                <a:ea typeface="宋体" panose="02010600030101010101" pitchFamily="2" charset="-122"/>
              </a:rPr>
              <a:t>像</a:t>
            </a:r>
            <a:r>
              <a:rPr lang="en-US" altLang="zh-CN">
                <a:ea typeface="宋体" panose="02010600030101010101" pitchFamily="2" charset="-122"/>
              </a:rPr>
              <a:t>FTP</a:t>
            </a:r>
            <a:r>
              <a:rPr lang="zh-CN" altLang="en-US">
                <a:ea typeface="宋体" panose="02010600030101010101" pitchFamily="2" charset="-122"/>
              </a:rPr>
              <a:t>、</a:t>
            </a:r>
            <a:r>
              <a:rPr lang="en-US" altLang="zh-CN">
                <a:ea typeface="宋体" panose="02010600030101010101" pitchFamily="2" charset="-122"/>
              </a:rPr>
              <a:t>SMTP</a:t>
            </a:r>
            <a:r>
              <a:rPr lang="zh-CN" altLang="en-US">
                <a:ea typeface="宋体" panose="02010600030101010101" pitchFamily="2" charset="-122"/>
              </a:rPr>
              <a:t>、</a:t>
            </a:r>
            <a:r>
              <a:rPr lang="en-US" altLang="zh-CN">
                <a:ea typeface="宋体" panose="02010600030101010101" pitchFamily="2" charset="-122"/>
              </a:rPr>
              <a:t>Telnet</a:t>
            </a:r>
            <a:r>
              <a:rPr lang="zh-CN" altLang="en-US">
                <a:ea typeface="宋体" panose="02010600030101010101" pitchFamily="2" charset="-122"/>
              </a:rPr>
              <a:t>等提供网络服务的程序通常都有旗标信息。</a:t>
            </a:r>
          </a:p>
        </p:txBody>
      </p:sp>
      <p:sp>
        <p:nvSpPr>
          <p:cNvPr id="111620" name="灯片编号占位符 3"/>
          <p:cNvSpPr>
            <a:spLocks noGrp="1"/>
          </p:cNvSpPr>
          <p:nvPr>
            <p:ph type="sldNum" sz="quarter" idx="5"/>
          </p:nvPr>
        </p:nvSpPr>
        <p:spPr>
          <a:noFill/>
        </p:spPr>
        <p:txBody>
          <a:bodyPr/>
          <a:lstStyle/>
          <a:p>
            <a:fld id="{62403000-FB94-438B-994F-C1AF027DDD18}" type="slidenum">
              <a:rPr lang="en-US" altLang="zh-CN" smtClean="0">
                <a:ea typeface="宋体" panose="02010600030101010101" pitchFamily="2" charset="-122"/>
              </a:rPr>
              <a:t>56</a:t>
            </a:fld>
            <a:endParaRPr lang="en-US" altLang="zh-CN">
              <a:ea typeface="宋体" panose="02010600030101010101" pitchFamily="2" charset="-122"/>
            </a:endParaRPr>
          </a:p>
        </p:txBody>
      </p:sp>
    </p:spTree>
    <p:extLst>
      <p:ext uri="{BB962C8B-B14F-4D97-AF65-F5344CB8AC3E}">
        <p14:creationId xmlns:p14="http://schemas.microsoft.com/office/powerpoint/2010/main" val="8975708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noFill/>
        </p:spPr>
        <p:txBody>
          <a:bodyPr/>
          <a:lstStyle/>
          <a:p>
            <a:fld id="{5C8361F4-A422-4C35-992E-48677918DCD2}" type="slidenum">
              <a:rPr lang="en-US" altLang="zh-CN" smtClean="0">
                <a:ea typeface="宋体" panose="02010600030101010101" pitchFamily="2" charset="-122"/>
              </a:rPr>
              <a:t>3</a:t>
            </a:fld>
            <a:endParaRPr lang="en-US" altLang="zh-CN">
              <a:ea typeface="宋体" panose="02010600030101010101" pitchFamily="2" charset="-122"/>
            </a:endParaRPr>
          </a:p>
        </p:txBody>
      </p:sp>
      <p:sp>
        <p:nvSpPr>
          <p:cNvPr id="96259" name="Rectangle 2"/>
          <p:cNvSpPr>
            <a:spLocks noGrp="1" noRot="1" noChangeAspect="1" noChangeArrowheads="1" noTextEdit="1"/>
          </p:cNvSpPr>
          <p:nvPr>
            <p:ph type="sldImg"/>
          </p:nvPr>
        </p:nvSpPr>
        <p:spPr/>
      </p:sp>
      <p:sp>
        <p:nvSpPr>
          <p:cNvPr id="96260" name="Rectangle 3"/>
          <p:cNvSpPr>
            <a:spLocks noGrp="1" noChangeArrowheads="1"/>
          </p:cNvSpPr>
          <p:nvPr>
            <p:ph type="body" idx="1"/>
          </p:nvPr>
        </p:nvSpPr>
        <p:spPr>
          <a:noFill/>
        </p:spPr>
        <p:txBody>
          <a:bodyPr/>
          <a:lstStyle/>
          <a:p>
            <a:pPr eaLnBrk="1" hangingPunct="1"/>
            <a:endParaRPr lang="zh-CN" altLang="zh-CN">
              <a:ea typeface="宋体" panose="02010600030101010101" pitchFamily="2" charset="-122"/>
            </a:endParaRPr>
          </a:p>
        </p:txBody>
      </p:sp>
    </p:spTree>
    <p:extLst>
      <p:ext uri="{BB962C8B-B14F-4D97-AF65-F5344CB8AC3E}">
        <p14:creationId xmlns:p14="http://schemas.microsoft.com/office/powerpoint/2010/main" val="10508640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p:cNvSpPr>
            <a:spLocks noGrp="1" noChangeArrowheads="1"/>
          </p:cNvSpPr>
          <p:nvPr>
            <p:ph type="sldNum" sz="quarter" idx="5"/>
          </p:nvPr>
        </p:nvSpPr>
        <p:spPr>
          <a:noFill/>
        </p:spPr>
        <p:txBody>
          <a:bodyPr/>
          <a:lstStyle/>
          <a:p>
            <a:fld id="{776B3530-F5CA-4237-8E29-A26B8C5E9F38}" type="slidenum">
              <a:rPr lang="zh-CN" altLang="en-US" smtClean="0">
                <a:ea typeface="宋体" panose="02010600030101010101" pitchFamily="2" charset="-122"/>
              </a:rPr>
              <a:t>57</a:t>
            </a:fld>
            <a:endParaRPr lang="en-US" altLang="zh-CN">
              <a:ea typeface="宋体" panose="02010600030101010101" pitchFamily="2" charset="-122"/>
            </a:endParaRPr>
          </a:p>
        </p:txBody>
      </p:sp>
      <p:sp>
        <p:nvSpPr>
          <p:cNvPr id="112643" name="Rectangle 2"/>
          <p:cNvSpPr>
            <a:spLocks noGrp="1" noRot="1" noChangeAspect="1" noChangeArrowheads="1" noTextEdit="1"/>
          </p:cNvSpPr>
          <p:nvPr>
            <p:ph type="sldImg"/>
          </p:nvPr>
        </p:nvSpPr>
        <p:spPr/>
      </p:sp>
      <p:sp>
        <p:nvSpPr>
          <p:cNvPr id="112644" name="Rectangle 3"/>
          <p:cNvSpPr>
            <a:spLocks noGrp="1" noChangeArrowheads="1"/>
          </p:cNvSpPr>
          <p:nvPr>
            <p:ph type="body" idx="1"/>
          </p:nvPr>
        </p:nvSpPr>
        <p:spPr>
          <a:noFill/>
        </p:spPr>
        <p:txBody>
          <a:bodyPr/>
          <a:lstStyle/>
          <a:p>
            <a:pPr eaLnBrk="1" hangingPunct="1"/>
            <a:endParaRPr lang="zh-CN" altLang="en-US">
              <a:ea typeface="宋体" panose="02010600030101010101" pitchFamily="2" charset="-122"/>
            </a:endParaRPr>
          </a:p>
        </p:txBody>
      </p:sp>
    </p:spTree>
    <p:extLst>
      <p:ext uri="{BB962C8B-B14F-4D97-AF65-F5344CB8AC3E}">
        <p14:creationId xmlns:p14="http://schemas.microsoft.com/office/powerpoint/2010/main" val="5965911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7"/>
          <p:cNvSpPr>
            <a:spLocks noGrp="1" noChangeArrowheads="1"/>
          </p:cNvSpPr>
          <p:nvPr>
            <p:ph type="sldNum" sz="quarter" idx="5"/>
          </p:nvPr>
        </p:nvSpPr>
        <p:spPr>
          <a:noFill/>
        </p:spPr>
        <p:txBody>
          <a:bodyPr/>
          <a:lstStyle/>
          <a:p>
            <a:fld id="{45FF972F-9885-44A4-81A6-BE35F092817C}" type="slidenum">
              <a:rPr lang="zh-CN" altLang="en-US" smtClean="0">
                <a:ea typeface="宋体" panose="02010600030101010101" pitchFamily="2" charset="-122"/>
              </a:rPr>
              <a:t>59</a:t>
            </a:fld>
            <a:endParaRPr lang="en-US" altLang="zh-CN">
              <a:ea typeface="宋体" panose="02010600030101010101" pitchFamily="2" charset="-122"/>
            </a:endParaRPr>
          </a:p>
        </p:txBody>
      </p:sp>
      <p:sp>
        <p:nvSpPr>
          <p:cNvPr id="113667" name="Rectangle 2"/>
          <p:cNvSpPr>
            <a:spLocks noGrp="1" noRot="1" noChangeAspect="1" noChangeArrowheads="1" noTextEdit="1"/>
          </p:cNvSpPr>
          <p:nvPr>
            <p:ph type="sldImg"/>
          </p:nvPr>
        </p:nvSpPr>
        <p:spPr/>
      </p:sp>
      <p:sp>
        <p:nvSpPr>
          <p:cNvPr id="113668" name="Rectangle 3"/>
          <p:cNvSpPr>
            <a:spLocks noGrp="1" noChangeArrowheads="1"/>
          </p:cNvSpPr>
          <p:nvPr>
            <p:ph type="body" idx="1"/>
          </p:nvPr>
        </p:nvSpPr>
        <p:spPr>
          <a:noFill/>
        </p:spPr>
        <p:txBody>
          <a:bodyPr/>
          <a:lstStyle/>
          <a:p>
            <a:pPr eaLnBrk="1" hangingPunct="1"/>
            <a:endParaRPr lang="zh-CN" altLang="en-US">
              <a:ea typeface="宋体" panose="02010600030101010101" pitchFamily="2" charset="-122"/>
            </a:endParaRPr>
          </a:p>
        </p:txBody>
      </p:sp>
    </p:spTree>
    <p:extLst>
      <p:ext uri="{BB962C8B-B14F-4D97-AF65-F5344CB8AC3E}">
        <p14:creationId xmlns:p14="http://schemas.microsoft.com/office/powerpoint/2010/main" val="42553078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幻灯片图像占位符 1"/>
          <p:cNvSpPr>
            <a:spLocks noGrp="1" noRot="1" noChangeAspect="1" noTextEdit="1"/>
          </p:cNvSpPr>
          <p:nvPr>
            <p:ph type="sldImg"/>
          </p:nvPr>
        </p:nvSpPr>
        <p:spPr/>
      </p:sp>
      <p:sp>
        <p:nvSpPr>
          <p:cNvPr id="114691" name="备注占位符 2"/>
          <p:cNvSpPr>
            <a:spLocks noGrp="1"/>
          </p:cNvSpPr>
          <p:nvPr>
            <p:ph type="body" idx="1"/>
          </p:nvPr>
        </p:nvSpPr>
        <p:spPr>
          <a:noFill/>
        </p:spPr>
        <p:txBody>
          <a:bodyPr/>
          <a:lstStyle/>
          <a:p>
            <a:r>
              <a:rPr lang="zh-CN" altLang="en-US">
                <a:ea typeface="宋体" panose="02010600030101010101" pitchFamily="2" charset="-122"/>
              </a:rPr>
              <a:t>其中最大报文长度单位为字节；窗口扩大因子的数字表示移位数；时间戳值</a:t>
            </a:r>
          </a:p>
          <a:p>
            <a:r>
              <a:rPr lang="zh-CN" altLang="en-US">
                <a:ea typeface="宋体" panose="02010600030101010101" pitchFamily="2" charset="-122"/>
              </a:rPr>
              <a:t>用两个二进制数表示是否有时间戳值和时间戳回显应答，例如（</a:t>
            </a:r>
            <a:r>
              <a:rPr lang="en-US" altLang="zh-CN">
                <a:ea typeface="宋体" panose="02010600030101010101" pitchFamily="2" charset="-122"/>
              </a:rPr>
              <a:t>1</a:t>
            </a:r>
            <a:r>
              <a:rPr lang="zh-CN" altLang="en-US">
                <a:ea typeface="宋体" panose="02010600030101010101" pitchFamily="2" charset="-122"/>
              </a:rPr>
              <a:t>，</a:t>
            </a:r>
            <a:r>
              <a:rPr lang="en-US" altLang="zh-CN">
                <a:ea typeface="宋体" panose="02010600030101010101" pitchFamily="2" charset="-122"/>
              </a:rPr>
              <a:t>0</a:t>
            </a:r>
            <a:r>
              <a:rPr lang="zh-CN" altLang="en-US">
                <a:ea typeface="宋体" panose="02010600030101010101" pitchFamily="2" charset="-122"/>
              </a:rPr>
              <a:t>）表示有时</a:t>
            </a:r>
          </a:p>
          <a:p>
            <a:r>
              <a:rPr lang="zh-CN" altLang="en-US">
                <a:ea typeface="宋体" panose="02010600030101010101" pitchFamily="2" charset="-122"/>
              </a:rPr>
              <a:t>间戳值， 但没有回显应答； </a:t>
            </a:r>
            <a:r>
              <a:rPr lang="en-US" altLang="zh-CN">
                <a:ea typeface="宋体" panose="02010600030101010101" pitchFamily="2" charset="-122"/>
              </a:rPr>
              <a:t>SACK-Permitted </a:t>
            </a:r>
            <a:r>
              <a:rPr lang="zh-CN" altLang="en-US">
                <a:ea typeface="宋体" panose="02010600030101010101" pitchFamily="2" charset="-122"/>
              </a:rPr>
              <a:t>被置为</a:t>
            </a:r>
            <a:r>
              <a:rPr lang="en-US" altLang="zh-CN">
                <a:ea typeface="宋体" panose="02010600030101010101" pitchFamily="2" charset="-122"/>
              </a:rPr>
              <a:t>1 </a:t>
            </a:r>
            <a:r>
              <a:rPr lang="zh-CN" altLang="en-US">
                <a:ea typeface="宋体" panose="02010600030101010101" pitchFamily="2" charset="-122"/>
              </a:rPr>
              <a:t>时表示设置了</a:t>
            </a:r>
          </a:p>
          <a:p>
            <a:r>
              <a:rPr lang="en-US" altLang="zh-CN">
                <a:ea typeface="宋体" panose="02010600030101010101" pitchFamily="2" charset="-122"/>
              </a:rPr>
              <a:t>SACK-Permitted</a:t>
            </a:r>
            <a:r>
              <a:rPr lang="zh-CN" altLang="en-US">
                <a:ea typeface="宋体" panose="02010600030101010101" pitchFamily="2" charset="-122"/>
              </a:rPr>
              <a:t>，而被置为</a:t>
            </a:r>
            <a:r>
              <a:rPr lang="en-US" altLang="zh-CN">
                <a:ea typeface="宋体" panose="02010600030101010101" pitchFamily="2" charset="-122"/>
              </a:rPr>
              <a:t>0 </a:t>
            </a:r>
            <a:r>
              <a:rPr lang="zh-CN" altLang="en-US">
                <a:ea typeface="宋体" panose="02010600030101010101" pitchFamily="2" charset="-122"/>
              </a:rPr>
              <a:t>时表示没有设置</a:t>
            </a:r>
            <a:r>
              <a:rPr lang="en-US" altLang="zh-CN">
                <a:ea typeface="宋体" panose="02010600030101010101" pitchFamily="2" charset="-122"/>
              </a:rPr>
              <a:t>SACK-Permitted</a:t>
            </a:r>
            <a:r>
              <a:rPr lang="zh-CN" altLang="en-US">
                <a:ea typeface="宋体" panose="02010600030101010101" pitchFamily="2" charset="-122"/>
              </a:rPr>
              <a:t>。</a:t>
            </a:r>
            <a:endParaRPr lang="en-US" altLang="zh-CN">
              <a:ea typeface="宋体" panose="02010600030101010101" pitchFamily="2" charset="-122"/>
            </a:endParaRPr>
          </a:p>
          <a:p>
            <a:endParaRPr lang="zh-CN" altLang="en-US">
              <a:ea typeface="宋体" panose="02010600030101010101" pitchFamily="2" charset="-122"/>
            </a:endParaRPr>
          </a:p>
        </p:txBody>
      </p:sp>
      <p:sp>
        <p:nvSpPr>
          <p:cNvPr id="114692" name="灯片编号占位符 3"/>
          <p:cNvSpPr>
            <a:spLocks noGrp="1"/>
          </p:cNvSpPr>
          <p:nvPr>
            <p:ph type="sldNum" sz="quarter" idx="5"/>
          </p:nvPr>
        </p:nvSpPr>
        <p:spPr>
          <a:noFill/>
        </p:spPr>
        <p:txBody>
          <a:bodyPr/>
          <a:lstStyle/>
          <a:p>
            <a:fld id="{779E064E-1B18-47C2-9C78-9D700E1F8280}" type="slidenum">
              <a:rPr lang="en-US" altLang="zh-CN" smtClean="0">
                <a:ea typeface="宋体" panose="02010600030101010101" pitchFamily="2" charset="-122"/>
              </a:rPr>
              <a:t>68</a:t>
            </a:fld>
            <a:endParaRPr lang="en-US" altLang="zh-CN">
              <a:ea typeface="宋体" panose="02010600030101010101" pitchFamily="2" charset="-122"/>
            </a:endParaRPr>
          </a:p>
        </p:txBody>
      </p:sp>
    </p:spTree>
    <p:extLst>
      <p:ext uri="{BB962C8B-B14F-4D97-AF65-F5344CB8AC3E}">
        <p14:creationId xmlns:p14="http://schemas.microsoft.com/office/powerpoint/2010/main" val="12236729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p:sp>
      <p:sp>
        <p:nvSpPr>
          <p:cNvPr id="115715" name="备注占位符 2"/>
          <p:cNvSpPr>
            <a:spLocks noGrp="1"/>
          </p:cNvSpPr>
          <p:nvPr>
            <p:ph type="body" idx="1"/>
          </p:nvPr>
        </p:nvSpPr>
        <p:spPr>
          <a:noFill/>
        </p:spPr>
        <p:txBody>
          <a:bodyPr/>
          <a:lstStyle/>
          <a:p>
            <a:r>
              <a:rPr lang="zh-CN" altLang="en-US" dirty="0">
                <a:ea typeface="宋体" panose="02010600030101010101" pitchFamily="2" charset="-122"/>
              </a:rPr>
              <a:t>为了便于描述，本文分别定义以下可选项的缩写：选项表结束</a:t>
            </a:r>
            <a:r>
              <a:rPr lang="en-US" altLang="zh-CN" dirty="0">
                <a:ea typeface="宋体" panose="02010600030101010101" pitchFamily="2" charset="-122"/>
              </a:rPr>
              <a:t>-L</a:t>
            </a:r>
            <a:r>
              <a:rPr lang="zh-CN" altLang="en-US" dirty="0">
                <a:ea typeface="宋体" panose="02010600030101010101" pitchFamily="2" charset="-122"/>
              </a:rPr>
              <a:t>、无操作</a:t>
            </a:r>
          </a:p>
          <a:p>
            <a:r>
              <a:rPr lang="en-US" altLang="zh-CN" dirty="0">
                <a:ea typeface="宋体" panose="02010600030101010101" pitchFamily="2" charset="-122"/>
              </a:rPr>
              <a:t>-N</a:t>
            </a:r>
            <a:r>
              <a:rPr lang="zh-CN" altLang="en-US" dirty="0">
                <a:ea typeface="宋体" panose="02010600030101010101" pitchFamily="2" charset="-122"/>
              </a:rPr>
              <a:t>、最大报文长度</a:t>
            </a:r>
            <a:r>
              <a:rPr lang="en-US" altLang="zh-CN" dirty="0">
                <a:ea typeface="宋体" panose="02010600030101010101" pitchFamily="2" charset="-122"/>
              </a:rPr>
              <a:t>-M</a:t>
            </a:r>
            <a:r>
              <a:rPr lang="zh-CN" altLang="en-US" dirty="0">
                <a:ea typeface="宋体" panose="02010600030101010101" pitchFamily="2" charset="-122"/>
              </a:rPr>
              <a:t>、窗口扩大因子</a:t>
            </a:r>
            <a:r>
              <a:rPr lang="en-US" altLang="zh-CN" dirty="0">
                <a:ea typeface="宋体" panose="02010600030101010101" pitchFamily="2" charset="-122"/>
              </a:rPr>
              <a:t>-W</a:t>
            </a:r>
            <a:r>
              <a:rPr lang="zh-CN" altLang="en-US" dirty="0">
                <a:ea typeface="宋体" panose="02010600030101010101" pitchFamily="2" charset="-122"/>
              </a:rPr>
              <a:t>、时间戳</a:t>
            </a:r>
            <a:r>
              <a:rPr lang="en-US" altLang="zh-CN" dirty="0">
                <a:ea typeface="宋体" panose="02010600030101010101" pitchFamily="2" charset="-122"/>
              </a:rPr>
              <a:t>-T</a:t>
            </a:r>
            <a:r>
              <a:rPr lang="zh-CN" altLang="en-US" dirty="0">
                <a:ea typeface="宋体" panose="02010600030101010101" pitchFamily="2" charset="-122"/>
              </a:rPr>
              <a:t>、选择性确认技术允许（选</a:t>
            </a:r>
          </a:p>
          <a:p>
            <a:r>
              <a:rPr lang="zh-CN" altLang="en-US" dirty="0">
                <a:ea typeface="宋体" panose="02010600030101010101" pitchFamily="2" charset="-122"/>
              </a:rPr>
              <a:t>择性确认技术）</a:t>
            </a:r>
            <a:r>
              <a:rPr lang="en-US" altLang="zh-CN" dirty="0">
                <a:ea typeface="宋体" panose="02010600030101010101" pitchFamily="2" charset="-122"/>
              </a:rPr>
              <a:t>-S</a:t>
            </a:r>
            <a:r>
              <a:rPr lang="zh-CN" altLang="en-US" dirty="0">
                <a:ea typeface="宋体" panose="02010600030101010101" pitchFamily="2" charset="-122"/>
              </a:rPr>
              <a:t>。例如</a:t>
            </a:r>
            <a:r>
              <a:rPr lang="en-US" altLang="zh-CN" dirty="0">
                <a:ea typeface="宋体" panose="02010600030101010101" pitchFamily="2" charset="-122"/>
              </a:rPr>
              <a:t>M5B4NW3NNT11 </a:t>
            </a:r>
            <a:r>
              <a:rPr lang="zh-CN" altLang="en-US" dirty="0">
                <a:ea typeface="宋体" panose="02010600030101010101" pitchFamily="2" charset="-122"/>
              </a:rPr>
              <a:t>代表最大报文长度为</a:t>
            </a:r>
            <a:r>
              <a:rPr lang="en-US" altLang="zh-CN" dirty="0">
                <a:ea typeface="宋体" panose="02010600030101010101" pitchFamily="2" charset="-122"/>
              </a:rPr>
              <a:t>0X5B4</a:t>
            </a:r>
            <a:r>
              <a:rPr lang="zh-CN" altLang="en-US" dirty="0">
                <a:ea typeface="宋体" panose="02010600030101010101" pitchFamily="2" charset="-122"/>
              </a:rPr>
              <a:t>，即</a:t>
            </a:r>
            <a:r>
              <a:rPr lang="en-US" altLang="zh-CN" dirty="0">
                <a:ea typeface="宋体" panose="02010600030101010101" pitchFamily="2" charset="-122"/>
              </a:rPr>
              <a:t>1460</a:t>
            </a:r>
          </a:p>
          <a:p>
            <a:r>
              <a:rPr lang="zh-CN" altLang="en-US" dirty="0">
                <a:ea typeface="宋体" panose="02010600030101010101" pitchFamily="2" charset="-122"/>
              </a:rPr>
              <a:t>字节；后面跟一个无操作字符</a:t>
            </a:r>
            <a:r>
              <a:rPr lang="en-US" altLang="zh-CN" dirty="0">
                <a:ea typeface="宋体" panose="02010600030101010101" pitchFamily="2" charset="-122"/>
              </a:rPr>
              <a:t>N </a:t>
            </a:r>
            <a:r>
              <a:rPr lang="zh-CN" altLang="en-US" dirty="0">
                <a:ea typeface="宋体" panose="02010600030101010101" pitchFamily="2" charset="-122"/>
              </a:rPr>
              <a:t>用于补位；然后是窗口扩大因子的值，移位数</a:t>
            </a:r>
          </a:p>
          <a:p>
            <a:r>
              <a:rPr lang="zh-CN" altLang="en-US" dirty="0">
                <a:ea typeface="宋体" panose="02010600030101010101" pitchFamily="2" charset="-122"/>
              </a:rPr>
              <a:t>为</a:t>
            </a:r>
            <a:r>
              <a:rPr lang="en-US" altLang="zh-CN" dirty="0">
                <a:ea typeface="宋体" panose="02010600030101010101" pitchFamily="2" charset="-122"/>
              </a:rPr>
              <a:t>3</a:t>
            </a:r>
            <a:r>
              <a:rPr lang="zh-CN" altLang="en-US" dirty="0">
                <a:ea typeface="宋体" panose="02010600030101010101" pitchFamily="2" charset="-122"/>
              </a:rPr>
              <a:t>，即表示窗口大小为</a:t>
            </a:r>
            <a:r>
              <a:rPr lang="en-US" altLang="zh-CN" dirty="0">
                <a:ea typeface="宋体" panose="02010600030101010101" pitchFamily="2" charset="-122"/>
              </a:rPr>
              <a:t>65535×23</a:t>
            </a:r>
            <a:r>
              <a:rPr lang="zh-CN" altLang="en-US" dirty="0">
                <a:ea typeface="宋体" panose="02010600030101010101" pitchFamily="2" charset="-122"/>
              </a:rPr>
              <a:t>；之后又是两个补位的无操作字符</a:t>
            </a:r>
            <a:r>
              <a:rPr lang="en-US" altLang="zh-CN" dirty="0">
                <a:ea typeface="宋体" panose="02010600030101010101" pitchFamily="2" charset="-122"/>
              </a:rPr>
              <a:t>N</a:t>
            </a:r>
            <a:r>
              <a:rPr lang="zh-CN" altLang="en-US" dirty="0">
                <a:ea typeface="宋体" panose="02010600030101010101" pitchFamily="2" charset="-122"/>
              </a:rPr>
              <a:t>；最后是</a:t>
            </a:r>
          </a:p>
          <a:p>
            <a:r>
              <a:rPr lang="zh-CN" altLang="en-US" dirty="0">
                <a:ea typeface="宋体" panose="02010600030101010101" pitchFamily="2" charset="-122"/>
              </a:rPr>
              <a:t>时间戳，值为</a:t>
            </a:r>
            <a:r>
              <a:rPr lang="en-US" altLang="zh-CN" dirty="0">
                <a:ea typeface="宋体" panose="02010600030101010101" pitchFamily="2" charset="-122"/>
              </a:rPr>
              <a:t>11</a:t>
            </a:r>
            <a:r>
              <a:rPr lang="zh-CN" altLang="en-US" dirty="0">
                <a:ea typeface="宋体" panose="02010600030101010101" pitchFamily="2" charset="-122"/>
              </a:rPr>
              <a:t>，表示既有时间戳值，又有时间戳回显应答值。</a:t>
            </a:r>
          </a:p>
          <a:p>
            <a:endParaRPr lang="zh-CN" altLang="en-US" dirty="0">
              <a:ea typeface="宋体" panose="02010600030101010101" pitchFamily="2" charset="-122"/>
            </a:endParaRPr>
          </a:p>
        </p:txBody>
      </p:sp>
      <p:sp>
        <p:nvSpPr>
          <p:cNvPr id="115716" name="灯片编号占位符 3"/>
          <p:cNvSpPr>
            <a:spLocks noGrp="1"/>
          </p:cNvSpPr>
          <p:nvPr>
            <p:ph type="sldNum" sz="quarter" idx="5"/>
          </p:nvPr>
        </p:nvSpPr>
        <p:spPr>
          <a:noFill/>
        </p:spPr>
        <p:txBody>
          <a:bodyPr/>
          <a:lstStyle/>
          <a:p>
            <a:fld id="{E52034E7-1D97-48AA-870E-F5EE2CF4B786}" type="slidenum">
              <a:rPr lang="en-US" altLang="zh-CN" smtClean="0">
                <a:ea typeface="宋体" panose="02010600030101010101" pitchFamily="2" charset="-122"/>
              </a:rPr>
              <a:t>69</a:t>
            </a:fld>
            <a:endParaRPr lang="en-US" altLang="zh-CN">
              <a:ea typeface="宋体" panose="02010600030101010101" pitchFamily="2" charset="-122"/>
            </a:endParaRPr>
          </a:p>
        </p:txBody>
      </p:sp>
    </p:spTree>
    <p:extLst>
      <p:ext uri="{BB962C8B-B14F-4D97-AF65-F5344CB8AC3E}">
        <p14:creationId xmlns:p14="http://schemas.microsoft.com/office/powerpoint/2010/main" val="26010369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p:cNvSpPr>
            <a:spLocks noGrp="1" noChangeArrowheads="1"/>
          </p:cNvSpPr>
          <p:nvPr>
            <p:ph type="sldNum" sz="quarter" idx="5"/>
          </p:nvPr>
        </p:nvSpPr>
        <p:spPr>
          <a:noFill/>
        </p:spPr>
        <p:txBody>
          <a:bodyPr/>
          <a:lstStyle/>
          <a:p>
            <a:fld id="{541BB7BD-B4C0-46E1-B8A4-F76BD0E3D007}" type="slidenum">
              <a:rPr lang="zh-CN" altLang="en-US" smtClean="0">
                <a:ea typeface="宋体" panose="02010600030101010101" pitchFamily="2" charset="-122"/>
              </a:rPr>
              <a:t>72</a:t>
            </a:fld>
            <a:endParaRPr lang="en-US" altLang="zh-CN">
              <a:ea typeface="宋体" panose="02010600030101010101" pitchFamily="2" charset="-122"/>
            </a:endParaRPr>
          </a:p>
        </p:txBody>
      </p:sp>
      <p:sp>
        <p:nvSpPr>
          <p:cNvPr id="116739" name="Rectangle 2"/>
          <p:cNvSpPr>
            <a:spLocks noGrp="1" noRot="1" noChangeAspect="1" noChangeArrowheads="1" noTextEdit="1"/>
          </p:cNvSpPr>
          <p:nvPr>
            <p:ph type="sldImg"/>
          </p:nvPr>
        </p:nvSpPr>
        <p:spPr/>
      </p:sp>
      <p:sp>
        <p:nvSpPr>
          <p:cNvPr id="116740" name="Rectangle 3"/>
          <p:cNvSpPr>
            <a:spLocks noGrp="1" noChangeArrowheads="1"/>
          </p:cNvSpPr>
          <p:nvPr>
            <p:ph type="body" idx="1"/>
          </p:nvPr>
        </p:nvSpPr>
        <p:spPr>
          <a:noFill/>
        </p:spPr>
        <p:txBody>
          <a:bodyPr/>
          <a:lstStyle/>
          <a:p>
            <a:pPr eaLnBrk="1" hangingPunct="1"/>
            <a:endParaRPr lang="zh-CN" altLang="en-US">
              <a:ea typeface="宋体" panose="02010600030101010101" pitchFamily="2" charset="-122"/>
            </a:endParaRPr>
          </a:p>
        </p:txBody>
      </p:sp>
    </p:spTree>
    <p:extLst>
      <p:ext uri="{BB962C8B-B14F-4D97-AF65-F5344CB8AC3E}">
        <p14:creationId xmlns:p14="http://schemas.microsoft.com/office/powerpoint/2010/main" val="9610662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noFill/>
        </p:spPr>
        <p:txBody>
          <a:bodyPr/>
          <a:lstStyle/>
          <a:p>
            <a:fld id="{2C9FC36A-BD5C-41CB-97C8-3730009DFCD6}" type="slidenum">
              <a:rPr lang="zh-CN" altLang="en-US" smtClean="0">
                <a:ea typeface="宋体" panose="02010600030101010101" pitchFamily="2" charset="-122"/>
              </a:rPr>
              <a:t>73</a:t>
            </a:fld>
            <a:endParaRPr lang="en-US" altLang="zh-CN">
              <a:ea typeface="宋体" panose="02010600030101010101" pitchFamily="2" charset="-122"/>
            </a:endParaRPr>
          </a:p>
        </p:txBody>
      </p:sp>
      <p:sp>
        <p:nvSpPr>
          <p:cNvPr id="117763" name="Rectangle 2"/>
          <p:cNvSpPr>
            <a:spLocks noGrp="1" noRot="1" noChangeAspect="1" noChangeArrowheads="1" noTextEdit="1"/>
          </p:cNvSpPr>
          <p:nvPr>
            <p:ph type="sldImg"/>
          </p:nvPr>
        </p:nvSpPr>
        <p:spPr/>
      </p:sp>
      <p:sp>
        <p:nvSpPr>
          <p:cNvPr id="117764" name="Rectangle 3"/>
          <p:cNvSpPr>
            <a:spLocks noGrp="1" noChangeArrowheads="1"/>
          </p:cNvSpPr>
          <p:nvPr>
            <p:ph type="body" idx="1"/>
          </p:nvPr>
        </p:nvSpPr>
        <p:spPr>
          <a:noFill/>
        </p:spPr>
        <p:txBody>
          <a:bodyPr/>
          <a:lstStyle/>
          <a:p>
            <a:pPr eaLnBrk="1" hangingPunct="1"/>
            <a:endParaRPr lang="zh-CN" altLang="en-US">
              <a:ea typeface="宋体" panose="02010600030101010101" pitchFamily="2" charset="-122"/>
            </a:endParaRPr>
          </a:p>
        </p:txBody>
      </p:sp>
    </p:spTree>
    <p:extLst>
      <p:ext uri="{BB962C8B-B14F-4D97-AF65-F5344CB8AC3E}">
        <p14:creationId xmlns:p14="http://schemas.microsoft.com/office/powerpoint/2010/main" val="12273447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a:spLocks noGrp="1" noChangeArrowheads="1"/>
          </p:cNvSpPr>
          <p:nvPr>
            <p:ph type="sldNum" sz="quarter" idx="5"/>
          </p:nvPr>
        </p:nvSpPr>
        <p:spPr>
          <a:noFill/>
        </p:spPr>
        <p:txBody>
          <a:bodyPr/>
          <a:lstStyle/>
          <a:p>
            <a:fld id="{23C90998-CAC2-41C1-A791-26051FD8EE87}" type="slidenum">
              <a:rPr lang="en-US" altLang="zh-CN" smtClean="0">
                <a:ea typeface="宋体" panose="02010600030101010101" pitchFamily="2" charset="-122"/>
              </a:rPr>
              <a:t>74</a:t>
            </a:fld>
            <a:endParaRPr lang="en-US" altLang="zh-CN">
              <a:ea typeface="宋体" panose="02010600030101010101" pitchFamily="2" charset="-122"/>
            </a:endParaRPr>
          </a:p>
        </p:txBody>
      </p:sp>
      <p:sp>
        <p:nvSpPr>
          <p:cNvPr id="118787" name="Rectangle 2"/>
          <p:cNvSpPr>
            <a:spLocks noGrp="1" noRot="1" noChangeAspect="1" noChangeArrowheads="1" noTextEdit="1"/>
          </p:cNvSpPr>
          <p:nvPr>
            <p:ph type="sldImg"/>
          </p:nvPr>
        </p:nvSpPr>
        <p:spPr/>
      </p:sp>
      <p:sp>
        <p:nvSpPr>
          <p:cNvPr id="118788" name="Rectangle 3"/>
          <p:cNvSpPr>
            <a:spLocks noGrp="1" noChangeArrowheads="1"/>
          </p:cNvSpPr>
          <p:nvPr>
            <p:ph type="body" idx="1"/>
          </p:nvPr>
        </p:nvSpPr>
        <p:spPr>
          <a:noFill/>
        </p:spPr>
        <p:txBody>
          <a:bodyPr/>
          <a:lstStyle/>
          <a:p>
            <a:pPr eaLnBrk="1" hangingPunct="1"/>
            <a:endParaRPr lang="zh-CN" altLang="zh-CN">
              <a:ea typeface="宋体" panose="02010600030101010101" pitchFamily="2" charset="-122"/>
            </a:endParaRPr>
          </a:p>
        </p:txBody>
      </p:sp>
    </p:spTree>
    <p:extLst>
      <p:ext uri="{BB962C8B-B14F-4D97-AF65-F5344CB8AC3E}">
        <p14:creationId xmlns:p14="http://schemas.microsoft.com/office/powerpoint/2010/main" val="19810527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E46A9642-FD4A-45CC-9F4F-8E10AB9AB4AA}" type="slidenum">
              <a:rPr lang="en-US" altLang="zh-CN" smtClean="0"/>
              <a:t>4</a:t>
            </a:fld>
            <a:endParaRPr lang="en-US" altLang="zh-CN"/>
          </a:p>
        </p:txBody>
      </p:sp>
    </p:spTree>
    <p:extLst>
      <p:ext uri="{BB962C8B-B14F-4D97-AF65-F5344CB8AC3E}">
        <p14:creationId xmlns:p14="http://schemas.microsoft.com/office/powerpoint/2010/main" val="41690773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CC2C4DAF-0480-44D3-B40E-D4E3BF596C83}" type="slidenum">
              <a:rPr lang="en-US" altLang="zh-CN" smtClean="0">
                <a:ea typeface="宋体" panose="02010600030101010101" pitchFamily="2" charset="-122"/>
              </a:rPr>
              <a:t>6</a:t>
            </a:fld>
            <a:endParaRPr lang="en-US" altLang="zh-CN">
              <a:ea typeface="宋体" panose="02010600030101010101" pitchFamily="2" charset="-122"/>
            </a:endParaRPr>
          </a:p>
        </p:txBody>
      </p:sp>
      <p:sp>
        <p:nvSpPr>
          <p:cNvPr id="97283" name="Rectangle 2"/>
          <p:cNvSpPr>
            <a:spLocks noGrp="1" noRot="1" noChangeAspect="1" noChangeArrowheads="1" noTextEdit="1"/>
          </p:cNvSpPr>
          <p:nvPr>
            <p:ph type="sldImg"/>
          </p:nvPr>
        </p:nvSpPr>
        <p:spPr/>
      </p:sp>
      <p:sp>
        <p:nvSpPr>
          <p:cNvPr id="97284" name="Rectangle 3"/>
          <p:cNvSpPr>
            <a:spLocks noGrp="1" noChangeArrowheads="1"/>
          </p:cNvSpPr>
          <p:nvPr>
            <p:ph type="body" idx="1"/>
          </p:nvPr>
        </p:nvSpPr>
        <p:spPr>
          <a:noFill/>
        </p:spPr>
        <p:txBody>
          <a:bodyPr/>
          <a:lstStyle/>
          <a:p>
            <a:pPr eaLnBrk="1" hangingPunct="1"/>
            <a:endParaRPr lang="zh-CN" altLang="zh-CN">
              <a:ea typeface="宋体" panose="02010600030101010101" pitchFamily="2" charset="-122"/>
            </a:endParaRPr>
          </a:p>
        </p:txBody>
      </p:sp>
    </p:spTree>
    <p:extLst>
      <p:ext uri="{BB962C8B-B14F-4D97-AF65-F5344CB8AC3E}">
        <p14:creationId xmlns:p14="http://schemas.microsoft.com/office/powerpoint/2010/main" val="973856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 由于回显扫描太明显，出于安全考虑，路由器会过滤掉这些扫描。但不会过滤非回显扫描。</a:t>
            </a:r>
            <a:r>
              <a:rPr lang="en-US" altLang="zh-CN" dirty="0" smtClean="0"/>
              <a:t>ICMP </a:t>
            </a:r>
            <a:r>
              <a:rPr lang="zh-CN" altLang="en-US" dirty="0" smtClean="0"/>
              <a:t>的服务类型：时间戳请求服务，地址掩码请求服务和路由器询问请求服务。这些扫描也能达到判断主机或网络存活性目的。</a:t>
            </a:r>
            <a:endParaRPr lang="zh-CN" altLang="en-US" dirty="0"/>
          </a:p>
        </p:txBody>
      </p:sp>
      <p:sp>
        <p:nvSpPr>
          <p:cNvPr id="4" name="灯片编号占位符 3"/>
          <p:cNvSpPr>
            <a:spLocks noGrp="1"/>
          </p:cNvSpPr>
          <p:nvPr>
            <p:ph type="sldNum" sz="quarter" idx="10"/>
          </p:nvPr>
        </p:nvSpPr>
        <p:spPr/>
        <p:txBody>
          <a:bodyPr/>
          <a:lstStyle/>
          <a:p>
            <a:pPr>
              <a:defRPr/>
            </a:pPr>
            <a:fld id="{E46A9642-FD4A-45CC-9F4F-8E10AB9AB4AA}" type="slidenum">
              <a:rPr lang="en-US" altLang="zh-CN" smtClean="0"/>
              <a:t>16</a:t>
            </a:fld>
            <a:endParaRPr lang="en-US" altLang="zh-CN"/>
          </a:p>
        </p:txBody>
      </p:sp>
    </p:spTree>
    <p:extLst>
      <p:ext uri="{BB962C8B-B14F-4D97-AF65-F5344CB8AC3E}">
        <p14:creationId xmlns:p14="http://schemas.microsoft.com/office/powerpoint/2010/main" val="2222452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35ED191A-A136-4182-B9F5-FF2D3EE1BED3}" type="slidenum">
              <a:rPr lang="en-US" altLang="zh-CN" smtClean="0">
                <a:ea typeface="宋体" panose="02010600030101010101" pitchFamily="2" charset="-122"/>
              </a:rPr>
              <a:t>19</a:t>
            </a:fld>
            <a:endParaRPr lang="en-US" altLang="zh-CN">
              <a:ea typeface="宋体" panose="02010600030101010101" pitchFamily="2" charset="-122"/>
            </a:endParaRPr>
          </a:p>
        </p:txBody>
      </p:sp>
      <p:sp>
        <p:nvSpPr>
          <p:cNvPr id="98307" name="Rectangle 2"/>
          <p:cNvSpPr>
            <a:spLocks noGrp="1" noRot="1" noChangeAspect="1" noChangeArrowheads="1" noTextEdit="1"/>
          </p:cNvSpPr>
          <p:nvPr>
            <p:ph type="sldImg"/>
          </p:nvPr>
        </p:nvSpPr>
        <p:spPr/>
      </p:sp>
      <p:sp>
        <p:nvSpPr>
          <p:cNvPr id="98308" name="Rectangle 3"/>
          <p:cNvSpPr>
            <a:spLocks noGrp="1" noChangeArrowheads="1"/>
          </p:cNvSpPr>
          <p:nvPr>
            <p:ph type="body" idx="1"/>
          </p:nvPr>
        </p:nvSpPr>
        <p:spPr>
          <a:noFill/>
        </p:spPr>
        <p:txBody>
          <a:bodyPr/>
          <a:lstStyle/>
          <a:p>
            <a:pPr eaLnBrk="1" hangingPunct="1"/>
            <a:r>
              <a:rPr lang="zh-CN" altLang="en-US">
                <a:latin typeface="黑体" panose="02010609060101010101" pitchFamily="2" charset="-122"/>
                <a:ea typeface="宋体" panose="02010600030101010101" pitchFamily="2" charset="-122"/>
              </a:rPr>
              <a:t>向目标主机发送报头错误的</a:t>
            </a:r>
            <a:r>
              <a:rPr lang="en-US" altLang="zh-CN">
                <a:latin typeface="黑体" panose="02010609060101010101" pitchFamily="2" charset="-122"/>
                <a:ea typeface="宋体" panose="02010600030101010101" pitchFamily="2" charset="-122"/>
              </a:rPr>
              <a:t>IP</a:t>
            </a:r>
            <a:r>
              <a:rPr lang="zh-CN" altLang="en-US">
                <a:latin typeface="黑体" panose="02010609060101010101" pitchFamily="2" charset="-122"/>
                <a:ea typeface="宋体" panose="02010600030101010101" pitchFamily="2" charset="-122"/>
              </a:rPr>
              <a:t>包，目标主机或过滤设备会反馈</a:t>
            </a:r>
            <a:r>
              <a:rPr lang="en-US" altLang="zh-CN">
                <a:latin typeface="黑体" panose="02010609060101010101" pitchFamily="2" charset="-122"/>
                <a:ea typeface="宋体" panose="02010600030101010101" pitchFamily="2" charset="-122"/>
              </a:rPr>
              <a:t>ICMP Parameter Problem Error</a:t>
            </a:r>
            <a:r>
              <a:rPr lang="zh-CN" altLang="en-US">
                <a:latin typeface="黑体" panose="02010609060101010101" pitchFamily="2" charset="-122"/>
                <a:ea typeface="宋体" panose="02010600030101010101" pitchFamily="2" charset="-122"/>
              </a:rPr>
              <a:t>信息。常见的伪造错误字段为</a:t>
            </a:r>
            <a:r>
              <a:rPr lang="en-US" altLang="zh-CN">
                <a:latin typeface="黑体" panose="02010609060101010101" pitchFamily="2" charset="-122"/>
                <a:ea typeface="宋体" panose="02010600030101010101" pitchFamily="2" charset="-122"/>
              </a:rPr>
              <a:t>Header Length Field </a:t>
            </a:r>
            <a:r>
              <a:rPr lang="zh-CN" altLang="en-US">
                <a:latin typeface="黑体" panose="02010609060101010101" pitchFamily="2" charset="-122"/>
                <a:ea typeface="宋体" panose="02010600030101010101" pitchFamily="2" charset="-122"/>
              </a:rPr>
              <a:t>和</a:t>
            </a:r>
            <a:r>
              <a:rPr lang="en-US" altLang="zh-CN">
                <a:latin typeface="黑体" panose="02010609060101010101" pitchFamily="2" charset="-122"/>
                <a:ea typeface="宋体" panose="02010600030101010101" pitchFamily="2" charset="-122"/>
              </a:rPr>
              <a:t>IP Options Field</a:t>
            </a:r>
          </a:p>
          <a:p>
            <a:pPr eaLnBrk="1" hangingPunct="1"/>
            <a:r>
              <a:rPr lang="zh-CN" altLang="en-US">
                <a:latin typeface="黑体" panose="02010609060101010101" pitchFamily="2" charset="-122"/>
                <a:ea typeface="宋体" panose="02010600030101010101" pitchFamily="2" charset="-122"/>
              </a:rPr>
              <a:t>根据 </a:t>
            </a:r>
            <a:r>
              <a:rPr lang="en-US" altLang="zh-CN">
                <a:latin typeface="黑体" panose="02010609060101010101" pitchFamily="2" charset="-122"/>
                <a:ea typeface="宋体" panose="02010600030101010101" pitchFamily="2" charset="-122"/>
              </a:rPr>
              <a:t>RFC 1122</a:t>
            </a:r>
            <a:r>
              <a:rPr lang="zh-CN" altLang="en-US">
                <a:latin typeface="黑体" panose="02010609060101010101" pitchFamily="2" charset="-122"/>
                <a:ea typeface="宋体" panose="02010600030101010101" pitchFamily="2" charset="-122"/>
              </a:rPr>
              <a:t>的规定，主机应该检测</a:t>
            </a:r>
            <a:r>
              <a:rPr lang="en-US" altLang="zh-CN">
                <a:latin typeface="黑体" panose="02010609060101010101" pitchFamily="2" charset="-122"/>
                <a:ea typeface="宋体" panose="02010600030101010101" pitchFamily="2" charset="-122"/>
              </a:rPr>
              <a:t>IP</a:t>
            </a:r>
            <a:r>
              <a:rPr lang="zh-CN" altLang="en-US">
                <a:latin typeface="黑体" panose="02010609060101010101" pitchFamily="2" charset="-122"/>
                <a:ea typeface="宋体" panose="02010600030101010101" pitchFamily="2" charset="-122"/>
              </a:rPr>
              <a:t>包的</a:t>
            </a:r>
            <a:r>
              <a:rPr lang="en-US" altLang="zh-CN">
                <a:latin typeface="黑体" panose="02010609060101010101" pitchFamily="2" charset="-122"/>
                <a:ea typeface="宋体" panose="02010600030101010101" pitchFamily="2" charset="-122"/>
              </a:rPr>
              <a:t>Version Number</a:t>
            </a:r>
            <a:r>
              <a:rPr lang="zh-CN" altLang="en-US">
                <a:latin typeface="黑体" panose="02010609060101010101" pitchFamily="2" charset="-122"/>
                <a:ea typeface="宋体" panose="02010600030101010101" pitchFamily="2" charset="-122"/>
              </a:rPr>
              <a:t>、</a:t>
            </a:r>
            <a:r>
              <a:rPr lang="en-US" altLang="zh-CN">
                <a:latin typeface="黑体" panose="02010609060101010101" pitchFamily="2" charset="-122"/>
                <a:ea typeface="宋体" panose="02010600030101010101" pitchFamily="2" charset="-122"/>
              </a:rPr>
              <a:t>Checksum</a:t>
            </a:r>
            <a:r>
              <a:rPr lang="zh-CN" altLang="en-US">
                <a:latin typeface="黑体" panose="02010609060101010101" pitchFamily="2" charset="-122"/>
                <a:ea typeface="宋体" panose="02010600030101010101" pitchFamily="2" charset="-122"/>
              </a:rPr>
              <a:t>字段</a:t>
            </a:r>
            <a:r>
              <a:rPr lang="en-US" altLang="zh-CN">
                <a:latin typeface="黑体" panose="02010609060101010101" pitchFamily="2" charset="-122"/>
                <a:ea typeface="宋体" panose="02010600030101010101" pitchFamily="2" charset="-122"/>
              </a:rPr>
              <a:t>, </a:t>
            </a:r>
            <a:r>
              <a:rPr lang="zh-CN" altLang="en-US">
                <a:latin typeface="黑体" panose="02010609060101010101" pitchFamily="2" charset="-122"/>
                <a:ea typeface="宋体" panose="02010600030101010101" pitchFamily="2" charset="-122"/>
              </a:rPr>
              <a:t>路由器应该检测</a:t>
            </a:r>
            <a:r>
              <a:rPr lang="en-US" altLang="zh-CN">
                <a:latin typeface="黑体" panose="02010609060101010101" pitchFamily="2" charset="-122"/>
                <a:ea typeface="宋体" panose="02010600030101010101" pitchFamily="2" charset="-122"/>
              </a:rPr>
              <a:t>IP</a:t>
            </a:r>
            <a:r>
              <a:rPr lang="zh-CN" altLang="en-US">
                <a:latin typeface="黑体" panose="02010609060101010101" pitchFamily="2" charset="-122"/>
                <a:ea typeface="宋体" panose="02010600030101010101" pitchFamily="2" charset="-122"/>
              </a:rPr>
              <a:t>包的</a:t>
            </a:r>
            <a:r>
              <a:rPr lang="en-US" altLang="zh-CN">
                <a:latin typeface="黑体" panose="02010609060101010101" pitchFamily="2" charset="-122"/>
                <a:ea typeface="宋体" panose="02010600030101010101" pitchFamily="2" charset="-122"/>
              </a:rPr>
              <a:t>Checksum</a:t>
            </a:r>
            <a:r>
              <a:rPr lang="zh-CN" altLang="en-US">
                <a:latin typeface="黑体" panose="02010609060101010101" pitchFamily="2" charset="-122"/>
                <a:ea typeface="宋体" panose="02010600030101010101" pitchFamily="2" charset="-122"/>
              </a:rPr>
              <a:t>字段。不同厂家的路由器和操作系统对这些错误的处理方式不同，返回的结果也各异。</a:t>
            </a:r>
          </a:p>
        </p:txBody>
      </p:sp>
    </p:spTree>
    <p:extLst>
      <p:ext uri="{BB962C8B-B14F-4D97-AF65-F5344CB8AC3E}">
        <p14:creationId xmlns:p14="http://schemas.microsoft.com/office/powerpoint/2010/main" val="2557320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p:spPr>
        <p:txBody>
          <a:bodyPr/>
          <a:lstStyle/>
          <a:p>
            <a:fld id="{F357A597-88B9-48D1-BA62-207DD13FAC78}" type="slidenum">
              <a:rPr lang="en-US" altLang="zh-CN" smtClean="0">
                <a:ea typeface="宋体" panose="02010600030101010101" pitchFamily="2" charset="-122"/>
              </a:rPr>
              <a:t>22</a:t>
            </a:fld>
            <a:endParaRPr lang="en-US" altLang="zh-CN">
              <a:ea typeface="宋体" panose="02010600030101010101" pitchFamily="2" charset="-122"/>
            </a:endParaRPr>
          </a:p>
        </p:txBody>
      </p:sp>
      <p:sp>
        <p:nvSpPr>
          <p:cNvPr id="99331" name="Rectangle 2"/>
          <p:cNvSpPr>
            <a:spLocks noGrp="1" noRot="1" noChangeAspect="1" noChangeArrowheads="1" noTextEdit="1"/>
          </p:cNvSpPr>
          <p:nvPr>
            <p:ph type="sldImg"/>
          </p:nvPr>
        </p:nvSpPr>
        <p:spPr/>
      </p:sp>
      <p:sp>
        <p:nvSpPr>
          <p:cNvPr id="99332" name="Rectangle 3"/>
          <p:cNvSpPr>
            <a:spLocks noGrp="1" noChangeArrowheads="1"/>
          </p:cNvSpPr>
          <p:nvPr>
            <p:ph type="body" idx="1"/>
          </p:nvPr>
        </p:nvSpPr>
        <p:spPr>
          <a:noFill/>
        </p:spPr>
        <p:txBody>
          <a:bodyPr/>
          <a:lstStyle/>
          <a:p>
            <a:pPr eaLnBrk="1" hangingPunct="1"/>
            <a:r>
              <a:rPr lang="zh-CN" altLang="en-US">
                <a:latin typeface="黑体" panose="02010609060101010101" pitchFamily="2" charset="-122"/>
                <a:ea typeface="宋体" panose="02010600030101010101" pitchFamily="2" charset="-122"/>
              </a:rPr>
              <a:t>当目标主机接收到错误的数据分段（如某些分段丢失），并且在规定的时间间隔内得不到更正时，将丢弃这些有错数据包，并向发送主机反馈</a:t>
            </a:r>
            <a:r>
              <a:rPr lang="en-US" altLang="zh-CN">
                <a:latin typeface="黑体" panose="02010609060101010101" pitchFamily="2" charset="-122"/>
                <a:ea typeface="宋体" panose="02010600030101010101" pitchFamily="2" charset="-122"/>
              </a:rPr>
              <a:t>ICMP Fragment Reassembly Time Exceeded </a:t>
            </a:r>
            <a:r>
              <a:rPr lang="zh-CN" altLang="en-US">
                <a:latin typeface="黑体" panose="02010609060101010101" pitchFamily="2" charset="-122"/>
                <a:ea typeface="宋体" panose="02010600030101010101" pitchFamily="2" charset="-122"/>
              </a:rPr>
              <a:t>错误报文。</a:t>
            </a:r>
          </a:p>
        </p:txBody>
      </p:sp>
    </p:spTree>
    <p:extLst>
      <p:ext uri="{BB962C8B-B14F-4D97-AF65-F5344CB8AC3E}">
        <p14:creationId xmlns:p14="http://schemas.microsoft.com/office/powerpoint/2010/main" val="6448161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p:spPr>
        <p:txBody>
          <a:bodyPr/>
          <a:lstStyle/>
          <a:p>
            <a:fld id="{5247E266-BC93-4306-B202-F6B6D292EF2A}" type="slidenum">
              <a:rPr lang="en-US" altLang="zh-CN" smtClean="0">
                <a:ea typeface="宋体" panose="02010600030101010101" pitchFamily="2" charset="-122"/>
              </a:rPr>
              <a:t>25</a:t>
            </a:fld>
            <a:endParaRPr lang="en-US" altLang="zh-CN">
              <a:ea typeface="宋体" panose="02010600030101010101" pitchFamily="2" charset="-122"/>
            </a:endParaRPr>
          </a:p>
        </p:txBody>
      </p:sp>
      <p:sp>
        <p:nvSpPr>
          <p:cNvPr id="100355" name="Rectangle 2"/>
          <p:cNvSpPr>
            <a:spLocks noGrp="1" noRot="1" noChangeAspect="1" noChangeArrowheads="1" noTextEdit="1"/>
          </p:cNvSpPr>
          <p:nvPr>
            <p:ph type="sldImg"/>
          </p:nvPr>
        </p:nvSpPr>
        <p:spPr/>
      </p:sp>
      <p:sp>
        <p:nvSpPr>
          <p:cNvPr id="100356" name="Rectangle 3"/>
          <p:cNvSpPr>
            <a:spLocks noGrp="1" noChangeArrowheads="1"/>
          </p:cNvSpPr>
          <p:nvPr>
            <p:ph type="body" idx="1"/>
          </p:nvPr>
        </p:nvSpPr>
        <p:spPr>
          <a:noFill/>
        </p:spPr>
        <p:txBody>
          <a:bodyPr/>
          <a:lstStyle/>
          <a:p>
            <a:pPr eaLnBrk="1" hangingPunct="1"/>
            <a:endParaRPr lang="zh-CN" altLang="zh-CN">
              <a:ea typeface="宋体" panose="02010600030101010101" pitchFamily="2" charset="-122"/>
            </a:endParaRPr>
          </a:p>
        </p:txBody>
      </p:sp>
    </p:spTree>
    <p:extLst>
      <p:ext uri="{BB962C8B-B14F-4D97-AF65-F5344CB8AC3E}">
        <p14:creationId xmlns:p14="http://schemas.microsoft.com/office/powerpoint/2010/main" val="3723882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p:spPr>
        <p:txBody>
          <a:bodyPr/>
          <a:lstStyle/>
          <a:p>
            <a:fld id="{75E58BBB-7901-49DF-BA87-3EEA7AA4C7F2}" type="slidenum">
              <a:rPr lang="en-US" altLang="zh-CN" smtClean="0">
                <a:ea typeface="宋体" panose="02010600030101010101" pitchFamily="2" charset="-122"/>
              </a:rPr>
              <a:t>26</a:t>
            </a:fld>
            <a:endParaRPr lang="en-US" altLang="zh-CN">
              <a:ea typeface="宋体" panose="02010600030101010101" pitchFamily="2" charset="-122"/>
            </a:endParaRPr>
          </a:p>
        </p:txBody>
      </p:sp>
      <p:sp>
        <p:nvSpPr>
          <p:cNvPr id="101379" name="Rectangle 2"/>
          <p:cNvSpPr>
            <a:spLocks noGrp="1" noRot="1" noChangeAspect="1" noChangeArrowheads="1" noTextEdit="1"/>
          </p:cNvSpPr>
          <p:nvPr>
            <p:ph type="sldImg"/>
          </p:nvPr>
        </p:nvSpPr>
        <p:spPr/>
      </p:sp>
      <p:sp>
        <p:nvSpPr>
          <p:cNvPr id="101380" name="Rectangle 3"/>
          <p:cNvSpPr>
            <a:spLocks noGrp="1" noChangeArrowheads="1"/>
          </p:cNvSpPr>
          <p:nvPr>
            <p:ph type="body" idx="1"/>
          </p:nvPr>
        </p:nvSpPr>
        <p:spPr>
          <a:noFill/>
        </p:spPr>
        <p:txBody>
          <a:bodyPr/>
          <a:lstStyle/>
          <a:p>
            <a:pPr algn="just" eaLnBrk="1" hangingPunct="1">
              <a:lnSpc>
                <a:spcPct val="80000"/>
              </a:lnSpc>
              <a:spcBef>
                <a:spcPct val="0"/>
              </a:spcBef>
            </a:pPr>
            <a:r>
              <a:rPr lang="zh-CN" altLang="en-US" sz="1600">
                <a:solidFill>
                  <a:srgbClr val="660066"/>
                </a:solidFill>
                <a:latin typeface="宋体" panose="02010600030101010101" pitchFamily="2" charset="-122"/>
                <a:ea typeface="宋体" panose="02010600030101010101" pitchFamily="2" charset="-122"/>
              </a:rPr>
              <a:t>许多的</a:t>
            </a:r>
            <a:r>
              <a:rPr lang="en-US" altLang="zh-CN" sz="1600">
                <a:solidFill>
                  <a:srgbClr val="660066"/>
                </a:solidFill>
                <a:latin typeface="宋体" panose="02010600030101010101" pitchFamily="2" charset="-122"/>
                <a:ea typeface="宋体" panose="02010600030101010101" pitchFamily="2" charset="-122"/>
              </a:rPr>
              <a:t>TCP/IP</a:t>
            </a:r>
            <a:r>
              <a:rPr lang="zh-CN" altLang="en-US" sz="1600">
                <a:solidFill>
                  <a:srgbClr val="660066"/>
                </a:solidFill>
                <a:latin typeface="宋体" panose="02010600030101010101" pitchFamily="2" charset="-122"/>
                <a:ea typeface="宋体" panose="02010600030101010101" pitchFamily="2" charset="-122"/>
              </a:rPr>
              <a:t>程序都是可以通过网络启动的客户</a:t>
            </a:r>
            <a:r>
              <a:rPr lang="en-US" altLang="zh-CN" sz="1600">
                <a:solidFill>
                  <a:srgbClr val="660066"/>
                </a:solidFill>
                <a:latin typeface="宋体" panose="02010600030101010101" pitchFamily="2" charset="-122"/>
                <a:ea typeface="宋体" panose="02010600030101010101" pitchFamily="2" charset="-122"/>
              </a:rPr>
              <a:t>/</a:t>
            </a:r>
            <a:r>
              <a:rPr lang="zh-CN" altLang="en-US" sz="1600">
                <a:solidFill>
                  <a:srgbClr val="660066"/>
                </a:solidFill>
                <a:latin typeface="宋体" panose="02010600030101010101" pitchFamily="2" charset="-122"/>
                <a:ea typeface="宋体" panose="02010600030101010101" pitchFamily="2" charset="-122"/>
              </a:rPr>
              <a:t>服务器结构。服务器上运行着一个守护进程，当客户有请求到达服务器时，服务器就启动一个服务进程与其进行通信。为简化这一过程，每个应用服务程序（如</a:t>
            </a:r>
            <a:r>
              <a:rPr lang="en-US" altLang="zh-CN" sz="1600">
                <a:solidFill>
                  <a:srgbClr val="660066"/>
                </a:solidFill>
                <a:latin typeface="宋体" panose="02010600030101010101" pitchFamily="2" charset="-122"/>
                <a:ea typeface="宋体" panose="02010600030101010101" pitchFamily="2" charset="-122"/>
              </a:rPr>
              <a:t>WWW</a:t>
            </a:r>
            <a:r>
              <a:rPr lang="zh-CN" altLang="en-US" sz="1600">
                <a:solidFill>
                  <a:srgbClr val="660066"/>
                </a:solidFill>
                <a:latin typeface="宋体" panose="02010600030101010101" pitchFamily="2" charset="-122"/>
                <a:ea typeface="宋体" panose="02010600030101010101" pitchFamily="2" charset="-122"/>
              </a:rPr>
              <a:t>、</a:t>
            </a:r>
            <a:r>
              <a:rPr lang="en-US" altLang="zh-CN" sz="1600">
                <a:solidFill>
                  <a:srgbClr val="660066"/>
                </a:solidFill>
                <a:latin typeface="宋体" panose="02010600030101010101" pitchFamily="2" charset="-122"/>
                <a:ea typeface="宋体" panose="02010600030101010101" pitchFamily="2" charset="-122"/>
              </a:rPr>
              <a:t>FTP</a:t>
            </a:r>
            <a:r>
              <a:rPr lang="zh-CN" altLang="en-US" sz="1600">
                <a:solidFill>
                  <a:srgbClr val="660066"/>
                </a:solidFill>
                <a:latin typeface="宋体" panose="02010600030101010101" pitchFamily="2" charset="-122"/>
                <a:ea typeface="宋体" panose="02010600030101010101" pitchFamily="2" charset="-122"/>
              </a:rPr>
              <a:t>、</a:t>
            </a:r>
            <a:r>
              <a:rPr lang="en-US" altLang="zh-CN" sz="1600">
                <a:solidFill>
                  <a:srgbClr val="660066"/>
                </a:solidFill>
                <a:latin typeface="宋体" panose="02010600030101010101" pitchFamily="2" charset="-122"/>
                <a:ea typeface="宋体" panose="02010600030101010101" pitchFamily="2" charset="-122"/>
              </a:rPr>
              <a:t>Telnet</a:t>
            </a:r>
            <a:r>
              <a:rPr lang="zh-CN" altLang="en-US" sz="1600">
                <a:solidFill>
                  <a:srgbClr val="660066"/>
                </a:solidFill>
                <a:latin typeface="宋体" panose="02010600030101010101" pitchFamily="2" charset="-122"/>
                <a:ea typeface="宋体" panose="02010600030101010101" pitchFamily="2" charset="-122"/>
              </a:rPr>
              <a:t>等）被赋予一个唯一的地址，这个地址称为端口。端口号由</a:t>
            </a:r>
            <a:r>
              <a:rPr lang="en-US" altLang="zh-CN" sz="1600">
                <a:solidFill>
                  <a:srgbClr val="660066"/>
                </a:solidFill>
                <a:ea typeface="宋体" panose="02010600030101010101" pitchFamily="2" charset="-122"/>
              </a:rPr>
              <a:t>16</a:t>
            </a:r>
            <a:r>
              <a:rPr lang="zh-CN" altLang="en-US" sz="1600">
                <a:solidFill>
                  <a:srgbClr val="660066"/>
                </a:solidFill>
                <a:latin typeface="宋体" panose="02010600030101010101" pitchFamily="2" charset="-122"/>
                <a:ea typeface="宋体" panose="02010600030101010101" pitchFamily="2" charset="-122"/>
              </a:rPr>
              <a:t>位的二进制数据表示，范围为</a:t>
            </a:r>
            <a:r>
              <a:rPr lang="en-US" altLang="zh-CN" sz="1600">
                <a:solidFill>
                  <a:srgbClr val="660066"/>
                </a:solidFill>
                <a:ea typeface="宋体" panose="02010600030101010101" pitchFamily="2" charset="-122"/>
              </a:rPr>
              <a:t>0~65535</a:t>
            </a:r>
            <a:r>
              <a:rPr lang="zh-CN" altLang="en-US" sz="1600">
                <a:solidFill>
                  <a:srgbClr val="660066"/>
                </a:solidFill>
                <a:latin typeface="宋体" panose="02010600030101010101" pitchFamily="2" charset="-122"/>
                <a:ea typeface="宋体" panose="02010600030101010101" pitchFamily="2" charset="-122"/>
              </a:rPr>
              <a:t>。守护进程在一个端口上监听，等待客户请求。</a:t>
            </a:r>
            <a:r>
              <a:rPr lang="zh-CN" altLang="en-US" sz="1600">
                <a:solidFill>
                  <a:srgbClr val="660066"/>
                </a:solidFill>
                <a:ea typeface="宋体" panose="02010600030101010101" pitchFamily="2" charset="-122"/>
              </a:rPr>
              <a:t> </a:t>
            </a:r>
          </a:p>
          <a:p>
            <a:pPr algn="just" eaLnBrk="1" hangingPunct="1">
              <a:lnSpc>
                <a:spcPct val="80000"/>
              </a:lnSpc>
              <a:spcBef>
                <a:spcPct val="0"/>
              </a:spcBef>
            </a:pPr>
            <a:r>
              <a:rPr lang="zh-CN" altLang="en-US" sz="1600">
                <a:solidFill>
                  <a:srgbClr val="660066"/>
                </a:solidFill>
                <a:ea typeface="宋体" panose="02010600030101010101" pitchFamily="2" charset="-122"/>
              </a:rPr>
              <a:t>（</a:t>
            </a:r>
            <a:r>
              <a:rPr lang="en-US" altLang="zh-CN" sz="1600">
                <a:solidFill>
                  <a:srgbClr val="660066"/>
                </a:solidFill>
                <a:ea typeface="宋体" panose="02010600030101010101" pitchFamily="2" charset="-122"/>
              </a:rPr>
              <a:t>1</a:t>
            </a:r>
            <a:r>
              <a:rPr lang="zh-CN" altLang="en-US" sz="1600">
                <a:solidFill>
                  <a:srgbClr val="660066"/>
                </a:solidFill>
                <a:ea typeface="宋体" panose="02010600030101010101" pitchFamily="2" charset="-122"/>
              </a:rPr>
              <a:t>）公认端口（</a:t>
            </a:r>
            <a:r>
              <a:rPr lang="en-US" altLang="zh-CN" sz="1600">
                <a:solidFill>
                  <a:srgbClr val="660066"/>
                </a:solidFill>
                <a:ea typeface="宋体" panose="02010600030101010101" pitchFamily="2" charset="-122"/>
              </a:rPr>
              <a:t>Well Known Ports</a:t>
            </a:r>
            <a:r>
              <a:rPr lang="zh-CN" altLang="en-US" sz="1600">
                <a:solidFill>
                  <a:srgbClr val="660066"/>
                </a:solidFill>
                <a:ea typeface="宋体" panose="02010600030101010101" pitchFamily="2" charset="-122"/>
              </a:rPr>
              <a:t>）：从</a:t>
            </a:r>
            <a:r>
              <a:rPr lang="en-US" altLang="zh-CN" sz="1600">
                <a:solidFill>
                  <a:srgbClr val="660066"/>
                </a:solidFill>
                <a:ea typeface="宋体" panose="02010600030101010101" pitchFamily="2" charset="-122"/>
              </a:rPr>
              <a:t>0</a:t>
            </a:r>
            <a:r>
              <a:rPr lang="zh-CN" altLang="en-US" sz="1600">
                <a:solidFill>
                  <a:srgbClr val="660066"/>
                </a:solidFill>
                <a:ea typeface="宋体" panose="02010600030101010101" pitchFamily="2" charset="-122"/>
              </a:rPr>
              <a:t>到</a:t>
            </a:r>
            <a:r>
              <a:rPr lang="en-US" altLang="zh-CN" sz="1600">
                <a:solidFill>
                  <a:srgbClr val="660066"/>
                </a:solidFill>
                <a:ea typeface="宋体" panose="02010600030101010101" pitchFamily="2" charset="-122"/>
              </a:rPr>
              <a:t>1023</a:t>
            </a:r>
            <a:r>
              <a:rPr lang="zh-CN" altLang="en-US" sz="1600">
                <a:solidFill>
                  <a:srgbClr val="660066"/>
                </a:solidFill>
                <a:ea typeface="宋体" panose="02010600030101010101" pitchFamily="2" charset="-122"/>
              </a:rPr>
              <a:t>，它们紧密绑定于一些服务。通常这些端口的通讯明确表明了某种服务的协议。例如：</a:t>
            </a:r>
            <a:r>
              <a:rPr lang="en-US" altLang="zh-CN" sz="1600">
                <a:solidFill>
                  <a:srgbClr val="660066"/>
                </a:solidFill>
                <a:ea typeface="宋体" panose="02010600030101010101" pitchFamily="2" charset="-122"/>
              </a:rPr>
              <a:t>80</a:t>
            </a:r>
            <a:r>
              <a:rPr lang="zh-CN" altLang="en-US" sz="1600">
                <a:solidFill>
                  <a:srgbClr val="660066"/>
                </a:solidFill>
                <a:ea typeface="宋体" panose="02010600030101010101" pitchFamily="2" charset="-122"/>
              </a:rPr>
              <a:t>端口实际上总是</a:t>
            </a:r>
            <a:r>
              <a:rPr lang="en-US" altLang="zh-CN" sz="1600">
                <a:solidFill>
                  <a:srgbClr val="660066"/>
                </a:solidFill>
                <a:ea typeface="宋体" panose="02010600030101010101" pitchFamily="2" charset="-122"/>
              </a:rPr>
              <a:t>HTTP</a:t>
            </a:r>
            <a:r>
              <a:rPr lang="zh-CN" altLang="en-US" sz="1600">
                <a:solidFill>
                  <a:srgbClr val="660066"/>
                </a:solidFill>
                <a:ea typeface="宋体" panose="02010600030101010101" pitchFamily="2" charset="-122"/>
              </a:rPr>
              <a:t>通讯。</a:t>
            </a:r>
          </a:p>
          <a:p>
            <a:pPr algn="just">
              <a:lnSpc>
                <a:spcPct val="80000"/>
              </a:lnSpc>
              <a:spcBef>
                <a:spcPct val="0"/>
              </a:spcBef>
            </a:pPr>
            <a:r>
              <a:rPr lang="zh-CN" altLang="en-US" sz="1600">
                <a:solidFill>
                  <a:srgbClr val="660066"/>
                </a:solidFill>
                <a:ea typeface="宋体" panose="02010600030101010101" pitchFamily="2" charset="-122"/>
              </a:rPr>
              <a:t>（</a:t>
            </a:r>
            <a:r>
              <a:rPr lang="en-US" altLang="zh-CN" sz="1600">
                <a:solidFill>
                  <a:srgbClr val="660066"/>
                </a:solidFill>
                <a:ea typeface="宋体" panose="02010600030101010101" pitchFamily="2" charset="-122"/>
              </a:rPr>
              <a:t>2</a:t>
            </a:r>
            <a:r>
              <a:rPr lang="zh-CN" altLang="en-US" sz="1600">
                <a:solidFill>
                  <a:srgbClr val="660066"/>
                </a:solidFill>
                <a:ea typeface="宋体" panose="02010600030101010101" pitchFamily="2" charset="-122"/>
              </a:rPr>
              <a:t>）注册端口（</a:t>
            </a:r>
            <a:r>
              <a:rPr lang="en-US" altLang="zh-CN" sz="1600">
                <a:solidFill>
                  <a:srgbClr val="660066"/>
                </a:solidFill>
                <a:ea typeface="宋体" panose="02010600030101010101" pitchFamily="2" charset="-122"/>
              </a:rPr>
              <a:t>Registered Ports</a:t>
            </a:r>
            <a:r>
              <a:rPr lang="zh-CN" altLang="en-US" sz="1600">
                <a:solidFill>
                  <a:srgbClr val="660066"/>
                </a:solidFill>
                <a:ea typeface="宋体" panose="02010600030101010101" pitchFamily="2" charset="-122"/>
              </a:rPr>
              <a:t>）：从</a:t>
            </a:r>
            <a:r>
              <a:rPr lang="en-US" altLang="zh-CN" sz="1600">
                <a:solidFill>
                  <a:srgbClr val="660066"/>
                </a:solidFill>
                <a:ea typeface="宋体" panose="02010600030101010101" pitchFamily="2" charset="-122"/>
              </a:rPr>
              <a:t>1024</a:t>
            </a:r>
            <a:r>
              <a:rPr lang="zh-CN" altLang="en-US" sz="1600">
                <a:solidFill>
                  <a:srgbClr val="660066"/>
                </a:solidFill>
                <a:ea typeface="宋体" panose="02010600030101010101" pitchFamily="2" charset="-122"/>
              </a:rPr>
              <a:t>到</a:t>
            </a:r>
            <a:r>
              <a:rPr lang="en-US" altLang="zh-CN" sz="1600">
                <a:solidFill>
                  <a:srgbClr val="660066"/>
                </a:solidFill>
                <a:ea typeface="宋体" panose="02010600030101010101" pitchFamily="2" charset="-122"/>
              </a:rPr>
              <a:t>49151</a:t>
            </a:r>
            <a:r>
              <a:rPr lang="zh-CN" altLang="en-US" sz="1600">
                <a:solidFill>
                  <a:srgbClr val="660066"/>
                </a:solidFill>
                <a:ea typeface="宋体" panose="02010600030101010101" pitchFamily="2" charset="-122"/>
              </a:rPr>
              <a:t>。它们松散地绑定于一些服务。</a:t>
            </a:r>
          </a:p>
          <a:p>
            <a:pPr algn="just">
              <a:lnSpc>
                <a:spcPct val="80000"/>
              </a:lnSpc>
              <a:spcBef>
                <a:spcPct val="0"/>
              </a:spcBef>
            </a:pPr>
            <a:r>
              <a:rPr lang="zh-CN" altLang="en-US" sz="1600">
                <a:solidFill>
                  <a:srgbClr val="660066"/>
                </a:solidFill>
                <a:ea typeface="宋体" panose="02010600030101010101" pitchFamily="2" charset="-122"/>
              </a:rPr>
              <a:t>（</a:t>
            </a:r>
            <a:r>
              <a:rPr lang="en-US" altLang="zh-CN" sz="1600">
                <a:solidFill>
                  <a:srgbClr val="660066"/>
                </a:solidFill>
                <a:ea typeface="宋体" panose="02010600030101010101" pitchFamily="2" charset="-122"/>
              </a:rPr>
              <a:t>3</a:t>
            </a:r>
            <a:r>
              <a:rPr lang="zh-CN" altLang="en-US" sz="1600">
                <a:solidFill>
                  <a:srgbClr val="660066"/>
                </a:solidFill>
                <a:ea typeface="宋体" panose="02010600030101010101" pitchFamily="2" charset="-122"/>
              </a:rPr>
              <a:t>）动态和</a:t>
            </a:r>
            <a:r>
              <a:rPr lang="en-US" altLang="zh-CN" sz="1600">
                <a:solidFill>
                  <a:srgbClr val="660066"/>
                </a:solidFill>
                <a:ea typeface="宋体" panose="02010600030101010101" pitchFamily="2" charset="-122"/>
              </a:rPr>
              <a:t>/</a:t>
            </a:r>
            <a:r>
              <a:rPr lang="zh-CN" altLang="en-US" sz="1600">
                <a:solidFill>
                  <a:srgbClr val="660066"/>
                </a:solidFill>
                <a:ea typeface="宋体" panose="02010600030101010101" pitchFamily="2" charset="-122"/>
              </a:rPr>
              <a:t>或私有端口（</a:t>
            </a:r>
            <a:r>
              <a:rPr lang="en-US" altLang="zh-CN" sz="1600">
                <a:solidFill>
                  <a:srgbClr val="660066"/>
                </a:solidFill>
                <a:ea typeface="宋体" panose="02010600030101010101" pitchFamily="2" charset="-122"/>
              </a:rPr>
              <a:t>Dynamic and/or Private Ports</a:t>
            </a:r>
            <a:r>
              <a:rPr lang="zh-CN" altLang="en-US" sz="1600">
                <a:solidFill>
                  <a:srgbClr val="660066"/>
                </a:solidFill>
                <a:ea typeface="宋体" panose="02010600030101010101" pitchFamily="2" charset="-122"/>
              </a:rPr>
              <a:t>）：从</a:t>
            </a:r>
            <a:r>
              <a:rPr lang="en-US" altLang="zh-CN" sz="1600">
                <a:solidFill>
                  <a:srgbClr val="660066"/>
                </a:solidFill>
                <a:ea typeface="宋体" panose="02010600030101010101" pitchFamily="2" charset="-122"/>
              </a:rPr>
              <a:t>49152</a:t>
            </a:r>
            <a:r>
              <a:rPr lang="zh-CN" altLang="en-US" sz="1600">
                <a:solidFill>
                  <a:srgbClr val="660066"/>
                </a:solidFill>
                <a:ea typeface="宋体" panose="02010600030101010101" pitchFamily="2" charset="-122"/>
              </a:rPr>
              <a:t>到</a:t>
            </a:r>
            <a:r>
              <a:rPr lang="en-US" altLang="zh-CN" sz="1600">
                <a:solidFill>
                  <a:srgbClr val="660066"/>
                </a:solidFill>
                <a:ea typeface="宋体" panose="02010600030101010101" pitchFamily="2" charset="-122"/>
              </a:rPr>
              <a:t>65535</a:t>
            </a:r>
            <a:r>
              <a:rPr lang="zh-CN" altLang="en-US" sz="1600">
                <a:solidFill>
                  <a:srgbClr val="660066"/>
                </a:solidFill>
                <a:ea typeface="宋体" panose="02010600030101010101" pitchFamily="2" charset="-122"/>
              </a:rPr>
              <a:t>。理论上，不应为服务分配这些端口。</a:t>
            </a:r>
          </a:p>
          <a:p>
            <a:pPr algn="just">
              <a:lnSpc>
                <a:spcPct val="80000"/>
              </a:lnSpc>
              <a:spcBef>
                <a:spcPct val="0"/>
              </a:spcBef>
            </a:pPr>
            <a:endParaRPr lang="zh-CN" altLang="en-US" sz="800">
              <a:latin typeface="宋体" panose="02010600030101010101" pitchFamily="2" charset="-122"/>
              <a:ea typeface="宋体" panose="02010600030101010101" pitchFamily="2" charset="-122"/>
            </a:endParaRPr>
          </a:p>
          <a:p>
            <a:pPr algn="just">
              <a:lnSpc>
                <a:spcPct val="80000"/>
              </a:lnSpc>
              <a:spcBef>
                <a:spcPct val="0"/>
              </a:spcBef>
            </a:pPr>
            <a:r>
              <a:rPr lang="zh-CN" altLang="en-US" sz="800">
                <a:latin typeface="宋体" panose="02010600030101010101" pitchFamily="2" charset="-122"/>
                <a:ea typeface="宋体" panose="02010600030101010101" pitchFamily="2" charset="-122"/>
              </a:rPr>
              <a:t> </a:t>
            </a:r>
            <a:r>
              <a:rPr lang="zh-CN" altLang="en-US" sz="800">
                <a:solidFill>
                  <a:srgbClr val="FF0000"/>
                </a:solidFill>
                <a:latin typeface="宋体" panose="02010600030101010101" pitchFamily="2" charset="-122"/>
                <a:ea typeface="宋体" panose="02010600030101010101" pitchFamily="2" charset="-122"/>
              </a:rPr>
              <a:t>一个端口就是一个潜在的通信通道，也就是一个入侵通道</a:t>
            </a:r>
            <a:r>
              <a:rPr lang="zh-CN" altLang="en-US" sz="800">
                <a:latin typeface="宋体" panose="02010600030101010101" pitchFamily="2" charset="-122"/>
                <a:ea typeface="宋体" panose="02010600030101010101" pitchFamily="2" charset="-122"/>
              </a:rPr>
              <a:t>。对目标计算机进行端口扫描，能得到许多有用的信息</a:t>
            </a:r>
          </a:p>
          <a:p>
            <a:pPr algn="just">
              <a:lnSpc>
                <a:spcPct val="80000"/>
              </a:lnSpc>
              <a:spcBef>
                <a:spcPct val="0"/>
              </a:spcBef>
            </a:pPr>
            <a:endParaRPr lang="zh-CN" altLang="en-US" sz="800">
              <a:latin typeface="宋体" panose="02010600030101010101" pitchFamily="2" charset="-122"/>
              <a:ea typeface="宋体" panose="02010600030101010101" pitchFamily="2" charset="-122"/>
            </a:endParaRPr>
          </a:p>
          <a:p>
            <a:pPr algn="just">
              <a:lnSpc>
                <a:spcPct val="80000"/>
              </a:lnSpc>
              <a:spcBef>
                <a:spcPct val="0"/>
              </a:spcBef>
            </a:pPr>
            <a:r>
              <a:rPr lang="zh-CN" altLang="en-US" sz="800">
                <a:latin typeface="黑体" panose="02010609060101010101" pitchFamily="2" charset="-122"/>
                <a:ea typeface="宋体" panose="02010600030101010101" pitchFamily="2" charset="-122"/>
              </a:rPr>
              <a:t>向各种端口发送特殊报文，检测响应，以发现目标开放的端口（服务），找到未知的后门</a:t>
            </a:r>
            <a:endParaRPr lang="zh-CN" altLang="en-US" sz="800">
              <a:latin typeface="宋体" panose="02010600030101010101" pitchFamily="2" charset="-122"/>
              <a:ea typeface="宋体" panose="02010600030101010101" pitchFamily="2" charset="-122"/>
            </a:endParaRPr>
          </a:p>
          <a:p>
            <a:pPr algn="just">
              <a:lnSpc>
                <a:spcPct val="80000"/>
              </a:lnSpc>
              <a:spcBef>
                <a:spcPct val="0"/>
              </a:spcBef>
            </a:pPr>
            <a:endParaRPr lang="zh-CN" altLang="en-US" sz="800">
              <a:latin typeface="宋体" panose="02010600030101010101" pitchFamily="2" charset="-122"/>
              <a:ea typeface="宋体" panose="02010600030101010101" pitchFamily="2" charset="-122"/>
            </a:endParaRPr>
          </a:p>
          <a:p>
            <a:pPr eaLnBrk="1" hangingPunct="1">
              <a:lnSpc>
                <a:spcPct val="80000"/>
              </a:lnSpc>
            </a:pPr>
            <a:endParaRPr lang="en-US" altLang="zh-CN" sz="800">
              <a:ea typeface="宋体" panose="02010600030101010101" pitchFamily="2" charset="-122"/>
            </a:endParaRPr>
          </a:p>
        </p:txBody>
      </p:sp>
    </p:spTree>
    <p:extLst>
      <p:ext uri="{BB962C8B-B14F-4D97-AF65-F5344CB8AC3E}">
        <p14:creationId xmlns:p14="http://schemas.microsoft.com/office/powerpoint/2010/main" val="3524639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2" name="Group 2"/>
          <p:cNvGrpSpPr/>
          <p:nvPr/>
        </p:nvGrpSpPr>
        <p:grpSpPr bwMode="auto">
          <a:xfrm>
            <a:off x="0" y="2438400"/>
            <a:ext cx="9009063" cy="1052513"/>
            <a:chOff x="0" y="1536"/>
            <a:chExt cx="5675" cy="663"/>
          </a:xfrm>
        </p:grpSpPr>
        <p:grpSp>
          <p:nvGrpSpPr>
            <p:cNvPr id="3" name="Group 3"/>
            <p:cNvGrpSpPr/>
            <p:nvPr/>
          </p:nvGrpSpPr>
          <p:grpSpPr bwMode="auto">
            <a:xfrm>
              <a:off x="185" y="1604"/>
              <a:ext cx="449" cy="299"/>
              <a:chOff x="720" y="336"/>
              <a:chExt cx="624" cy="432"/>
            </a:xfrm>
          </p:grpSpPr>
          <p:sp>
            <p:nvSpPr>
              <p:cNvPr id="12" name="Rectangle 4"/>
              <p:cNvSpPr>
                <a:spLocks noChangeArrowheads="1"/>
              </p:cNvSpPr>
              <p:nvPr/>
            </p:nvSpPr>
            <p:spPr bwMode="auto">
              <a:xfrm>
                <a:off x="720" y="336"/>
                <a:ext cx="384" cy="432"/>
              </a:xfrm>
              <a:prstGeom prst="rect">
                <a:avLst/>
              </a:prstGeom>
              <a:solidFill>
                <a:schemeClr val="folHlink"/>
              </a:solidFill>
              <a:ln w="9525">
                <a:noFill/>
                <a:miter lim="800000"/>
              </a:ln>
              <a:effectLst/>
            </p:spPr>
            <p:txBody>
              <a:bodyPr wrap="none" anchor="ctr"/>
              <a:lstStyle/>
              <a:p>
                <a:pPr algn="ctr">
                  <a:defRPr/>
                </a:pPr>
                <a:endParaRPr lang="zh-CN" altLang="en-US">
                  <a:solidFill>
                    <a:srgbClr val="000000"/>
                  </a:solidFill>
                  <a:ea typeface="宋体" panose="02010600030101010101" pitchFamily="2" charset="-122"/>
                </a:endParaRPr>
              </a:p>
            </p:txBody>
          </p:sp>
          <p:sp>
            <p:nvSpPr>
              <p:cNvPr id="13" name="Rectangle 5"/>
              <p:cNvSpPr>
                <a:spLocks noChangeArrowheads="1"/>
              </p:cNvSpPr>
              <p:nvPr/>
            </p:nvSpPr>
            <p:spPr bwMode="auto">
              <a:xfrm>
                <a:off x="1056" y="336"/>
                <a:ext cx="288" cy="432"/>
              </a:xfrm>
              <a:prstGeom prst="rect">
                <a:avLst/>
              </a:prstGeom>
              <a:gradFill rotWithShape="0">
                <a:gsLst>
                  <a:gs pos="0">
                    <a:schemeClr val="folHlink"/>
                  </a:gs>
                  <a:gs pos="100000">
                    <a:schemeClr val="bg1"/>
                  </a:gs>
                </a:gsLst>
                <a:lin ang="0" scaled="1"/>
              </a:gradFill>
              <a:ln w="9525">
                <a:noFill/>
                <a:miter lim="800000"/>
              </a:ln>
              <a:effectLst/>
            </p:spPr>
            <p:txBody>
              <a:bodyPr wrap="none" anchor="ctr"/>
              <a:lstStyle/>
              <a:p>
                <a:pPr algn="ctr">
                  <a:defRPr/>
                </a:pPr>
                <a:endParaRPr lang="zh-CN" altLang="en-US">
                  <a:solidFill>
                    <a:srgbClr val="000000"/>
                  </a:solidFill>
                  <a:ea typeface="宋体" panose="02010600030101010101" pitchFamily="2" charset="-122"/>
                </a:endParaRPr>
              </a:p>
            </p:txBody>
          </p:sp>
        </p:grpSp>
        <p:grpSp>
          <p:nvGrpSpPr>
            <p:cNvPr id="4" name="Group 6"/>
            <p:cNvGrpSpPr/>
            <p:nvPr/>
          </p:nvGrpSpPr>
          <p:grpSpPr bwMode="auto">
            <a:xfrm>
              <a:off x="263" y="1870"/>
              <a:ext cx="466" cy="299"/>
              <a:chOff x="912" y="2640"/>
              <a:chExt cx="672" cy="432"/>
            </a:xfrm>
          </p:grpSpPr>
          <p:sp>
            <p:nvSpPr>
              <p:cNvPr id="10" name="Rectangle 7"/>
              <p:cNvSpPr>
                <a:spLocks noChangeArrowheads="1"/>
              </p:cNvSpPr>
              <p:nvPr/>
            </p:nvSpPr>
            <p:spPr bwMode="auto">
              <a:xfrm>
                <a:off x="912" y="2640"/>
                <a:ext cx="384" cy="432"/>
              </a:xfrm>
              <a:prstGeom prst="rect">
                <a:avLst/>
              </a:prstGeom>
              <a:solidFill>
                <a:schemeClr val="accent2"/>
              </a:solidFill>
              <a:ln w="9525">
                <a:noFill/>
                <a:miter lim="800000"/>
              </a:ln>
              <a:effectLst/>
            </p:spPr>
            <p:txBody>
              <a:bodyPr wrap="none" anchor="ctr"/>
              <a:lstStyle/>
              <a:p>
                <a:pPr algn="ctr">
                  <a:defRPr/>
                </a:pPr>
                <a:endParaRPr lang="zh-CN" altLang="en-US">
                  <a:solidFill>
                    <a:srgbClr val="000000"/>
                  </a:solidFill>
                  <a:ea typeface="宋体" panose="02010600030101010101" pitchFamily="2" charset="-122"/>
                </a:endParaRPr>
              </a:p>
            </p:txBody>
          </p:sp>
          <p:sp>
            <p:nvSpPr>
              <p:cNvPr id="11" name="Rectangle 8"/>
              <p:cNvSpPr>
                <a:spLocks noChangeArrowheads="1"/>
              </p:cNvSpPr>
              <p:nvPr/>
            </p:nvSpPr>
            <p:spPr bwMode="auto">
              <a:xfrm>
                <a:off x="1248" y="2640"/>
                <a:ext cx="336" cy="432"/>
              </a:xfrm>
              <a:prstGeom prst="rect">
                <a:avLst/>
              </a:prstGeom>
              <a:gradFill rotWithShape="0">
                <a:gsLst>
                  <a:gs pos="0">
                    <a:schemeClr val="accent2"/>
                  </a:gs>
                  <a:gs pos="100000">
                    <a:schemeClr val="bg1"/>
                  </a:gs>
                </a:gsLst>
                <a:lin ang="0" scaled="1"/>
              </a:gradFill>
              <a:ln w="9525">
                <a:noFill/>
                <a:miter lim="800000"/>
              </a:ln>
              <a:effectLst/>
            </p:spPr>
            <p:txBody>
              <a:bodyPr wrap="none" anchor="ctr"/>
              <a:lstStyle/>
              <a:p>
                <a:pPr algn="ctr">
                  <a:defRPr/>
                </a:pPr>
                <a:endParaRPr lang="zh-CN" altLang="en-US">
                  <a:solidFill>
                    <a:srgbClr val="000000"/>
                  </a:solidFill>
                  <a:ea typeface="宋体" panose="02010600030101010101" pitchFamily="2" charset="-122"/>
                </a:endParaRPr>
              </a:p>
            </p:txBody>
          </p:sp>
        </p:grpSp>
        <p:sp>
          <p:nvSpPr>
            <p:cNvPr id="7" name="Rectangle 9"/>
            <p:cNvSpPr>
              <a:spLocks noChangeArrowheads="1"/>
            </p:cNvSpPr>
            <p:nvPr/>
          </p:nvSpPr>
          <p:spPr bwMode="auto">
            <a:xfrm>
              <a:off x="0" y="1824"/>
              <a:ext cx="353" cy="266"/>
            </a:xfrm>
            <a:prstGeom prst="rect">
              <a:avLst/>
            </a:prstGeom>
            <a:gradFill rotWithShape="0">
              <a:gsLst>
                <a:gs pos="0">
                  <a:schemeClr val="bg1"/>
                </a:gs>
                <a:gs pos="100000">
                  <a:schemeClr val="hlink"/>
                </a:gs>
              </a:gsLst>
              <a:lin ang="18900000" scaled="1"/>
            </a:gradFill>
            <a:ln w="9525">
              <a:noFill/>
              <a:miter lim="800000"/>
            </a:ln>
            <a:effectLst/>
          </p:spPr>
          <p:txBody>
            <a:bodyPr wrap="none" anchor="ctr"/>
            <a:lstStyle/>
            <a:p>
              <a:pPr algn="ctr">
                <a:defRPr/>
              </a:pPr>
              <a:endParaRPr lang="zh-CN" altLang="en-US">
                <a:solidFill>
                  <a:srgbClr val="000000"/>
                </a:solidFill>
                <a:ea typeface="宋体" panose="02010600030101010101" pitchFamily="2" charset="-122"/>
              </a:endParaRPr>
            </a:p>
          </p:txBody>
        </p:sp>
        <p:sp>
          <p:nvSpPr>
            <p:cNvPr id="8" name="Rectangle 10"/>
            <p:cNvSpPr>
              <a:spLocks noChangeArrowheads="1"/>
            </p:cNvSpPr>
            <p:nvPr/>
          </p:nvSpPr>
          <p:spPr bwMode="auto">
            <a:xfrm>
              <a:off x="400" y="1536"/>
              <a:ext cx="20" cy="663"/>
            </a:xfrm>
            <a:prstGeom prst="rect">
              <a:avLst/>
            </a:prstGeom>
            <a:solidFill>
              <a:schemeClr val="bg2"/>
            </a:solidFill>
            <a:ln w="9525">
              <a:noFill/>
              <a:miter lim="800000"/>
            </a:ln>
            <a:effectLst/>
          </p:spPr>
          <p:txBody>
            <a:bodyPr wrap="none" anchor="ctr"/>
            <a:lstStyle/>
            <a:p>
              <a:pPr algn="ctr">
                <a:defRPr/>
              </a:pPr>
              <a:endParaRPr lang="zh-CN" altLang="en-US">
                <a:solidFill>
                  <a:srgbClr val="000000"/>
                </a:solidFill>
                <a:ea typeface="宋体" panose="02010600030101010101" pitchFamily="2" charset="-122"/>
              </a:endParaRPr>
            </a:p>
          </p:txBody>
        </p:sp>
        <p:sp>
          <p:nvSpPr>
            <p:cNvPr id="9" name="Rectangle 11"/>
            <p:cNvSpPr>
              <a:spLocks noChangeArrowheads="1"/>
            </p:cNvSpPr>
            <p:nvPr/>
          </p:nvSpPr>
          <p:spPr bwMode="auto">
            <a:xfrm flipV="1">
              <a:off x="199" y="2054"/>
              <a:ext cx="5476" cy="35"/>
            </a:xfrm>
            <a:prstGeom prst="rect">
              <a:avLst/>
            </a:prstGeom>
            <a:gradFill rotWithShape="0">
              <a:gsLst>
                <a:gs pos="0">
                  <a:schemeClr val="bg2"/>
                </a:gs>
                <a:gs pos="100000">
                  <a:schemeClr val="bg1"/>
                </a:gs>
              </a:gsLst>
              <a:lin ang="0" scaled="1"/>
            </a:gradFill>
            <a:ln w="9525">
              <a:noFill/>
              <a:miter lim="800000"/>
            </a:ln>
            <a:effectLst/>
          </p:spPr>
          <p:txBody>
            <a:bodyPr wrap="none" anchor="ctr"/>
            <a:lstStyle/>
            <a:p>
              <a:pPr algn="ctr">
                <a:defRPr/>
              </a:pPr>
              <a:endParaRPr lang="zh-CN" altLang="en-US">
                <a:solidFill>
                  <a:srgbClr val="000000"/>
                </a:solidFill>
                <a:ea typeface="宋体" panose="02010600030101010101" pitchFamily="2" charset="-122"/>
              </a:endParaRPr>
            </a:p>
          </p:txBody>
        </p:sp>
      </p:grpSp>
      <p:sp>
        <p:nvSpPr>
          <p:cNvPr id="4108" name="Rectangle 12"/>
          <p:cNvSpPr>
            <a:spLocks noGrp="1" noChangeArrowheads="1"/>
          </p:cNvSpPr>
          <p:nvPr>
            <p:ph type="ctrTitle"/>
          </p:nvPr>
        </p:nvSpPr>
        <p:spPr>
          <a:xfrm>
            <a:off x="990600" y="1828800"/>
            <a:ext cx="7772400" cy="1143000"/>
          </a:xfrm>
        </p:spPr>
        <p:txBody>
          <a:bodyPr/>
          <a:lstStyle>
            <a:lvl1pPr>
              <a:defRPr/>
            </a:lvl1pPr>
          </a:lstStyle>
          <a:p>
            <a:r>
              <a:rPr lang="zh-CN" altLang="en-US"/>
              <a:t>单击此处编辑母版标题样式</a:t>
            </a:r>
          </a:p>
        </p:txBody>
      </p:sp>
      <p:sp>
        <p:nvSpPr>
          <p:cNvPr id="4109" name="Rectangle 13"/>
          <p:cNvSpPr>
            <a:spLocks noGrp="1" noChangeArrowheads="1"/>
          </p:cNvSpPr>
          <p:nvPr>
            <p:ph type="subTitle" idx="1"/>
          </p:nvPr>
        </p:nvSpPr>
        <p:spPr>
          <a:xfrm>
            <a:off x="1371600" y="3886200"/>
            <a:ext cx="6400800" cy="1752600"/>
          </a:xfrm>
        </p:spPr>
        <p:txBody>
          <a:bodyPr/>
          <a:lstStyle>
            <a:lvl1pPr marL="0" indent="0" algn="ctr">
              <a:buFont typeface="Wingdings" panose="05000000000000000000" pitchFamily="2" charset="2"/>
              <a:buNone/>
              <a:defRPr/>
            </a:lvl1pPr>
          </a:lstStyle>
          <a:p>
            <a:r>
              <a:rPr lang="zh-CN" altLang="en-US"/>
              <a:t>单击此处编辑母版副标题样式</a:t>
            </a:r>
          </a:p>
        </p:txBody>
      </p:sp>
      <p:sp>
        <p:nvSpPr>
          <p:cNvPr id="14" name="Rectangle 14"/>
          <p:cNvSpPr>
            <a:spLocks noGrp="1" noChangeArrowheads="1"/>
          </p:cNvSpPr>
          <p:nvPr>
            <p:ph type="dt" sz="half" idx="10"/>
          </p:nvPr>
        </p:nvSpPr>
        <p:spPr>
          <a:xfrm>
            <a:off x="990600" y="6248400"/>
            <a:ext cx="1905000" cy="457200"/>
          </a:xfrm>
        </p:spPr>
        <p:txBody>
          <a:bodyPr/>
          <a:lstStyle>
            <a:lvl1pPr>
              <a:defRPr>
                <a:solidFill>
                  <a:schemeClr val="bg2"/>
                </a:solidFill>
              </a:defRPr>
            </a:lvl1pPr>
          </a:lstStyle>
          <a:p>
            <a:pPr>
              <a:defRPr/>
            </a:pPr>
            <a:fld id="{1C61395C-8CDD-4FA2-ADB5-FD6889F54024}" type="datetime1">
              <a:rPr lang="zh-CN" altLang="en-US" smtClean="0">
                <a:solidFill>
                  <a:srgbClr val="1C1C1C"/>
                </a:solidFill>
              </a:rPr>
              <a:t>2022/9/23</a:t>
            </a:fld>
            <a:endParaRPr lang="en-US" altLang="zh-CN">
              <a:solidFill>
                <a:srgbClr val="1C1C1C"/>
              </a:solidFill>
            </a:endParaRPr>
          </a:p>
        </p:txBody>
      </p:sp>
      <p:sp>
        <p:nvSpPr>
          <p:cNvPr id="15" name="Rectangle 15"/>
          <p:cNvSpPr>
            <a:spLocks noGrp="1" noChangeArrowheads="1"/>
          </p:cNvSpPr>
          <p:nvPr>
            <p:ph type="ftr" sz="quarter" idx="11"/>
          </p:nvPr>
        </p:nvSpPr>
        <p:spPr>
          <a:xfrm>
            <a:off x="3429000" y="6248400"/>
            <a:ext cx="2895600" cy="457200"/>
          </a:xfrm>
        </p:spPr>
        <p:txBody>
          <a:bodyPr/>
          <a:lstStyle>
            <a:lvl1pPr>
              <a:defRPr>
                <a:solidFill>
                  <a:schemeClr val="bg2"/>
                </a:solidFill>
              </a:defRPr>
            </a:lvl1pPr>
          </a:lstStyle>
          <a:p>
            <a:pPr>
              <a:defRPr/>
            </a:pPr>
            <a:endParaRPr lang="en-US" altLang="zh-CN">
              <a:solidFill>
                <a:srgbClr val="1C1C1C"/>
              </a:solidFill>
            </a:endParaRPr>
          </a:p>
        </p:txBody>
      </p:sp>
      <p:sp>
        <p:nvSpPr>
          <p:cNvPr id="16" name="Rectangle 16"/>
          <p:cNvSpPr>
            <a:spLocks noGrp="1" noChangeArrowheads="1"/>
          </p:cNvSpPr>
          <p:nvPr>
            <p:ph type="sldNum" sz="quarter" idx="12"/>
          </p:nvPr>
        </p:nvSpPr>
        <p:spPr>
          <a:xfrm>
            <a:off x="6858000" y="6248400"/>
            <a:ext cx="1905000" cy="457200"/>
          </a:xfrm>
        </p:spPr>
        <p:txBody>
          <a:bodyPr/>
          <a:lstStyle>
            <a:lvl1pPr>
              <a:defRPr>
                <a:solidFill>
                  <a:schemeClr val="bg2"/>
                </a:solidFill>
              </a:defRPr>
            </a:lvl1pPr>
          </a:lstStyle>
          <a:p>
            <a:pPr>
              <a:defRPr/>
            </a:pPr>
            <a:fld id="{19E74429-26DC-471E-9251-C4807B21DCEF}" type="slidenum">
              <a:rPr lang="en-US" altLang="zh-CN">
                <a:solidFill>
                  <a:srgbClr val="1C1C1C"/>
                </a:solidFill>
              </a:rPr>
              <a:t>‹#›</a:t>
            </a:fld>
            <a:endParaRPr lang="en-US" altLang="zh-CN">
              <a:solidFill>
                <a:srgbClr val="1C1C1C"/>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p:cNvSpPr>
            <a:spLocks noGrp="1" noChangeArrowheads="1"/>
          </p:cNvSpPr>
          <p:nvPr>
            <p:ph type="dt" sz="half" idx="10"/>
          </p:nvPr>
        </p:nvSpPr>
        <p:spPr/>
        <p:txBody>
          <a:bodyPr/>
          <a:lstStyle>
            <a:lvl1pPr>
              <a:defRPr/>
            </a:lvl1pPr>
          </a:lstStyle>
          <a:p>
            <a:pPr>
              <a:defRPr/>
            </a:pPr>
            <a:fld id="{CB3E5F7E-5148-4CB2-963A-95C37528F550}" type="datetime1">
              <a:rPr lang="zh-CN" altLang="en-US" smtClean="0">
                <a:solidFill>
                  <a:srgbClr val="000000"/>
                </a:solidFill>
              </a:rPr>
              <a:t>2022/9/23</a:t>
            </a:fld>
            <a:endParaRPr lang="en-US" altLang="zh-CN">
              <a:solidFill>
                <a:srgbClr val="000000"/>
              </a:solidFill>
            </a:endParaRPr>
          </a:p>
        </p:txBody>
      </p:sp>
      <p:sp>
        <p:nvSpPr>
          <p:cNvPr id="5" name="Rectangle 12"/>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13"/>
          <p:cNvSpPr>
            <a:spLocks noGrp="1" noChangeArrowheads="1"/>
          </p:cNvSpPr>
          <p:nvPr>
            <p:ph type="sldNum" sz="quarter" idx="12"/>
          </p:nvPr>
        </p:nvSpPr>
        <p:spPr/>
        <p:txBody>
          <a:bodyPr/>
          <a:lstStyle>
            <a:lvl1pPr>
              <a:defRPr/>
            </a:lvl1pPr>
          </a:lstStyle>
          <a:p>
            <a:pPr>
              <a:defRPr/>
            </a:pPr>
            <a:fld id="{EF68ED92-367B-4CD8-A26C-4E6248EAD48D}"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73875" y="142875"/>
            <a:ext cx="2070100" cy="55260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58813" y="142875"/>
            <a:ext cx="6062662" cy="55260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p:cNvSpPr>
            <a:spLocks noGrp="1" noChangeArrowheads="1"/>
          </p:cNvSpPr>
          <p:nvPr>
            <p:ph type="dt" sz="half" idx="10"/>
          </p:nvPr>
        </p:nvSpPr>
        <p:spPr/>
        <p:txBody>
          <a:bodyPr/>
          <a:lstStyle>
            <a:lvl1pPr>
              <a:defRPr/>
            </a:lvl1pPr>
          </a:lstStyle>
          <a:p>
            <a:pPr>
              <a:defRPr/>
            </a:pPr>
            <a:fld id="{E565DC17-A35B-464B-A9AB-82DCA891CFF2}" type="datetime1">
              <a:rPr lang="zh-CN" altLang="en-US" smtClean="0">
                <a:solidFill>
                  <a:srgbClr val="000000"/>
                </a:solidFill>
              </a:rPr>
              <a:t>2022/9/23</a:t>
            </a:fld>
            <a:endParaRPr lang="en-US" altLang="zh-CN">
              <a:solidFill>
                <a:srgbClr val="000000"/>
              </a:solidFill>
            </a:endParaRPr>
          </a:p>
        </p:txBody>
      </p:sp>
      <p:sp>
        <p:nvSpPr>
          <p:cNvPr id="5" name="Rectangle 12"/>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13"/>
          <p:cNvSpPr>
            <a:spLocks noGrp="1" noChangeArrowheads="1"/>
          </p:cNvSpPr>
          <p:nvPr>
            <p:ph type="sldNum" sz="quarter" idx="12"/>
          </p:nvPr>
        </p:nvSpPr>
        <p:spPr/>
        <p:txBody>
          <a:bodyPr/>
          <a:lstStyle>
            <a:lvl1pPr>
              <a:defRPr/>
            </a:lvl1pPr>
          </a:lstStyle>
          <a:p>
            <a:pPr>
              <a:defRPr/>
            </a:pPr>
            <a:fld id="{CBA975A5-F217-4B48-B315-600F055D9787}"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lvl1pPr>
              <a:lnSpc>
                <a:spcPts val="3400"/>
              </a:lnSpc>
              <a:defRPr/>
            </a:lvl1pPr>
            <a:lvl2pPr>
              <a:lnSpc>
                <a:spcPts val="3400"/>
              </a:lnSpc>
              <a:defRPr/>
            </a:lvl2pPr>
            <a:lvl3pPr>
              <a:lnSpc>
                <a:spcPts val="3400"/>
              </a:lnSpc>
              <a:defRPr/>
            </a:lvl3pPr>
            <a:lvl4pPr>
              <a:lnSpc>
                <a:spcPts val="3400"/>
              </a:lnSpc>
              <a:defRPr/>
            </a:lvl4pPr>
            <a:lvl5pPr>
              <a:lnSpc>
                <a:spcPts val="3400"/>
              </a:lnSpc>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标题 6"/>
          <p:cNvSpPr>
            <a:spLocks noGrp="1"/>
          </p:cNvSpPr>
          <p:nvPr>
            <p:ph type="title"/>
          </p:nvPr>
        </p:nvSpPr>
        <p:spPr/>
        <p:txBody>
          <a:bodyPr/>
          <a:lstStyle/>
          <a:p>
            <a:r>
              <a:rPr lang="zh-CN" altLang="en-US"/>
              <a:t>单击此处编辑母版标题样式</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11"/>
          <p:cNvSpPr>
            <a:spLocks noGrp="1" noChangeArrowheads="1"/>
          </p:cNvSpPr>
          <p:nvPr>
            <p:ph type="dt" sz="half" idx="10"/>
          </p:nvPr>
        </p:nvSpPr>
        <p:spPr/>
        <p:txBody>
          <a:bodyPr/>
          <a:lstStyle>
            <a:lvl1pPr>
              <a:defRPr/>
            </a:lvl1pPr>
          </a:lstStyle>
          <a:p>
            <a:pPr>
              <a:defRPr/>
            </a:pPr>
            <a:fld id="{13EAD5F1-67B5-4A0D-ABC1-AB8E7ABAD35E}" type="datetime1">
              <a:rPr lang="zh-CN" altLang="en-US" smtClean="0">
                <a:solidFill>
                  <a:srgbClr val="000000"/>
                </a:solidFill>
              </a:rPr>
              <a:t>2022/9/23</a:t>
            </a:fld>
            <a:endParaRPr lang="en-US" altLang="zh-CN">
              <a:solidFill>
                <a:srgbClr val="000000"/>
              </a:solidFill>
            </a:endParaRPr>
          </a:p>
        </p:txBody>
      </p:sp>
      <p:sp>
        <p:nvSpPr>
          <p:cNvPr id="5" name="Rectangle 12"/>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13"/>
          <p:cNvSpPr>
            <a:spLocks noGrp="1" noChangeArrowheads="1"/>
          </p:cNvSpPr>
          <p:nvPr>
            <p:ph type="sldNum" sz="quarter" idx="12"/>
          </p:nvPr>
        </p:nvSpPr>
        <p:spPr/>
        <p:txBody>
          <a:bodyPr/>
          <a:lstStyle>
            <a:lvl1pPr>
              <a:defRPr/>
            </a:lvl1pPr>
          </a:lstStyle>
          <a:p>
            <a:pPr>
              <a:defRPr/>
            </a:pPr>
            <a:fld id="{65EB7420-10C5-4439-A879-6C64816B7E29}"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58813" y="155416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21213" y="155416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11"/>
          <p:cNvSpPr>
            <a:spLocks noGrp="1" noChangeArrowheads="1"/>
          </p:cNvSpPr>
          <p:nvPr>
            <p:ph type="dt" sz="half" idx="10"/>
          </p:nvPr>
        </p:nvSpPr>
        <p:spPr/>
        <p:txBody>
          <a:bodyPr/>
          <a:lstStyle>
            <a:lvl1pPr>
              <a:defRPr/>
            </a:lvl1pPr>
          </a:lstStyle>
          <a:p>
            <a:pPr>
              <a:defRPr/>
            </a:pPr>
            <a:fld id="{8777064C-0A55-4E07-B965-6C3D3728ABB2}" type="datetime1">
              <a:rPr lang="zh-CN" altLang="en-US" smtClean="0">
                <a:solidFill>
                  <a:srgbClr val="000000"/>
                </a:solidFill>
              </a:rPr>
              <a:t>2022/9/23</a:t>
            </a:fld>
            <a:endParaRPr lang="en-US" altLang="zh-CN">
              <a:solidFill>
                <a:srgbClr val="000000"/>
              </a:solidFill>
            </a:endParaRPr>
          </a:p>
        </p:txBody>
      </p:sp>
      <p:sp>
        <p:nvSpPr>
          <p:cNvPr id="6" name="Rectangle 12"/>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13"/>
          <p:cNvSpPr>
            <a:spLocks noGrp="1" noChangeArrowheads="1"/>
          </p:cNvSpPr>
          <p:nvPr>
            <p:ph type="sldNum" sz="quarter" idx="12"/>
          </p:nvPr>
        </p:nvSpPr>
        <p:spPr/>
        <p:txBody>
          <a:bodyPr/>
          <a:lstStyle>
            <a:lvl1pPr>
              <a:defRPr/>
            </a:lvl1pPr>
          </a:lstStyle>
          <a:p>
            <a:pPr>
              <a:defRPr/>
            </a:pPr>
            <a:fld id="{6B28E056-97FC-4A70-8131-E02F6583BF82}"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11"/>
          <p:cNvSpPr>
            <a:spLocks noGrp="1" noChangeArrowheads="1"/>
          </p:cNvSpPr>
          <p:nvPr>
            <p:ph type="dt" sz="half" idx="10"/>
          </p:nvPr>
        </p:nvSpPr>
        <p:spPr/>
        <p:txBody>
          <a:bodyPr/>
          <a:lstStyle>
            <a:lvl1pPr>
              <a:defRPr/>
            </a:lvl1pPr>
          </a:lstStyle>
          <a:p>
            <a:pPr>
              <a:defRPr/>
            </a:pPr>
            <a:fld id="{E8AED8A2-82FC-4DC1-9863-2A50613A6AE6}" type="datetime1">
              <a:rPr lang="zh-CN" altLang="en-US" smtClean="0">
                <a:solidFill>
                  <a:srgbClr val="000000"/>
                </a:solidFill>
              </a:rPr>
              <a:t>2022/9/23</a:t>
            </a:fld>
            <a:endParaRPr lang="en-US" altLang="zh-CN">
              <a:solidFill>
                <a:srgbClr val="000000"/>
              </a:solidFill>
            </a:endParaRPr>
          </a:p>
        </p:txBody>
      </p:sp>
      <p:sp>
        <p:nvSpPr>
          <p:cNvPr id="8" name="Rectangle 12"/>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13"/>
          <p:cNvSpPr>
            <a:spLocks noGrp="1" noChangeArrowheads="1"/>
          </p:cNvSpPr>
          <p:nvPr>
            <p:ph type="sldNum" sz="quarter" idx="12"/>
          </p:nvPr>
        </p:nvSpPr>
        <p:spPr/>
        <p:txBody>
          <a:bodyPr/>
          <a:lstStyle>
            <a:lvl1pPr>
              <a:defRPr/>
            </a:lvl1pPr>
          </a:lstStyle>
          <a:p>
            <a:pPr>
              <a:defRPr/>
            </a:pPr>
            <a:fld id="{BBFD273C-C71A-40AC-9777-8B20B0D93BC7}"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11"/>
          <p:cNvSpPr>
            <a:spLocks noGrp="1" noChangeArrowheads="1"/>
          </p:cNvSpPr>
          <p:nvPr>
            <p:ph type="dt" sz="half" idx="10"/>
          </p:nvPr>
        </p:nvSpPr>
        <p:spPr/>
        <p:txBody>
          <a:bodyPr/>
          <a:lstStyle>
            <a:lvl1pPr>
              <a:defRPr/>
            </a:lvl1pPr>
          </a:lstStyle>
          <a:p>
            <a:pPr>
              <a:defRPr/>
            </a:pPr>
            <a:fld id="{075295FB-9049-4B10-8132-A2704FC040E4}" type="datetime1">
              <a:rPr lang="zh-CN" altLang="en-US" smtClean="0">
                <a:solidFill>
                  <a:srgbClr val="000000"/>
                </a:solidFill>
              </a:rPr>
              <a:t>2022/9/23</a:t>
            </a:fld>
            <a:endParaRPr lang="en-US" altLang="zh-CN">
              <a:solidFill>
                <a:srgbClr val="000000"/>
              </a:solidFill>
            </a:endParaRPr>
          </a:p>
        </p:txBody>
      </p:sp>
      <p:sp>
        <p:nvSpPr>
          <p:cNvPr id="4" name="Rectangle 12"/>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13"/>
          <p:cNvSpPr>
            <a:spLocks noGrp="1" noChangeArrowheads="1"/>
          </p:cNvSpPr>
          <p:nvPr>
            <p:ph type="sldNum" sz="quarter" idx="12"/>
          </p:nvPr>
        </p:nvSpPr>
        <p:spPr/>
        <p:txBody>
          <a:bodyPr/>
          <a:lstStyle>
            <a:lvl1pPr>
              <a:defRPr/>
            </a:lvl1pPr>
          </a:lstStyle>
          <a:p>
            <a:pPr>
              <a:defRPr/>
            </a:pPr>
            <a:fld id="{3782B63A-4FE1-4D96-8285-FCAE99EA7890}"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1"/>
          <p:cNvSpPr>
            <a:spLocks noGrp="1" noChangeArrowheads="1"/>
          </p:cNvSpPr>
          <p:nvPr>
            <p:ph type="dt" sz="half" idx="10"/>
          </p:nvPr>
        </p:nvSpPr>
        <p:spPr/>
        <p:txBody>
          <a:bodyPr/>
          <a:lstStyle>
            <a:lvl1pPr>
              <a:defRPr/>
            </a:lvl1pPr>
          </a:lstStyle>
          <a:p>
            <a:pPr>
              <a:defRPr/>
            </a:pPr>
            <a:fld id="{27E94A6A-DBE8-4CE6-9619-41C62789DE7E}" type="datetime1">
              <a:rPr lang="zh-CN" altLang="en-US" smtClean="0">
                <a:solidFill>
                  <a:srgbClr val="000000"/>
                </a:solidFill>
              </a:rPr>
              <a:t>2022/9/23</a:t>
            </a:fld>
            <a:endParaRPr lang="en-US" altLang="zh-CN">
              <a:solidFill>
                <a:srgbClr val="000000"/>
              </a:solidFill>
            </a:endParaRPr>
          </a:p>
        </p:txBody>
      </p:sp>
      <p:sp>
        <p:nvSpPr>
          <p:cNvPr id="6" name="Rectangle 12"/>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13"/>
          <p:cNvSpPr>
            <a:spLocks noGrp="1" noChangeArrowheads="1"/>
          </p:cNvSpPr>
          <p:nvPr>
            <p:ph type="sldNum" sz="quarter" idx="12"/>
          </p:nvPr>
        </p:nvSpPr>
        <p:spPr/>
        <p:txBody>
          <a:bodyPr/>
          <a:lstStyle>
            <a:lvl1pPr>
              <a:defRPr/>
            </a:lvl1pPr>
          </a:lstStyle>
          <a:p>
            <a:pPr>
              <a:defRPr/>
            </a:pPr>
            <a:fld id="{B733275C-2774-4B25-97E7-7065F970E90C}"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1"/>
          <p:cNvSpPr>
            <a:spLocks noGrp="1" noChangeArrowheads="1"/>
          </p:cNvSpPr>
          <p:nvPr>
            <p:ph type="dt" sz="half" idx="10"/>
          </p:nvPr>
        </p:nvSpPr>
        <p:spPr/>
        <p:txBody>
          <a:bodyPr/>
          <a:lstStyle>
            <a:lvl1pPr>
              <a:defRPr/>
            </a:lvl1pPr>
          </a:lstStyle>
          <a:p>
            <a:pPr>
              <a:defRPr/>
            </a:pPr>
            <a:fld id="{00651A7E-C721-4544-8D2F-3546C0565F84}" type="datetime1">
              <a:rPr lang="zh-CN" altLang="en-US" smtClean="0">
                <a:solidFill>
                  <a:srgbClr val="000000"/>
                </a:solidFill>
              </a:rPr>
              <a:t>2022/9/23</a:t>
            </a:fld>
            <a:endParaRPr lang="en-US" altLang="zh-CN">
              <a:solidFill>
                <a:srgbClr val="000000"/>
              </a:solidFill>
            </a:endParaRPr>
          </a:p>
        </p:txBody>
      </p:sp>
      <p:sp>
        <p:nvSpPr>
          <p:cNvPr id="6" name="Rectangle 12"/>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13"/>
          <p:cNvSpPr>
            <a:spLocks noGrp="1" noChangeArrowheads="1"/>
          </p:cNvSpPr>
          <p:nvPr>
            <p:ph type="sldNum" sz="quarter" idx="12"/>
          </p:nvPr>
        </p:nvSpPr>
        <p:spPr/>
        <p:txBody>
          <a:bodyPr/>
          <a:lstStyle>
            <a:lvl1pPr>
              <a:defRPr/>
            </a:lvl1pPr>
          </a:lstStyle>
          <a:p>
            <a:pPr>
              <a:defRPr/>
            </a:pPr>
            <a:fld id="{2C21E245-20D5-4D11-AD9A-5B593160C07A}" type="slidenum">
              <a:rPr lang="en-US" altLang="zh-CN">
                <a:solidFill>
                  <a:srgbClr val="000000"/>
                </a:solidFill>
              </a:rPr>
              <a:t>‹#›</a:t>
            </a:fld>
            <a:endParaRPr lang="en-US" altLang="zh-CN">
              <a:solidFill>
                <a:srgbClr val="000000"/>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ChangeArrowheads="1"/>
          </p:cNvSpPr>
          <p:nvPr/>
        </p:nvSpPr>
        <p:spPr bwMode="ltGray">
          <a:xfrm>
            <a:off x="417513" y="439738"/>
            <a:ext cx="438150" cy="474662"/>
          </a:xfrm>
          <a:prstGeom prst="rect">
            <a:avLst/>
          </a:prstGeom>
          <a:solidFill>
            <a:schemeClr val="accent2"/>
          </a:solidFill>
          <a:ln w="9525">
            <a:noFill/>
            <a:miter lim="800000"/>
          </a:ln>
          <a:effectLst/>
        </p:spPr>
        <p:txBody>
          <a:bodyPr wrap="none" anchor="ctr"/>
          <a:lstStyle/>
          <a:p>
            <a:pPr algn="ctr">
              <a:defRPr/>
            </a:pPr>
            <a:endParaRPr lang="zh-CN" altLang="zh-CN" sz="2400" b="0">
              <a:solidFill>
                <a:srgbClr val="000000"/>
              </a:solidFill>
              <a:ea typeface="宋体" panose="02010600030101010101" pitchFamily="2" charset="-122"/>
            </a:endParaRPr>
          </a:p>
        </p:txBody>
      </p:sp>
      <p:sp>
        <p:nvSpPr>
          <p:cNvPr id="3075" name="Rectangle 3"/>
          <p:cNvSpPr>
            <a:spLocks noChangeArrowheads="1"/>
          </p:cNvSpPr>
          <p:nvPr/>
        </p:nvSpPr>
        <p:spPr bwMode="ltGray">
          <a:xfrm>
            <a:off x="800100" y="439738"/>
            <a:ext cx="328613" cy="474662"/>
          </a:xfrm>
          <a:prstGeom prst="rect">
            <a:avLst/>
          </a:prstGeom>
          <a:gradFill rotWithShape="0">
            <a:gsLst>
              <a:gs pos="0">
                <a:schemeClr val="accent2"/>
              </a:gs>
              <a:gs pos="100000">
                <a:schemeClr val="bg1"/>
              </a:gs>
            </a:gsLst>
            <a:lin ang="0" scaled="1"/>
          </a:gradFill>
          <a:ln w="9525">
            <a:noFill/>
            <a:miter lim="800000"/>
          </a:ln>
          <a:effectLst/>
        </p:spPr>
        <p:txBody>
          <a:bodyPr wrap="none" anchor="ctr"/>
          <a:lstStyle/>
          <a:p>
            <a:pPr algn="ctr">
              <a:defRPr/>
            </a:pPr>
            <a:endParaRPr lang="zh-CN" altLang="zh-CN" sz="2400" b="0">
              <a:solidFill>
                <a:srgbClr val="000000"/>
              </a:solidFill>
              <a:ea typeface="宋体" panose="02010600030101010101" pitchFamily="2" charset="-122"/>
            </a:endParaRPr>
          </a:p>
        </p:txBody>
      </p:sp>
      <p:sp>
        <p:nvSpPr>
          <p:cNvPr id="3076" name="Rectangle 4"/>
          <p:cNvSpPr>
            <a:spLocks noChangeArrowheads="1"/>
          </p:cNvSpPr>
          <p:nvPr/>
        </p:nvSpPr>
        <p:spPr bwMode="ltGray">
          <a:xfrm>
            <a:off x="541338" y="862013"/>
            <a:ext cx="422275" cy="474662"/>
          </a:xfrm>
          <a:prstGeom prst="rect">
            <a:avLst/>
          </a:prstGeom>
          <a:solidFill>
            <a:schemeClr val="folHlink"/>
          </a:solidFill>
          <a:ln w="9525">
            <a:noFill/>
            <a:miter lim="800000"/>
          </a:ln>
          <a:effectLst/>
        </p:spPr>
        <p:txBody>
          <a:bodyPr wrap="none" anchor="ctr"/>
          <a:lstStyle/>
          <a:p>
            <a:pPr algn="ctr">
              <a:defRPr/>
            </a:pPr>
            <a:endParaRPr lang="zh-CN" altLang="zh-CN" sz="2400" b="0">
              <a:solidFill>
                <a:srgbClr val="000000"/>
              </a:solidFill>
              <a:ea typeface="宋体" panose="02010600030101010101" pitchFamily="2" charset="-122"/>
            </a:endParaRPr>
          </a:p>
        </p:txBody>
      </p:sp>
      <p:sp>
        <p:nvSpPr>
          <p:cNvPr id="3077" name="Rectangle 5"/>
          <p:cNvSpPr>
            <a:spLocks noChangeArrowheads="1"/>
          </p:cNvSpPr>
          <p:nvPr/>
        </p:nvSpPr>
        <p:spPr bwMode="ltGray">
          <a:xfrm>
            <a:off x="911225" y="862013"/>
            <a:ext cx="368300" cy="474662"/>
          </a:xfrm>
          <a:prstGeom prst="rect">
            <a:avLst/>
          </a:prstGeom>
          <a:gradFill rotWithShape="0">
            <a:gsLst>
              <a:gs pos="0">
                <a:schemeClr val="folHlink"/>
              </a:gs>
              <a:gs pos="100000">
                <a:schemeClr val="bg1"/>
              </a:gs>
            </a:gsLst>
            <a:lin ang="0" scaled="1"/>
          </a:gradFill>
          <a:ln w="9525">
            <a:noFill/>
            <a:miter lim="800000"/>
          </a:ln>
          <a:effectLst/>
        </p:spPr>
        <p:txBody>
          <a:bodyPr wrap="none" anchor="ctr"/>
          <a:lstStyle/>
          <a:p>
            <a:pPr algn="ctr">
              <a:defRPr/>
            </a:pPr>
            <a:endParaRPr lang="zh-CN" altLang="zh-CN" sz="2400" b="0">
              <a:solidFill>
                <a:srgbClr val="000000"/>
              </a:solidFill>
              <a:ea typeface="宋体" panose="02010600030101010101" pitchFamily="2" charset="-122"/>
            </a:endParaRPr>
          </a:p>
        </p:txBody>
      </p:sp>
      <p:sp>
        <p:nvSpPr>
          <p:cNvPr id="3078" name="Rectangle 6"/>
          <p:cNvSpPr>
            <a:spLocks noChangeArrowheads="1"/>
          </p:cNvSpPr>
          <p:nvPr/>
        </p:nvSpPr>
        <p:spPr bwMode="ltGray">
          <a:xfrm>
            <a:off x="127000" y="788988"/>
            <a:ext cx="560388" cy="422275"/>
          </a:xfrm>
          <a:prstGeom prst="rect">
            <a:avLst/>
          </a:prstGeom>
          <a:gradFill rotWithShape="0">
            <a:gsLst>
              <a:gs pos="0">
                <a:schemeClr val="bg1"/>
              </a:gs>
              <a:gs pos="100000">
                <a:schemeClr val="hlink"/>
              </a:gs>
            </a:gsLst>
            <a:lin ang="18900000" scaled="1"/>
          </a:gradFill>
          <a:ln w="9525">
            <a:noFill/>
            <a:miter lim="800000"/>
          </a:ln>
          <a:effectLst/>
        </p:spPr>
        <p:txBody>
          <a:bodyPr wrap="none" anchor="ctr"/>
          <a:lstStyle/>
          <a:p>
            <a:pPr algn="ctr">
              <a:defRPr/>
            </a:pPr>
            <a:endParaRPr lang="zh-CN" altLang="zh-CN" sz="2400" b="0">
              <a:solidFill>
                <a:srgbClr val="000000"/>
              </a:solidFill>
              <a:ea typeface="宋体" panose="02010600030101010101" pitchFamily="2" charset="-122"/>
            </a:endParaRPr>
          </a:p>
        </p:txBody>
      </p:sp>
      <p:sp>
        <p:nvSpPr>
          <p:cNvPr id="3079" name="Rectangle 7"/>
          <p:cNvSpPr>
            <a:spLocks noChangeArrowheads="1"/>
          </p:cNvSpPr>
          <p:nvPr/>
        </p:nvSpPr>
        <p:spPr bwMode="gray">
          <a:xfrm>
            <a:off x="762000" y="331788"/>
            <a:ext cx="31750" cy="1052512"/>
          </a:xfrm>
          <a:prstGeom prst="rect">
            <a:avLst/>
          </a:prstGeom>
          <a:solidFill>
            <a:schemeClr val="bg2"/>
          </a:solidFill>
          <a:ln w="9525">
            <a:noFill/>
            <a:miter lim="800000"/>
          </a:ln>
          <a:effectLst/>
        </p:spPr>
        <p:txBody>
          <a:bodyPr wrap="none" anchor="ctr"/>
          <a:lstStyle/>
          <a:p>
            <a:pPr algn="ctr">
              <a:defRPr/>
            </a:pPr>
            <a:endParaRPr lang="zh-CN" altLang="zh-CN" sz="2400" b="0">
              <a:solidFill>
                <a:srgbClr val="000000"/>
              </a:solidFill>
              <a:ea typeface="宋体" panose="02010600030101010101" pitchFamily="2" charset="-122"/>
            </a:endParaRPr>
          </a:p>
        </p:txBody>
      </p:sp>
      <p:sp>
        <p:nvSpPr>
          <p:cNvPr id="3080" name="Rectangle 8"/>
          <p:cNvSpPr>
            <a:spLocks noChangeArrowheads="1"/>
          </p:cNvSpPr>
          <p:nvPr/>
        </p:nvSpPr>
        <p:spPr bwMode="gray">
          <a:xfrm>
            <a:off x="442913" y="1122363"/>
            <a:ext cx="8226425" cy="31750"/>
          </a:xfrm>
          <a:prstGeom prst="rect">
            <a:avLst/>
          </a:prstGeom>
          <a:gradFill rotWithShape="0">
            <a:gsLst>
              <a:gs pos="0">
                <a:schemeClr val="bg2"/>
              </a:gs>
              <a:gs pos="100000">
                <a:schemeClr val="bg1"/>
              </a:gs>
            </a:gsLst>
            <a:lin ang="0" scaled="1"/>
          </a:gradFill>
          <a:ln w="9525">
            <a:noFill/>
            <a:miter lim="800000"/>
          </a:ln>
          <a:effectLst/>
        </p:spPr>
        <p:txBody>
          <a:bodyPr wrap="none" anchor="ctr"/>
          <a:lstStyle/>
          <a:p>
            <a:pPr algn="ctr">
              <a:defRPr/>
            </a:pPr>
            <a:endParaRPr lang="zh-CN" altLang="zh-CN" sz="2400" b="0">
              <a:solidFill>
                <a:srgbClr val="000000"/>
              </a:solidFill>
              <a:ea typeface="宋体" panose="02010600030101010101" pitchFamily="2" charset="-122"/>
            </a:endParaRPr>
          </a:p>
        </p:txBody>
      </p:sp>
      <p:sp>
        <p:nvSpPr>
          <p:cNvPr id="1033" name="Rectangle 9"/>
          <p:cNvSpPr>
            <a:spLocks noGrp="1" noChangeArrowheads="1"/>
          </p:cNvSpPr>
          <p:nvPr>
            <p:ph type="title"/>
          </p:nvPr>
        </p:nvSpPr>
        <p:spPr bwMode="auto">
          <a:xfrm>
            <a:off x="1150938" y="142875"/>
            <a:ext cx="7793037" cy="958850"/>
          </a:xfrm>
          <a:prstGeom prst="rect">
            <a:avLst/>
          </a:prstGeom>
          <a:noFill/>
          <a:ln w="9525">
            <a:noFill/>
            <a:miter lim="800000"/>
          </a:ln>
        </p:spPr>
        <p:txBody>
          <a:bodyPr vert="horz" wrap="square" lIns="91440" tIns="45720" rIns="91440" bIns="45720" numCol="1" anchor="b" anchorCtr="0" compatLnSpc="1"/>
          <a:lstStyle/>
          <a:p>
            <a:pPr lvl="0"/>
            <a:r>
              <a:rPr lang="zh-CN" altLang="en-US"/>
              <a:t>单击此处编辑母版标题样式</a:t>
            </a:r>
          </a:p>
        </p:txBody>
      </p:sp>
      <p:sp>
        <p:nvSpPr>
          <p:cNvPr id="1034" name="Rectangle 10"/>
          <p:cNvSpPr>
            <a:spLocks noGrp="1" noChangeArrowheads="1"/>
          </p:cNvSpPr>
          <p:nvPr>
            <p:ph type="body" idx="1"/>
          </p:nvPr>
        </p:nvSpPr>
        <p:spPr bwMode="auto">
          <a:xfrm>
            <a:off x="658813" y="1554163"/>
            <a:ext cx="7772400" cy="4114800"/>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083" name="Rectangle 11"/>
          <p:cNvSpPr>
            <a:spLocks noGrp="1" noChangeArrowheads="1"/>
          </p:cNvSpPr>
          <p:nvPr>
            <p:ph type="dt" sz="half" idx="2"/>
          </p:nvPr>
        </p:nvSpPr>
        <p:spPr bwMode="auto">
          <a:xfrm>
            <a:off x="914400" y="6348413"/>
            <a:ext cx="1905000" cy="457200"/>
          </a:xfrm>
          <a:prstGeom prst="rect">
            <a:avLst/>
          </a:prstGeom>
          <a:noFill/>
          <a:ln w="9525">
            <a:noFill/>
            <a:miter lim="800000"/>
          </a:ln>
          <a:effectLst/>
        </p:spPr>
        <p:txBody>
          <a:bodyPr vert="horz" wrap="square" lIns="91440" tIns="45720" rIns="91440" bIns="45720" numCol="1" anchor="b" anchorCtr="0" compatLnSpc="1"/>
          <a:lstStyle>
            <a:lvl1pPr algn="l">
              <a:defRPr kumimoji="0" sz="1400" b="0">
                <a:ea typeface="宋体" panose="02010600030101010101" pitchFamily="2" charset="-122"/>
              </a:defRPr>
            </a:lvl1pPr>
          </a:lstStyle>
          <a:p>
            <a:pPr>
              <a:defRPr/>
            </a:pPr>
            <a:fld id="{2812D72D-DA04-4C9C-9A6E-C01386CD88CE}" type="datetime1">
              <a:rPr lang="zh-CN" altLang="en-US" smtClean="0">
                <a:solidFill>
                  <a:srgbClr val="000000"/>
                </a:solidFill>
              </a:rPr>
              <a:t>2022/9/23</a:t>
            </a:fld>
            <a:endParaRPr lang="en-US" altLang="zh-CN">
              <a:solidFill>
                <a:srgbClr val="000000"/>
              </a:solidFill>
            </a:endParaRPr>
          </a:p>
        </p:txBody>
      </p:sp>
      <p:sp>
        <p:nvSpPr>
          <p:cNvPr id="3084" name="Rectangle 12"/>
          <p:cNvSpPr>
            <a:spLocks noGrp="1" noChangeArrowheads="1"/>
          </p:cNvSpPr>
          <p:nvPr>
            <p:ph type="ftr" sz="quarter" idx="3"/>
          </p:nvPr>
        </p:nvSpPr>
        <p:spPr bwMode="auto">
          <a:xfrm>
            <a:off x="3352800" y="6348413"/>
            <a:ext cx="2895600" cy="457200"/>
          </a:xfrm>
          <a:prstGeom prst="rect">
            <a:avLst/>
          </a:prstGeom>
          <a:noFill/>
          <a:ln w="9525">
            <a:noFill/>
            <a:miter lim="800000"/>
          </a:ln>
          <a:effectLst/>
        </p:spPr>
        <p:txBody>
          <a:bodyPr vert="horz" wrap="square" lIns="91440" tIns="45720" rIns="91440" bIns="45720" numCol="1" anchor="b" anchorCtr="0" compatLnSpc="1"/>
          <a:lstStyle>
            <a:lvl1pPr algn="ctr">
              <a:defRPr kumimoji="0" sz="1400" b="0">
                <a:ea typeface="宋体" panose="02010600030101010101" pitchFamily="2" charset="-122"/>
              </a:defRPr>
            </a:lvl1pPr>
          </a:lstStyle>
          <a:p>
            <a:pPr>
              <a:defRPr/>
            </a:pPr>
            <a:endParaRPr lang="en-US" altLang="zh-CN">
              <a:solidFill>
                <a:srgbClr val="000000"/>
              </a:solidFill>
            </a:endParaRPr>
          </a:p>
        </p:txBody>
      </p:sp>
      <p:sp>
        <p:nvSpPr>
          <p:cNvPr id="3085" name="Rectangle 13"/>
          <p:cNvSpPr>
            <a:spLocks noGrp="1" noChangeArrowheads="1"/>
          </p:cNvSpPr>
          <p:nvPr>
            <p:ph type="sldNum" sz="quarter" idx="4"/>
          </p:nvPr>
        </p:nvSpPr>
        <p:spPr bwMode="auto">
          <a:xfrm>
            <a:off x="6781800" y="6348413"/>
            <a:ext cx="1905000" cy="457200"/>
          </a:xfrm>
          <a:prstGeom prst="rect">
            <a:avLst/>
          </a:prstGeom>
          <a:noFill/>
          <a:ln w="9525">
            <a:noFill/>
            <a:miter lim="800000"/>
          </a:ln>
          <a:effectLst/>
        </p:spPr>
        <p:txBody>
          <a:bodyPr vert="horz" wrap="square" lIns="91440" tIns="45720" rIns="91440" bIns="45720" numCol="1" anchor="b" anchorCtr="0" compatLnSpc="1"/>
          <a:lstStyle>
            <a:lvl1pPr algn="r">
              <a:defRPr kumimoji="0" sz="1400" b="0">
                <a:ea typeface="宋体" panose="02010600030101010101" pitchFamily="2" charset="-122"/>
              </a:defRPr>
            </a:lvl1pPr>
          </a:lstStyle>
          <a:p>
            <a:pPr>
              <a:defRPr/>
            </a:pPr>
            <a:fld id="{38C58080-A4A9-4607-B318-5D24794E2C9C}" type="slidenum">
              <a:rPr lang="en-US" altLang="zh-CN">
                <a:solidFill>
                  <a:srgbClr val="000000"/>
                </a:solidFill>
              </a:rPr>
              <a:t>‹#›</a:t>
            </a:fld>
            <a:endParaRPr lang="en-US" altLang="zh-CN">
              <a:solidFill>
                <a:srgbClr val="000000"/>
              </a:solidFill>
            </a:endParaRPr>
          </a:p>
        </p:txBody>
      </p:sp>
      <p:sp>
        <p:nvSpPr>
          <p:cNvPr id="3089" name="Rectangle 17"/>
          <p:cNvSpPr>
            <a:spLocks noChangeArrowheads="1"/>
          </p:cNvSpPr>
          <p:nvPr/>
        </p:nvSpPr>
        <p:spPr bwMode="gray">
          <a:xfrm>
            <a:off x="539750" y="6332538"/>
            <a:ext cx="8226425" cy="31750"/>
          </a:xfrm>
          <a:prstGeom prst="rect">
            <a:avLst/>
          </a:prstGeom>
          <a:gradFill rotWithShape="0">
            <a:gsLst>
              <a:gs pos="0">
                <a:schemeClr val="bg2"/>
              </a:gs>
              <a:gs pos="100000">
                <a:schemeClr val="bg1"/>
              </a:gs>
            </a:gsLst>
            <a:lin ang="0" scaled="1"/>
          </a:gradFill>
          <a:ln w="9525">
            <a:noFill/>
            <a:miter lim="800000"/>
          </a:ln>
          <a:effectLst/>
        </p:spPr>
        <p:txBody>
          <a:bodyPr wrap="none" anchor="ctr"/>
          <a:lstStyle/>
          <a:p>
            <a:pPr algn="ctr">
              <a:defRPr/>
            </a:pPr>
            <a:endParaRPr lang="zh-CN" altLang="zh-CN" sz="2400" b="0">
              <a:solidFill>
                <a:srgbClr val="000000"/>
              </a:solidFill>
              <a:ea typeface="宋体" panose="02010600030101010101" pitchFamily="2" charset="-122"/>
            </a:endParaRPr>
          </a:p>
        </p:txBody>
      </p:sp>
      <p:sp>
        <p:nvSpPr>
          <p:cNvPr id="3090" name="Line 18"/>
          <p:cNvSpPr>
            <a:spLocks noChangeShapeType="1"/>
          </p:cNvSpPr>
          <p:nvPr/>
        </p:nvSpPr>
        <p:spPr bwMode="auto">
          <a:xfrm>
            <a:off x="827088" y="6189663"/>
            <a:ext cx="0" cy="503237"/>
          </a:xfrm>
          <a:prstGeom prst="line">
            <a:avLst/>
          </a:prstGeom>
          <a:noFill/>
          <a:ln w="28575">
            <a:solidFill>
              <a:schemeClr val="tx1"/>
            </a:solidFill>
            <a:miter lim="800000"/>
          </a:ln>
          <a:effectLst/>
        </p:spPr>
        <p:txBody>
          <a:bodyPr wrap="none"/>
          <a:lstStyle/>
          <a:p>
            <a:pPr algn="ctr">
              <a:defRPr/>
            </a:pPr>
            <a:endParaRPr lang="zh-CN" altLang="en-US">
              <a:solidFill>
                <a:srgbClr val="000000"/>
              </a:solidFill>
              <a:ea typeface="宋体" panose="02010600030101010101" pitchFamily="2"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rtl="0" eaLnBrk="0" fontAlgn="base" hangingPunct="0">
        <a:spcBef>
          <a:spcPct val="0"/>
        </a:spcBef>
        <a:spcAft>
          <a:spcPct val="0"/>
        </a:spcAft>
        <a:defRPr kumimoji="1" sz="4400" b="1">
          <a:solidFill>
            <a:schemeClr val="tx2"/>
          </a:solidFill>
          <a:latin typeface="+mj-lt"/>
          <a:ea typeface="+mj-ea"/>
          <a:cs typeface="+mj-cs"/>
        </a:defRPr>
      </a:lvl1pPr>
      <a:lvl2pPr algn="l" rtl="0" eaLnBrk="0" fontAlgn="base" hangingPunct="0">
        <a:spcBef>
          <a:spcPct val="0"/>
        </a:spcBef>
        <a:spcAft>
          <a:spcPct val="0"/>
        </a:spcAft>
        <a:defRPr kumimoji="1" sz="4400" b="1">
          <a:solidFill>
            <a:schemeClr val="tx2"/>
          </a:solidFill>
          <a:latin typeface="Times New Roman" panose="02020603050405020304" pitchFamily="18" charset="0"/>
          <a:ea typeface="楷体_GB2312" pitchFamily="49" charset="-122"/>
        </a:defRPr>
      </a:lvl2pPr>
      <a:lvl3pPr algn="l" rtl="0" eaLnBrk="0" fontAlgn="base" hangingPunct="0">
        <a:spcBef>
          <a:spcPct val="0"/>
        </a:spcBef>
        <a:spcAft>
          <a:spcPct val="0"/>
        </a:spcAft>
        <a:defRPr kumimoji="1" sz="4400" b="1">
          <a:solidFill>
            <a:schemeClr val="tx2"/>
          </a:solidFill>
          <a:latin typeface="Times New Roman" panose="02020603050405020304" pitchFamily="18" charset="0"/>
          <a:ea typeface="楷体_GB2312" pitchFamily="49" charset="-122"/>
        </a:defRPr>
      </a:lvl3pPr>
      <a:lvl4pPr algn="l" rtl="0" eaLnBrk="0" fontAlgn="base" hangingPunct="0">
        <a:spcBef>
          <a:spcPct val="0"/>
        </a:spcBef>
        <a:spcAft>
          <a:spcPct val="0"/>
        </a:spcAft>
        <a:defRPr kumimoji="1" sz="4400" b="1">
          <a:solidFill>
            <a:schemeClr val="tx2"/>
          </a:solidFill>
          <a:latin typeface="Times New Roman" panose="02020603050405020304" pitchFamily="18" charset="0"/>
          <a:ea typeface="楷体_GB2312" pitchFamily="49" charset="-122"/>
        </a:defRPr>
      </a:lvl4pPr>
      <a:lvl5pPr algn="l" rtl="0" eaLnBrk="0" fontAlgn="base" hangingPunct="0">
        <a:spcBef>
          <a:spcPct val="0"/>
        </a:spcBef>
        <a:spcAft>
          <a:spcPct val="0"/>
        </a:spcAft>
        <a:defRPr kumimoji="1" sz="4400" b="1">
          <a:solidFill>
            <a:schemeClr val="tx2"/>
          </a:solidFill>
          <a:latin typeface="Times New Roman" panose="02020603050405020304" pitchFamily="18" charset="0"/>
          <a:ea typeface="楷体_GB2312" pitchFamily="49" charset="-122"/>
        </a:defRPr>
      </a:lvl5pPr>
      <a:lvl6pPr marL="457200" algn="l" rtl="0" fontAlgn="base">
        <a:spcBef>
          <a:spcPct val="0"/>
        </a:spcBef>
        <a:spcAft>
          <a:spcPct val="0"/>
        </a:spcAft>
        <a:defRPr kumimoji="1" sz="4400" b="1">
          <a:solidFill>
            <a:schemeClr val="tx2"/>
          </a:solidFill>
          <a:latin typeface="Times New Roman" panose="02020603050405020304" pitchFamily="18" charset="0"/>
          <a:ea typeface="楷体_GB2312" pitchFamily="49" charset="-122"/>
        </a:defRPr>
      </a:lvl6pPr>
      <a:lvl7pPr marL="914400" algn="l" rtl="0" fontAlgn="base">
        <a:spcBef>
          <a:spcPct val="0"/>
        </a:spcBef>
        <a:spcAft>
          <a:spcPct val="0"/>
        </a:spcAft>
        <a:defRPr kumimoji="1" sz="4400" b="1">
          <a:solidFill>
            <a:schemeClr val="tx2"/>
          </a:solidFill>
          <a:latin typeface="Times New Roman" panose="02020603050405020304" pitchFamily="18" charset="0"/>
          <a:ea typeface="楷体_GB2312" pitchFamily="49" charset="-122"/>
        </a:defRPr>
      </a:lvl7pPr>
      <a:lvl8pPr marL="1371600" algn="l" rtl="0" fontAlgn="base">
        <a:spcBef>
          <a:spcPct val="0"/>
        </a:spcBef>
        <a:spcAft>
          <a:spcPct val="0"/>
        </a:spcAft>
        <a:defRPr kumimoji="1" sz="4400" b="1">
          <a:solidFill>
            <a:schemeClr val="tx2"/>
          </a:solidFill>
          <a:latin typeface="Times New Roman" panose="02020603050405020304" pitchFamily="18" charset="0"/>
          <a:ea typeface="楷体_GB2312" pitchFamily="49" charset="-122"/>
        </a:defRPr>
      </a:lvl8pPr>
      <a:lvl9pPr marL="1828800" algn="l" rtl="0" fontAlgn="base">
        <a:spcBef>
          <a:spcPct val="0"/>
        </a:spcBef>
        <a:spcAft>
          <a:spcPct val="0"/>
        </a:spcAft>
        <a:defRPr kumimoji="1" sz="4400" b="1">
          <a:solidFill>
            <a:schemeClr val="tx2"/>
          </a:solidFill>
          <a:latin typeface="Times New Roman" panose="02020603050405020304" pitchFamily="18" charset="0"/>
          <a:ea typeface="楷体_GB2312" pitchFamily="49" charset="-122"/>
        </a:defRPr>
      </a:lvl9pPr>
    </p:titleStyle>
    <p:body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b="1">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b="1">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b="1">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b="1">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b="1">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4.xml"/><Relationship Id="rId1" Type="http://schemas.openxmlformats.org/officeDocument/2006/relationships/vmlDrawing" Target="../drawings/vmlDrawing1.vml"/><Relationship Id="rId5" Type="http://schemas.openxmlformats.org/officeDocument/2006/relationships/oleObject" Target="../embeddings/oleObject2.bin"/><Relationship Id="rId4" Type="http://schemas.openxmlformats.org/officeDocument/2006/relationships/image" Target="../media/image1.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oleObject" Target="../embeddings/oleObject4.bin"/><Relationship Id="rId4" Type="http://schemas.openxmlformats.org/officeDocument/2006/relationships/image" Target="../media/image1.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oleObject" Target="../embeddings/oleObject6.bin"/><Relationship Id="rId5" Type="http://schemas.openxmlformats.org/officeDocument/2006/relationships/image" Target="../media/image1.emf"/><Relationship Id="rId4" Type="http://schemas.openxmlformats.org/officeDocument/2006/relationships/oleObject" Target="../embeddings/oleObject5.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oleObject" Target="../embeddings/oleObject8.bin"/><Relationship Id="rId5" Type="http://schemas.openxmlformats.org/officeDocument/2006/relationships/image" Target="../media/image1.emf"/><Relationship Id="rId4" Type="http://schemas.openxmlformats.org/officeDocument/2006/relationships/oleObject" Target="../embeddings/oleObject7.bin"/></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4.xml"/><Relationship Id="rId1" Type="http://schemas.openxmlformats.org/officeDocument/2006/relationships/vmlDrawing" Target="../drawings/vmlDrawing5.vml"/><Relationship Id="rId5" Type="http://schemas.openxmlformats.org/officeDocument/2006/relationships/oleObject" Target="../embeddings/oleObject10.bin"/><Relationship Id="rId4" Type="http://schemas.openxmlformats.org/officeDocument/2006/relationships/image" Target="../media/image1.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oleObject" Target="../embeddings/oleObject12.bin"/><Relationship Id="rId4" Type="http://schemas.openxmlformats.org/officeDocument/2006/relationships/image" Target="../media/image1.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oleObject" Target="../embeddings/oleObject14.bin"/><Relationship Id="rId4" Type="http://schemas.openxmlformats.org/officeDocument/2006/relationships/image" Target="../media/image1.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oleObject" Target="../embeddings/oleObject16.bin"/><Relationship Id="rId4" Type="http://schemas.openxmlformats.org/officeDocument/2006/relationships/image" Target="../media/image1.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oleObject" Target="../embeddings/oleObject18.bin"/><Relationship Id="rId4" Type="http://schemas.openxmlformats.org/officeDocument/2006/relationships/image" Target="../media/image1.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2.xml"/><Relationship Id="rId1" Type="http://schemas.openxmlformats.org/officeDocument/2006/relationships/vmlDrawing" Target="../drawings/vmlDrawing10.vml"/><Relationship Id="rId4" Type="http://schemas.openxmlformats.org/officeDocument/2006/relationships/image" Target="../media/image3.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2.xml"/><Relationship Id="rId1" Type="http://schemas.openxmlformats.org/officeDocument/2006/relationships/vmlDrawing" Target="../drawings/vmlDrawing11.vml"/><Relationship Id="rId4" Type="http://schemas.openxmlformats.org/officeDocument/2006/relationships/image" Target="../media/image14.emf"/></Relationships>
</file>

<file path=ppt/slides/_rels/slide8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 y="3838576"/>
            <a:ext cx="8544392" cy="1752600"/>
          </a:xfrm>
        </p:spPr>
        <p:txBody>
          <a:bodyPr/>
          <a:lstStyle/>
          <a:p>
            <a:pPr marL="457200" indent="-457200" algn="l">
              <a:buFont typeface="Arial" panose="020B0604020202020204" pitchFamily="34" charset="0"/>
              <a:buChar char="•"/>
            </a:pPr>
            <a:r>
              <a:rPr lang="zh-CN" altLang="en-US" dirty="0"/>
              <a:t> 使用网络扫描软件对特定目标进行各种试探性通信，以获取目标信息的行为</a:t>
            </a:r>
            <a:r>
              <a:rPr lang="en-US" altLang="zh-CN" dirty="0"/>
              <a:t>,</a:t>
            </a:r>
            <a:r>
              <a:rPr lang="zh-CN" altLang="en-US" dirty="0"/>
              <a:t>属于主动侦察。</a:t>
            </a:r>
            <a:endParaRPr lang="en-US" altLang="zh-CN" dirty="0"/>
          </a:p>
          <a:p>
            <a:pPr marL="457200" indent="-457200" algn="l">
              <a:buFont typeface="Arial" panose="020B0604020202020204" pitchFamily="34" charset="0"/>
              <a:buChar char="•"/>
            </a:pPr>
            <a:r>
              <a:rPr lang="zh-CN" altLang="en-US" dirty="0"/>
              <a:t>主动侦察在通过保护检测设施时（防火墙</a:t>
            </a:r>
            <a:r>
              <a:rPr lang="en-US" altLang="zh-CN" dirty="0"/>
              <a:t>IDS</a:t>
            </a:r>
            <a:r>
              <a:rPr lang="zh-CN" altLang="en-US" dirty="0"/>
              <a:t>和</a:t>
            </a:r>
            <a:r>
              <a:rPr lang="en-US" altLang="zh-CN" dirty="0"/>
              <a:t>IPS)</a:t>
            </a:r>
            <a:r>
              <a:rPr lang="zh-CN" altLang="en-US" dirty="0"/>
              <a:t>可能会触发报警</a:t>
            </a:r>
            <a:r>
              <a:rPr lang="en-US" altLang="zh-CN" dirty="0"/>
              <a:t>.</a:t>
            </a:r>
            <a:endParaRPr lang="zh-CN" altLang="en-US" dirty="0"/>
          </a:p>
          <a:p>
            <a:endParaRPr lang="zh-CN" altLang="en-US" dirty="0"/>
          </a:p>
        </p:txBody>
      </p:sp>
      <p:sp>
        <p:nvSpPr>
          <p:cNvPr id="4" name="标题 1"/>
          <p:cNvSpPr>
            <a:spLocks noGrp="1"/>
          </p:cNvSpPr>
          <p:nvPr>
            <p:ph type="ctrTitle"/>
          </p:nvPr>
        </p:nvSpPr>
        <p:spPr>
          <a:xfrm>
            <a:off x="539262" y="1876425"/>
            <a:ext cx="8370276" cy="1143000"/>
          </a:xfrm>
        </p:spPr>
        <p:txBody>
          <a:bodyPr/>
          <a:lstStyle/>
          <a:p>
            <a:r>
              <a:rPr lang="zh-CN" altLang="en-US" dirty="0">
                <a:solidFill>
                  <a:schemeClr val="tx1"/>
                </a:solidFill>
              </a:rPr>
              <a:t>第 </a:t>
            </a:r>
            <a:r>
              <a:rPr lang="en-US" altLang="zh-CN" dirty="0">
                <a:solidFill>
                  <a:schemeClr val="tx1"/>
                </a:solidFill>
              </a:rPr>
              <a:t>3</a:t>
            </a:r>
            <a:r>
              <a:rPr lang="zh-CN" altLang="en-US" dirty="0">
                <a:solidFill>
                  <a:schemeClr val="tx1"/>
                </a:solidFill>
              </a:rPr>
              <a:t> 章    网络</a:t>
            </a:r>
            <a:r>
              <a:rPr lang="zh-CN" altLang="en-US" dirty="0" smtClean="0">
                <a:solidFill>
                  <a:schemeClr val="tx1"/>
                </a:solidFill>
              </a:rPr>
              <a:t>扫描（主动侦察）</a:t>
            </a:r>
            <a:endParaRPr lang="zh-CN" altLang="en-US"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noFill/>
        </p:spPr>
        <p:txBody>
          <a:bodyPr/>
          <a:lstStyle/>
          <a:p>
            <a:pPr eaLnBrk="1" hangingPunct="1"/>
            <a:r>
              <a:rPr lang="en-US" altLang="zh-CN" sz="4400"/>
              <a:t>ICMP</a:t>
            </a:r>
            <a:r>
              <a:rPr lang="zh-CN" altLang="en-US" sz="4400"/>
              <a:t>报文种类</a:t>
            </a:r>
            <a:endParaRPr lang="zh-CN" altLang="en-US"/>
          </a:p>
        </p:txBody>
      </p:sp>
      <p:graphicFrame>
        <p:nvGraphicFramePr>
          <p:cNvPr id="10243" name="Group 3"/>
          <p:cNvGraphicFramePr>
            <a:graphicFrameLocks noGrp="1"/>
          </p:cNvGraphicFramePr>
          <p:nvPr/>
        </p:nvGraphicFramePr>
        <p:xfrm>
          <a:off x="684213" y="1557338"/>
          <a:ext cx="7848600" cy="4053840"/>
        </p:xfrm>
        <a:graphic>
          <a:graphicData uri="http://schemas.openxmlformats.org/drawingml/2006/table">
            <a:tbl>
              <a:tblPr/>
              <a:tblGrid>
                <a:gridCol w="2133600">
                  <a:extLst>
                    <a:ext uri="{9D8B030D-6E8A-4147-A177-3AD203B41FA5}">
                      <a16:colId xmlns="" xmlns:a16="http://schemas.microsoft.com/office/drawing/2014/main" val="20000"/>
                    </a:ext>
                  </a:extLst>
                </a:gridCol>
                <a:gridCol w="1371600">
                  <a:extLst>
                    <a:ext uri="{9D8B030D-6E8A-4147-A177-3AD203B41FA5}">
                      <a16:colId xmlns="" xmlns:a16="http://schemas.microsoft.com/office/drawing/2014/main" val="20001"/>
                    </a:ext>
                  </a:extLst>
                </a:gridCol>
                <a:gridCol w="4343400">
                  <a:extLst>
                    <a:ext uri="{9D8B030D-6E8A-4147-A177-3AD203B41FA5}">
                      <a16:colId xmlns="" xmlns:a16="http://schemas.microsoft.com/office/drawing/2014/main" val="20002"/>
                    </a:ext>
                  </a:extLst>
                </a:gridCol>
              </a:tblGrid>
              <a:tr h="406400">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ICMP </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报文种类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类型的值 </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ICMP</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报文的类型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0"/>
                  </a:ext>
                </a:extLst>
              </a:tr>
              <a:tr h="406400">
                <a:tc rowSpan="5">
                  <a:txBody>
                    <a:bodyPr/>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endParaRPr>
                    </a:p>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差错报告报文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终点不可达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1"/>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源站抑制</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2"/>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时间超过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3"/>
                  </a:ext>
                </a:extLst>
              </a:tr>
              <a:tr h="395288">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参数问题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4"/>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改变路由</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5"/>
                  </a:ext>
                </a:extLst>
              </a:tr>
              <a:tr h="406400">
                <a:tc rowSpan="4">
                  <a:txBody>
                    <a:bodyPr/>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询问报文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8</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或</a:t>
                      </a: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回送请求或回答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6"/>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13</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或</a:t>
                      </a: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14 </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时间戳请求或回答</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7"/>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17</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或</a:t>
                      </a: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18 </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地址掩码请求或回答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8"/>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10</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或</a:t>
                      </a: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9 </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路由器询问或通告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9"/>
                  </a:ext>
                </a:extLst>
              </a:tr>
            </a:tbl>
          </a:graphicData>
        </a:graphic>
      </p:graphicFrame>
      <p:sp>
        <p:nvSpPr>
          <p:cNvPr id="10282" name="Rectangle 42"/>
          <p:cNvSpPr>
            <a:spLocks noChangeArrowheads="1"/>
          </p:cNvSpPr>
          <p:nvPr/>
        </p:nvSpPr>
        <p:spPr bwMode="auto">
          <a:xfrm>
            <a:off x="2700338" y="3933825"/>
            <a:ext cx="5975350" cy="503238"/>
          </a:xfrm>
          <a:prstGeom prst="rect">
            <a:avLst/>
          </a:prstGeom>
          <a:noFill/>
          <a:ln w="57150">
            <a:solidFill>
              <a:schemeClr val="hlink"/>
            </a:solidFill>
            <a:miter lim="800000"/>
          </a:ln>
        </p:spPr>
        <p:txBody>
          <a:bodyPr wrap="none" anchor="ct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0282"/>
                                        </p:tgtEl>
                                        <p:attrNameLst>
                                          <p:attrName>style.visibility</p:attrName>
                                        </p:attrNameLst>
                                      </p:cBhvr>
                                      <p:to>
                                        <p:strVal val="visible"/>
                                      </p:to>
                                    </p:set>
                                    <p:animEffect transition="in" filter="box(in)">
                                      <p:cBhvr>
                                        <p:cTn id="7" dur="2000"/>
                                        <p:tgtEl>
                                          <p:spTgt spid="102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8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98" name="Object 2"/>
          <p:cNvGraphicFramePr>
            <a:graphicFrameLocks noGrp="1" noChangeAspect="1"/>
          </p:cNvGraphicFramePr>
          <p:nvPr>
            <p:ph sz="half" idx="2"/>
          </p:nvPr>
        </p:nvGraphicFramePr>
        <p:xfrm>
          <a:off x="6227763" y="1801813"/>
          <a:ext cx="2160587" cy="2301875"/>
        </p:xfrm>
        <a:graphic>
          <a:graphicData uri="http://schemas.openxmlformats.org/presentationml/2006/ole">
            <mc:AlternateContent xmlns:mc="http://schemas.openxmlformats.org/markup-compatibility/2006">
              <mc:Choice xmlns:v="urn:schemas-microsoft-com:vml" Requires="v">
                <p:oleObj spid="_x0000_s1104" name="Visio" r:id="rId3" imgW="2054860" imgH="1890395" progId="">
                  <p:embed/>
                </p:oleObj>
              </mc:Choice>
              <mc:Fallback>
                <p:oleObj name="Visio" r:id="rId3" imgW="2054860" imgH="1890395" progId="">
                  <p:embed/>
                  <p:pic>
                    <p:nvPicPr>
                      <p:cNvPr id="0" name="Object 2"/>
                      <p:cNvPicPr>
                        <a:picLocks noChangeAspect="1"/>
                      </p:cNvPicPr>
                      <p:nvPr/>
                    </p:nvPicPr>
                    <p:blipFill>
                      <a:blip r:embed="rId4"/>
                      <a:stretch>
                        <a:fillRect/>
                      </a:stretch>
                    </p:blipFill>
                    <p:spPr>
                      <a:xfrm>
                        <a:off x="6227763" y="1801813"/>
                        <a:ext cx="2160587" cy="2301875"/>
                      </a:xfrm>
                      <a:prstGeom prst="rect">
                        <a:avLst/>
                      </a:prstGeom>
                      <a:noFill/>
                      <a:ln w="9525">
                        <a:noFill/>
                      </a:ln>
                    </p:spPr>
                  </p:pic>
                </p:oleObj>
              </mc:Fallback>
            </mc:AlternateContent>
          </a:graphicData>
        </a:graphic>
      </p:graphicFrame>
      <p:sp>
        <p:nvSpPr>
          <p:cNvPr id="4100" name="Rectangle 3"/>
          <p:cNvSpPr>
            <a:spLocks noGrp="1" noChangeArrowheads="1"/>
          </p:cNvSpPr>
          <p:nvPr>
            <p:ph type="title"/>
          </p:nvPr>
        </p:nvSpPr>
        <p:spPr/>
        <p:txBody>
          <a:bodyPr/>
          <a:lstStyle/>
          <a:p>
            <a:pPr eaLnBrk="1" hangingPunct="1"/>
            <a:r>
              <a:rPr lang="en-US" altLang="zh-CN"/>
              <a:t>ICMP Echo</a:t>
            </a:r>
            <a:r>
              <a:rPr lang="zh-CN" altLang="en-US"/>
              <a:t>扫描</a:t>
            </a:r>
            <a:r>
              <a:rPr lang="en-US" altLang="zh-CN"/>
              <a:t>(1/5)</a:t>
            </a:r>
          </a:p>
        </p:txBody>
      </p:sp>
      <p:graphicFrame>
        <p:nvGraphicFramePr>
          <p:cNvPr id="4099" name="Object 4"/>
          <p:cNvGraphicFramePr>
            <a:graphicFrameLocks noGrp="1" noChangeAspect="1"/>
          </p:cNvGraphicFramePr>
          <p:nvPr>
            <p:ph sz="half" idx="1"/>
          </p:nvPr>
        </p:nvGraphicFramePr>
        <p:xfrm>
          <a:off x="625475" y="1979613"/>
          <a:ext cx="2363788" cy="2244725"/>
        </p:xfrm>
        <a:graphic>
          <a:graphicData uri="http://schemas.openxmlformats.org/presentationml/2006/ole">
            <mc:AlternateContent xmlns:mc="http://schemas.openxmlformats.org/markup-compatibility/2006">
              <mc:Choice xmlns:v="urn:schemas-microsoft-com:vml" Requires="v">
                <p:oleObj spid="_x0000_s1105" name="Visio" r:id="rId5" imgW="2054860" imgH="1890395" progId="">
                  <p:embed/>
                </p:oleObj>
              </mc:Choice>
              <mc:Fallback>
                <p:oleObj name="Visio" r:id="rId5" imgW="2054860" imgH="1890395" progId="">
                  <p:embed/>
                  <p:pic>
                    <p:nvPicPr>
                      <p:cNvPr id="0" name="Object 4"/>
                      <p:cNvPicPr>
                        <a:picLocks noChangeAspect="1"/>
                      </p:cNvPicPr>
                      <p:nvPr/>
                    </p:nvPicPr>
                    <p:blipFill>
                      <a:blip r:embed="rId4"/>
                      <a:stretch>
                        <a:fillRect/>
                      </a:stretch>
                    </p:blipFill>
                    <p:spPr>
                      <a:xfrm>
                        <a:off x="625475" y="1979613"/>
                        <a:ext cx="2363788" cy="2244725"/>
                      </a:xfrm>
                      <a:prstGeom prst="rect">
                        <a:avLst/>
                      </a:prstGeom>
                      <a:noFill/>
                      <a:ln w="9525">
                        <a:noFill/>
                      </a:ln>
                    </p:spPr>
                  </p:pic>
                </p:oleObj>
              </mc:Fallback>
            </mc:AlternateContent>
          </a:graphicData>
        </a:graphic>
      </p:graphicFrame>
      <p:sp>
        <p:nvSpPr>
          <p:cNvPr id="11269" name="AutoShape 5"/>
          <p:cNvSpPr>
            <a:spLocks noChangeArrowheads="1"/>
          </p:cNvSpPr>
          <p:nvPr/>
        </p:nvSpPr>
        <p:spPr bwMode="auto">
          <a:xfrm>
            <a:off x="2700338" y="1987550"/>
            <a:ext cx="3816350" cy="792163"/>
          </a:xfrm>
          <a:prstGeom prst="rightArrow">
            <a:avLst>
              <a:gd name="adj1" fmla="val 50000"/>
              <a:gd name="adj2" fmla="val 120441"/>
            </a:avLst>
          </a:prstGeom>
          <a:solidFill>
            <a:schemeClr val="accent1"/>
          </a:solidFill>
          <a:ln w="9525">
            <a:solidFill>
              <a:schemeClr val="tx1"/>
            </a:solidFill>
            <a:miter lim="800000"/>
          </a:ln>
        </p:spPr>
        <p:txBody>
          <a:bodyPr wrap="none" anchor="ctr"/>
          <a:lstStyle/>
          <a:p>
            <a:endParaRPr lang="zh-CN" altLang="en-US"/>
          </a:p>
        </p:txBody>
      </p:sp>
      <p:sp>
        <p:nvSpPr>
          <p:cNvPr id="11270" name="Text Box 6"/>
          <p:cNvSpPr txBox="1">
            <a:spLocks noChangeArrowheads="1"/>
          </p:cNvSpPr>
          <p:nvPr/>
        </p:nvSpPr>
        <p:spPr bwMode="auto">
          <a:xfrm>
            <a:off x="3000375" y="1700213"/>
            <a:ext cx="2298700" cy="457200"/>
          </a:xfrm>
          <a:prstGeom prst="rect">
            <a:avLst/>
          </a:prstGeom>
          <a:noFill/>
          <a:ln w="9525">
            <a:noFill/>
            <a:miter lim="800000"/>
          </a:ln>
        </p:spPr>
        <p:txBody>
          <a:bodyPr wrap="none">
            <a:spAutoFit/>
          </a:bodyPr>
          <a:lstStyle/>
          <a:p>
            <a:r>
              <a:rPr kumimoji="1" lang="en-US" altLang="zh-CN" sz="2400" b="1">
                <a:solidFill>
                  <a:srgbClr val="000000"/>
                </a:solidFill>
                <a:latin typeface="Times New Roman" panose="02020603050405020304" pitchFamily="18" charset="0"/>
              </a:rPr>
              <a:t>ICMP </a:t>
            </a:r>
            <a:r>
              <a:rPr kumimoji="1" lang="zh-CN" altLang="en-US" sz="2400" b="1">
                <a:solidFill>
                  <a:srgbClr val="000000"/>
                </a:solidFill>
                <a:latin typeface="Times New Roman" panose="02020603050405020304" pitchFamily="18" charset="0"/>
              </a:rPr>
              <a:t>回送请求</a:t>
            </a:r>
          </a:p>
        </p:txBody>
      </p:sp>
      <p:grpSp>
        <p:nvGrpSpPr>
          <p:cNvPr id="2" name="Group 7"/>
          <p:cNvGrpSpPr/>
          <p:nvPr/>
        </p:nvGrpSpPr>
        <p:grpSpPr bwMode="auto">
          <a:xfrm>
            <a:off x="2484438" y="2852738"/>
            <a:ext cx="3743325" cy="1079500"/>
            <a:chOff x="1565" y="1797"/>
            <a:chExt cx="2358" cy="680"/>
          </a:xfrm>
        </p:grpSpPr>
        <p:sp>
          <p:nvSpPr>
            <p:cNvPr id="4107" name="AutoShape 8"/>
            <p:cNvSpPr>
              <a:spLocks noChangeArrowheads="1"/>
            </p:cNvSpPr>
            <p:nvPr/>
          </p:nvSpPr>
          <p:spPr bwMode="auto">
            <a:xfrm flipH="1">
              <a:off x="1565" y="1978"/>
              <a:ext cx="2358" cy="499"/>
            </a:xfrm>
            <a:prstGeom prst="rightArrow">
              <a:avLst>
                <a:gd name="adj1" fmla="val 50000"/>
                <a:gd name="adj2" fmla="val 118136"/>
              </a:avLst>
            </a:prstGeom>
            <a:solidFill>
              <a:schemeClr val="accent1"/>
            </a:solidFill>
            <a:ln w="9525">
              <a:solidFill>
                <a:schemeClr val="tx1"/>
              </a:solidFill>
              <a:miter lim="800000"/>
            </a:ln>
          </p:spPr>
          <p:txBody>
            <a:bodyPr wrap="none" anchor="ctr"/>
            <a:lstStyle/>
            <a:p>
              <a:endParaRPr lang="zh-CN" altLang="en-US"/>
            </a:p>
          </p:txBody>
        </p:sp>
        <p:sp>
          <p:nvSpPr>
            <p:cNvPr id="4108" name="Text Box 9"/>
            <p:cNvSpPr txBox="1">
              <a:spLocks noChangeArrowheads="1"/>
            </p:cNvSpPr>
            <p:nvPr/>
          </p:nvSpPr>
          <p:spPr bwMode="auto">
            <a:xfrm>
              <a:off x="2212" y="1797"/>
              <a:ext cx="1448" cy="288"/>
            </a:xfrm>
            <a:prstGeom prst="rect">
              <a:avLst/>
            </a:prstGeom>
            <a:noFill/>
            <a:ln w="9525">
              <a:noFill/>
              <a:miter lim="800000"/>
            </a:ln>
          </p:spPr>
          <p:txBody>
            <a:bodyPr wrap="none">
              <a:spAutoFit/>
            </a:bodyPr>
            <a:lstStyle/>
            <a:p>
              <a:r>
                <a:rPr kumimoji="1" lang="en-US" altLang="zh-CN" sz="2400" b="1">
                  <a:solidFill>
                    <a:srgbClr val="000000"/>
                  </a:solidFill>
                  <a:latin typeface="Times New Roman" panose="02020603050405020304" pitchFamily="18" charset="0"/>
                </a:rPr>
                <a:t>ICMP </a:t>
              </a:r>
              <a:r>
                <a:rPr kumimoji="1" lang="zh-CN" altLang="en-US" sz="2400" b="1">
                  <a:solidFill>
                    <a:srgbClr val="000000"/>
                  </a:solidFill>
                  <a:latin typeface="Times New Roman" panose="02020603050405020304" pitchFamily="18" charset="0"/>
                </a:rPr>
                <a:t>回送响应</a:t>
              </a:r>
            </a:p>
          </p:txBody>
        </p:sp>
      </p:grpSp>
      <p:sp>
        <p:nvSpPr>
          <p:cNvPr id="4104" name="Text Box 10"/>
          <p:cNvSpPr txBox="1">
            <a:spLocks noChangeArrowheads="1"/>
          </p:cNvSpPr>
          <p:nvPr/>
        </p:nvSpPr>
        <p:spPr bwMode="auto">
          <a:xfrm>
            <a:off x="1187450" y="4219575"/>
            <a:ext cx="1081088" cy="457200"/>
          </a:xfrm>
          <a:prstGeom prst="rect">
            <a:avLst/>
          </a:prstGeom>
          <a:noFill/>
          <a:ln w="9525">
            <a:noFill/>
            <a:miter lim="800000"/>
          </a:ln>
        </p:spPr>
        <p:txBody>
          <a:bodyPr>
            <a:spAutoFit/>
          </a:bodyPr>
          <a:lstStyle/>
          <a:p>
            <a:r>
              <a:rPr kumimoji="1" lang="zh-CN" altLang="en-US" sz="2400" b="1">
                <a:solidFill>
                  <a:srgbClr val="000000"/>
                </a:solidFill>
                <a:latin typeface="Times New Roman" panose="02020603050405020304" pitchFamily="18" charset="0"/>
              </a:rPr>
              <a:t>黑客</a:t>
            </a:r>
          </a:p>
        </p:txBody>
      </p:sp>
      <p:sp>
        <p:nvSpPr>
          <p:cNvPr id="4105" name="Text Box 11"/>
          <p:cNvSpPr txBox="1">
            <a:spLocks noChangeArrowheads="1"/>
          </p:cNvSpPr>
          <p:nvPr/>
        </p:nvSpPr>
        <p:spPr bwMode="auto">
          <a:xfrm>
            <a:off x="6732588" y="4148138"/>
            <a:ext cx="1584325" cy="457200"/>
          </a:xfrm>
          <a:prstGeom prst="rect">
            <a:avLst/>
          </a:prstGeom>
          <a:noFill/>
          <a:ln w="9525">
            <a:noFill/>
            <a:miter lim="800000"/>
          </a:ln>
        </p:spPr>
        <p:txBody>
          <a:bodyPr>
            <a:spAutoFit/>
          </a:bodyPr>
          <a:lstStyle/>
          <a:p>
            <a:r>
              <a:rPr kumimoji="1" lang="zh-CN" altLang="en-US" sz="2400" b="1">
                <a:solidFill>
                  <a:srgbClr val="000000"/>
                </a:solidFill>
                <a:latin typeface="Times New Roman" panose="02020603050405020304" pitchFamily="18" charset="0"/>
              </a:rPr>
              <a:t>目标主机</a:t>
            </a:r>
          </a:p>
        </p:txBody>
      </p:sp>
      <p:sp>
        <p:nvSpPr>
          <p:cNvPr id="11276" name="Text Box 12"/>
          <p:cNvSpPr txBox="1">
            <a:spLocks noChangeArrowheads="1"/>
          </p:cNvSpPr>
          <p:nvPr/>
        </p:nvSpPr>
        <p:spPr bwMode="auto">
          <a:xfrm>
            <a:off x="2843213" y="4843463"/>
            <a:ext cx="5808418" cy="1938992"/>
          </a:xfrm>
          <a:prstGeom prst="rect">
            <a:avLst/>
          </a:prstGeom>
          <a:noFill/>
          <a:ln w="9525">
            <a:noFill/>
            <a:miter lim="800000"/>
          </a:ln>
        </p:spPr>
        <p:txBody>
          <a:bodyPr wrap="square">
            <a:spAutoFit/>
          </a:bodyPr>
          <a:lstStyle/>
          <a:p>
            <a:r>
              <a:rPr kumimoji="1" lang="zh-CN" altLang="en-US" sz="2400" b="1" dirty="0">
                <a:solidFill>
                  <a:srgbClr val="000000"/>
                </a:solidFill>
                <a:latin typeface="Times New Roman" panose="02020603050405020304" pitchFamily="18" charset="0"/>
              </a:rPr>
              <a:t>结论：目标主机在</a:t>
            </a:r>
            <a:r>
              <a:rPr kumimoji="1" lang="zh-CN" altLang="en-US" sz="2400" b="1" dirty="0" smtClean="0">
                <a:solidFill>
                  <a:srgbClr val="000000"/>
                </a:solidFill>
                <a:latin typeface="Times New Roman" panose="02020603050405020304" pitchFamily="18" charset="0"/>
              </a:rPr>
              <a:t>运行</a:t>
            </a:r>
            <a:endParaRPr kumimoji="1" lang="en-US" altLang="zh-CN" sz="2400" b="1" dirty="0" smtClean="0">
              <a:solidFill>
                <a:srgbClr val="000000"/>
              </a:solidFill>
              <a:latin typeface="Times New Roman" panose="02020603050405020304" pitchFamily="18" charset="0"/>
            </a:endParaRPr>
          </a:p>
          <a:p>
            <a:r>
              <a:rPr kumimoji="1" lang="zh-CN" altLang="en-US" sz="2400" b="1" dirty="0" smtClean="0">
                <a:solidFill>
                  <a:srgbClr val="000000"/>
                </a:solidFill>
                <a:latin typeface="Times New Roman" panose="02020603050405020304" pitchFamily="18" charset="0"/>
              </a:rPr>
              <a:t>特征：</a:t>
            </a:r>
            <a:r>
              <a:rPr lang="en-US" altLang="zh-CN" sz="2400" dirty="0" err="1" smtClean="0">
                <a:solidFill>
                  <a:srgbClr val="000000"/>
                </a:solidFill>
                <a:latin typeface="Times New Roman" panose="02020603050405020304" pitchFamily="18" charset="0"/>
              </a:rPr>
              <a:t>ICMP_EchoRequest</a:t>
            </a:r>
            <a:r>
              <a:rPr lang="zh-CN" altLang="en-US" sz="2400" dirty="0">
                <a:solidFill>
                  <a:srgbClr val="000000"/>
                </a:solidFill>
                <a:latin typeface="Times New Roman" panose="02020603050405020304" pitchFamily="18" charset="0"/>
              </a:rPr>
              <a:t>（</a:t>
            </a:r>
            <a:r>
              <a:rPr lang="en-US" altLang="zh-CN" sz="2400" dirty="0">
                <a:solidFill>
                  <a:srgbClr val="000000"/>
                </a:solidFill>
                <a:latin typeface="Times New Roman" panose="02020603050405020304" pitchFamily="18" charset="0"/>
              </a:rPr>
              <a:t>Type=8</a:t>
            </a:r>
            <a:r>
              <a:rPr lang="zh-CN" altLang="en-US" sz="2400" dirty="0" smtClean="0">
                <a:solidFill>
                  <a:srgbClr val="000000"/>
                </a:solidFill>
                <a:latin typeface="Times New Roman" panose="02020603050405020304" pitchFamily="18" charset="0"/>
              </a:rPr>
              <a:t>）</a:t>
            </a:r>
            <a:endParaRPr lang="en-US" altLang="zh-CN" sz="2400" dirty="0" smtClean="0">
              <a:solidFill>
                <a:srgbClr val="000000"/>
              </a:solidFill>
              <a:latin typeface="Times New Roman" panose="02020603050405020304" pitchFamily="18" charset="0"/>
            </a:endParaRPr>
          </a:p>
          <a:p>
            <a:r>
              <a:rPr lang="zh-CN" altLang="en-US" sz="2400" dirty="0">
                <a:solidFill>
                  <a:srgbClr val="000000"/>
                </a:solidFill>
                <a:latin typeface="Times New Roman" panose="02020603050405020304" pitchFamily="18" charset="0"/>
              </a:rPr>
              <a:t> </a:t>
            </a:r>
            <a:r>
              <a:rPr lang="zh-CN" altLang="en-US" sz="2400" dirty="0" smtClean="0">
                <a:solidFill>
                  <a:srgbClr val="000000"/>
                </a:solidFill>
                <a:latin typeface="Times New Roman" panose="02020603050405020304" pitchFamily="18" charset="0"/>
              </a:rPr>
              <a:t>           </a:t>
            </a:r>
            <a:r>
              <a:rPr lang="en-US" altLang="zh-CN" sz="2400" dirty="0" smtClean="0">
                <a:solidFill>
                  <a:srgbClr val="000000"/>
                </a:solidFill>
                <a:latin typeface="Times New Roman" panose="02020603050405020304" pitchFamily="18" charset="0"/>
              </a:rPr>
              <a:t>ICMP </a:t>
            </a:r>
            <a:r>
              <a:rPr lang="en-US" altLang="zh-CN" sz="2400" dirty="0" err="1">
                <a:solidFill>
                  <a:srgbClr val="000000"/>
                </a:solidFill>
                <a:latin typeface="Times New Roman" panose="02020603050405020304" pitchFamily="18" charset="0"/>
              </a:rPr>
              <a:t>E</a:t>
            </a:r>
            <a:r>
              <a:rPr lang="en-US" altLang="zh-CN" sz="2400" dirty="0" err="1" smtClean="0">
                <a:solidFill>
                  <a:srgbClr val="000000"/>
                </a:solidFill>
                <a:latin typeface="Times New Roman" panose="02020603050405020304" pitchFamily="18" charset="0"/>
              </a:rPr>
              <a:t>choReply</a:t>
            </a:r>
            <a:r>
              <a:rPr lang="en-US" altLang="zh-CN" sz="2400" dirty="0" smtClean="0">
                <a:solidFill>
                  <a:srgbClr val="000000"/>
                </a:solidFill>
                <a:latin typeface="Times New Roman" panose="02020603050405020304" pitchFamily="18" charset="0"/>
              </a:rPr>
              <a:t> (Type=0)</a:t>
            </a:r>
            <a:endParaRPr lang="en-US" altLang="zh-CN" sz="2400" dirty="0">
              <a:solidFill>
                <a:srgbClr val="000000"/>
              </a:solidFill>
              <a:latin typeface="Times New Roman" panose="02020603050405020304" pitchFamily="18" charset="0"/>
            </a:endParaRPr>
          </a:p>
          <a:p>
            <a:endParaRPr lang="en-US" altLang="zh-CN" sz="2400" dirty="0" smtClean="0">
              <a:solidFill>
                <a:srgbClr val="000000"/>
              </a:solidFill>
              <a:latin typeface="Times New Roman" panose="02020603050405020304" pitchFamily="18" charset="0"/>
            </a:endParaRPr>
          </a:p>
          <a:p>
            <a:endParaRPr kumimoji="1" lang="zh-CN" altLang="en-US" sz="2400" b="1" dirty="0">
              <a:solidFill>
                <a:srgbClr val="000000"/>
              </a:solidFill>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269"/>
                                        </p:tgtEl>
                                        <p:attrNameLst>
                                          <p:attrName>style.visibility</p:attrName>
                                        </p:attrNameLst>
                                      </p:cBhvr>
                                      <p:to>
                                        <p:strVal val="visible"/>
                                      </p:to>
                                    </p:set>
                                    <p:animEffect transition="in" filter="wipe(left)">
                                      <p:cBhvr>
                                        <p:cTn id="7" dur="1000"/>
                                        <p:tgtEl>
                                          <p:spTgt spid="1126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1270"/>
                                        </p:tgtEl>
                                        <p:attrNameLst>
                                          <p:attrName>style.visibility</p:attrName>
                                        </p:attrNameLst>
                                      </p:cBhvr>
                                      <p:to>
                                        <p:strVal val="visible"/>
                                      </p:to>
                                    </p:set>
                                    <p:animEffect transition="in" filter="wipe(left)">
                                      <p:cBhvr>
                                        <p:cTn id="10" dur="1000"/>
                                        <p:tgtEl>
                                          <p:spTgt spid="1127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right)">
                                      <p:cBhvr>
                                        <p:cTn id="15" dur="10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1276"/>
                                        </p:tgtEl>
                                        <p:attrNameLst>
                                          <p:attrName>style.visibility</p:attrName>
                                        </p:attrNameLst>
                                      </p:cBhvr>
                                      <p:to>
                                        <p:strVal val="visible"/>
                                      </p:to>
                                    </p:set>
                                    <p:animEffect transition="in" filter="blinds(horizontal)">
                                      <p:cBhvr>
                                        <p:cTn id="20" dur="500"/>
                                        <p:tgtEl>
                                          <p:spTgt spid="112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9" grpId="0" animBg="1"/>
      <p:bldP spid="11270" grpId="0"/>
      <p:bldP spid="1127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122" name="Object 2"/>
          <p:cNvGraphicFramePr>
            <a:graphicFrameLocks noChangeAspect="1"/>
          </p:cNvGraphicFramePr>
          <p:nvPr/>
        </p:nvGraphicFramePr>
        <p:xfrm>
          <a:off x="6227763" y="2166938"/>
          <a:ext cx="2160587" cy="1981200"/>
        </p:xfrm>
        <a:graphic>
          <a:graphicData uri="http://schemas.openxmlformats.org/presentationml/2006/ole">
            <mc:AlternateContent xmlns:mc="http://schemas.openxmlformats.org/markup-compatibility/2006">
              <mc:Choice xmlns:v="urn:schemas-microsoft-com:vml" Requires="v">
                <p:oleObj spid="_x0000_s2126" name="Visio" r:id="rId3" imgW="2054860" imgH="1890395" progId="">
                  <p:embed/>
                </p:oleObj>
              </mc:Choice>
              <mc:Fallback>
                <p:oleObj name="Visio" r:id="rId3" imgW="2054860" imgH="1890395" progId="">
                  <p:embed/>
                  <p:pic>
                    <p:nvPicPr>
                      <p:cNvPr id="0" name="Object 2"/>
                      <p:cNvPicPr>
                        <a:picLocks noChangeAspect="1"/>
                      </p:cNvPicPr>
                      <p:nvPr/>
                    </p:nvPicPr>
                    <p:blipFill>
                      <a:blip r:embed="rId4"/>
                      <a:stretch>
                        <a:fillRect/>
                      </a:stretch>
                    </p:blipFill>
                    <p:spPr>
                      <a:xfrm>
                        <a:off x="6227763" y="2166938"/>
                        <a:ext cx="2160587" cy="1981200"/>
                      </a:xfrm>
                      <a:prstGeom prst="rect">
                        <a:avLst/>
                      </a:prstGeom>
                      <a:noFill/>
                      <a:ln w="9525">
                        <a:noFill/>
                      </a:ln>
                    </p:spPr>
                  </p:pic>
                </p:oleObj>
              </mc:Fallback>
            </mc:AlternateContent>
          </a:graphicData>
        </a:graphic>
      </p:graphicFrame>
      <p:sp>
        <p:nvSpPr>
          <p:cNvPr id="5124" name="Rectangle 3"/>
          <p:cNvSpPr>
            <a:spLocks noGrp="1" noChangeArrowheads="1"/>
          </p:cNvSpPr>
          <p:nvPr>
            <p:ph type="title"/>
          </p:nvPr>
        </p:nvSpPr>
        <p:spPr>
          <a:noFill/>
        </p:spPr>
        <p:txBody>
          <a:bodyPr/>
          <a:lstStyle/>
          <a:p>
            <a:pPr eaLnBrk="1" hangingPunct="1"/>
            <a:r>
              <a:rPr lang="en-US" altLang="zh-CN"/>
              <a:t>ICMP Echo</a:t>
            </a:r>
            <a:r>
              <a:rPr lang="zh-CN" altLang="en-US"/>
              <a:t>扫描</a:t>
            </a:r>
            <a:r>
              <a:rPr lang="en-US" altLang="zh-CN"/>
              <a:t>(2/5)</a:t>
            </a:r>
          </a:p>
        </p:txBody>
      </p:sp>
      <p:graphicFrame>
        <p:nvGraphicFramePr>
          <p:cNvPr id="5123" name="Object 4"/>
          <p:cNvGraphicFramePr>
            <a:graphicFrameLocks noChangeAspect="1"/>
          </p:cNvGraphicFramePr>
          <p:nvPr/>
        </p:nvGraphicFramePr>
        <p:xfrm>
          <a:off x="539750" y="2060575"/>
          <a:ext cx="2232025" cy="2047875"/>
        </p:xfrm>
        <a:graphic>
          <a:graphicData uri="http://schemas.openxmlformats.org/presentationml/2006/ole">
            <mc:AlternateContent xmlns:mc="http://schemas.openxmlformats.org/markup-compatibility/2006">
              <mc:Choice xmlns:v="urn:schemas-microsoft-com:vml" Requires="v">
                <p:oleObj spid="_x0000_s2127" name="Visio" r:id="rId5" imgW="2054860" imgH="1890395" progId="">
                  <p:embed/>
                </p:oleObj>
              </mc:Choice>
              <mc:Fallback>
                <p:oleObj name="Visio" r:id="rId5" imgW="2054860" imgH="1890395" progId="">
                  <p:embed/>
                  <p:pic>
                    <p:nvPicPr>
                      <p:cNvPr id="0" name="Object 4"/>
                      <p:cNvPicPr>
                        <a:picLocks noChangeAspect="1"/>
                      </p:cNvPicPr>
                      <p:nvPr/>
                    </p:nvPicPr>
                    <p:blipFill>
                      <a:blip r:embed="rId4"/>
                      <a:stretch>
                        <a:fillRect/>
                      </a:stretch>
                    </p:blipFill>
                    <p:spPr>
                      <a:xfrm>
                        <a:off x="539750" y="2060575"/>
                        <a:ext cx="2232025" cy="2047875"/>
                      </a:xfrm>
                      <a:prstGeom prst="rect">
                        <a:avLst/>
                      </a:prstGeom>
                      <a:noFill/>
                      <a:ln w="9525">
                        <a:noFill/>
                      </a:ln>
                    </p:spPr>
                  </p:pic>
                </p:oleObj>
              </mc:Fallback>
            </mc:AlternateContent>
          </a:graphicData>
        </a:graphic>
      </p:graphicFrame>
      <p:sp>
        <p:nvSpPr>
          <p:cNvPr id="12293" name="AutoShape 5"/>
          <p:cNvSpPr>
            <a:spLocks noChangeArrowheads="1"/>
          </p:cNvSpPr>
          <p:nvPr/>
        </p:nvSpPr>
        <p:spPr bwMode="auto">
          <a:xfrm>
            <a:off x="2700338" y="1987550"/>
            <a:ext cx="3816350" cy="792163"/>
          </a:xfrm>
          <a:prstGeom prst="rightArrow">
            <a:avLst>
              <a:gd name="adj1" fmla="val 50000"/>
              <a:gd name="adj2" fmla="val 120441"/>
            </a:avLst>
          </a:prstGeom>
          <a:solidFill>
            <a:schemeClr val="accent1"/>
          </a:solidFill>
          <a:ln w="9525">
            <a:solidFill>
              <a:schemeClr val="tx1"/>
            </a:solidFill>
            <a:miter lim="800000"/>
          </a:ln>
        </p:spPr>
        <p:txBody>
          <a:bodyPr wrap="none" anchor="ctr"/>
          <a:lstStyle/>
          <a:p>
            <a:endParaRPr lang="zh-CN" altLang="en-US"/>
          </a:p>
        </p:txBody>
      </p:sp>
      <p:sp>
        <p:nvSpPr>
          <p:cNvPr id="12294" name="Text Box 6"/>
          <p:cNvSpPr txBox="1">
            <a:spLocks noChangeArrowheads="1"/>
          </p:cNvSpPr>
          <p:nvPr/>
        </p:nvSpPr>
        <p:spPr bwMode="auto">
          <a:xfrm>
            <a:off x="3000375" y="1700213"/>
            <a:ext cx="2298700" cy="457200"/>
          </a:xfrm>
          <a:prstGeom prst="rect">
            <a:avLst/>
          </a:prstGeom>
          <a:noFill/>
          <a:ln w="9525">
            <a:noFill/>
            <a:miter lim="800000"/>
          </a:ln>
        </p:spPr>
        <p:txBody>
          <a:bodyPr wrap="none">
            <a:spAutoFit/>
          </a:bodyPr>
          <a:lstStyle/>
          <a:p>
            <a:r>
              <a:rPr kumimoji="1" lang="en-US" altLang="zh-CN" sz="2400" b="1">
                <a:solidFill>
                  <a:srgbClr val="000000"/>
                </a:solidFill>
                <a:latin typeface="Times New Roman" panose="02020603050405020304" pitchFamily="18" charset="0"/>
              </a:rPr>
              <a:t>ICMP </a:t>
            </a:r>
            <a:r>
              <a:rPr kumimoji="1" lang="zh-CN" altLang="en-US" sz="2400" b="1">
                <a:solidFill>
                  <a:srgbClr val="000000"/>
                </a:solidFill>
                <a:latin typeface="Times New Roman" panose="02020603050405020304" pitchFamily="18" charset="0"/>
              </a:rPr>
              <a:t>回送请求</a:t>
            </a:r>
          </a:p>
        </p:txBody>
      </p:sp>
      <p:sp>
        <p:nvSpPr>
          <p:cNvPr id="12295" name="Text Box 7"/>
          <p:cNvSpPr txBox="1">
            <a:spLocks noChangeArrowheads="1"/>
          </p:cNvSpPr>
          <p:nvPr/>
        </p:nvSpPr>
        <p:spPr bwMode="auto">
          <a:xfrm>
            <a:off x="3132138" y="3336925"/>
            <a:ext cx="2735262" cy="457200"/>
          </a:xfrm>
          <a:prstGeom prst="rect">
            <a:avLst/>
          </a:prstGeom>
          <a:noFill/>
          <a:ln w="9525">
            <a:noFill/>
            <a:miter lim="800000"/>
          </a:ln>
        </p:spPr>
        <p:txBody>
          <a:bodyPr>
            <a:spAutoFit/>
          </a:bodyPr>
          <a:lstStyle/>
          <a:p>
            <a:r>
              <a:rPr kumimoji="1" lang="zh-CN" altLang="en-US" sz="2400" b="1">
                <a:solidFill>
                  <a:srgbClr val="000000"/>
                </a:solidFill>
                <a:latin typeface="Times New Roman" panose="02020603050405020304" pitchFamily="18" charset="0"/>
              </a:rPr>
              <a:t>未收到任何响应</a:t>
            </a:r>
          </a:p>
        </p:txBody>
      </p:sp>
      <p:sp>
        <p:nvSpPr>
          <p:cNvPr id="5128" name="Text Box 8"/>
          <p:cNvSpPr txBox="1">
            <a:spLocks noChangeArrowheads="1"/>
          </p:cNvSpPr>
          <p:nvPr/>
        </p:nvSpPr>
        <p:spPr bwMode="auto">
          <a:xfrm>
            <a:off x="1187450" y="4221163"/>
            <a:ext cx="1008063" cy="457200"/>
          </a:xfrm>
          <a:prstGeom prst="rect">
            <a:avLst/>
          </a:prstGeom>
          <a:noFill/>
          <a:ln w="9525">
            <a:noFill/>
            <a:miter lim="800000"/>
          </a:ln>
        </p:spPr>
        <p:txBody>
          <a:bodyPr>
            <a:spAutoFit/>
          </a:bodyPr>
          <a:lstStyle/>
          <a:p>
            <a:r>
              <a:rPr kumimoji="1" lang="zh-CN" altLang="en-US" sz="2400" b="1">
                <a:solidFill>
                  <a:srgbClr val="000000"/>
                </a:solidFill>
                <a:latin typeface="Times New Roman" panose="02020603050405020304" pitchFamily="18" charset="0"/>
              </a:rPr>
              <a:t>黑客</a:t>
            </a:r>
          </a:p>
        </p:txBody>
      </p:sp>
      <p:sp>
        <p:nvSpPr>
          <p:cNvPr id="5129" name="Text Box 9"/>
          <p:cNvSpPr txBox="1">
            <a:spLocks noChangeArrowheads="1"/>
          </p:cNvSpPr>
          <p:nvPr/>
        </p:nvSpPr>
        <p:spPr bwMode="auto">
          <a:xfrm>
            <a:off x="6732588" y="4148138"/>
            <a:ext cx="1511300" cy="457200"/>
          </a:xfrm>
          <a:prstGeom prst="rect">
            <a:avLst/>
          </a:prstGeom>
          <a:noFill/>
          <a:ln w="9525">
            <a:noFill/>
            <a:miter lim="800000"/>
          </a:ln>
        </p:spPr>
        <p:txBody>
          <a:bodyPr>
            <a:spAutoFit/>
          </a:bodyPr>
          <a:lstStyle/>
          <a:p>
            <a:r>
              <a:rPr kumimoji="1" lang="zh-CN" altLang="en-US" sz="2400" b="1">
                <a:solidFill>
                  <a:srgbClr val="000000"/>
                </a:solidFill>
                <a:latin typeface="Times New Roman" panose="02020603050405020304" pitchFamily="18" charset="0"/>
              </a:rPr>
              <a:t>目标主机</a:t>
            </a:r>
          </a:p>
        </p:txBody>
      </p:sp>
      <p:sp>
        <p:nvSpPr>
          <p:cNvPr id="12298" name="Text Box 10"/>
          <p:cNvSpPr txBox="1">
            <a:spLocks noChangeArrowheads="1"/>
          </p:cNvSpPr>
          <p:nvPr/>
        </p:nvSpPr>
        <p:spPr bwMode="auto">
          <a:xfrm>
            <a:off x="2843213" y="4843463"/>
            <a:ext cx="3248025" cy="457200"/>
          </a:xfrm>
          <a:prstGeom prst="rect">
            <a:avLst/>
          </a:prstGeom>
          <a:noFill/>
          <a:ln w="9525">
            <a:noFill/>
            <a:miter lim="800000"/>
          </a:ln>
        </p:spPr>
        <p:txBody>
          <a:bodyPr wrap="none">
            <a:spAutoFit/>
          </a:bodyPr>
          <a:lstStyle/>
          <a:p>
            <a:r>
              <a:rPr kumimoji="1" lang="zh-CN" altLang="en-US" sz="2400" b="1">
                <a:solidFill>
                  <a:srgbClr val="FF3300"/>
                </a:solidFill>
                <a:latin typeface="Times New Roman" panose="02020603050405020304" pitchFamily="18" charset="0"/>
                <a:ea typeface="黑体" panose="02010609060101010101" pitchFamily="2" charset="-122"/>
              </a:rPr>
              <a:t>结论：目标主机未开机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294"/>
                                        </p:tgtEl>
                                        <p:attrNameLst>
                                          <p:attrName>style.visibility</p:attrName>
                                        </p:attrNameLst>
                                      </p:cBhvr>
                                      <p:to>
                                        <p:strVal val="visible"/>
                                      </p:to>
                                    </p:set>
                                    <p:animEffect transition="in" filter="wipe(left)">
                                      <p:cBhvr>
                                        <p:cTn id="7" dur="1000"/>
                                        <p:tgtEl>
                                          <p:spTgt spid="1229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2293"/>
                                        </p:tgtEl>
                                        <p:attrNameLst>
                                          <p:attrName>style.visibility</p:attrName>
                                        </p:attrNameLst>
                                      </p:cBhvr>
                                      <p:to>
                                        <p:strVal val="visible"/>
                                      </p:to>
                                    </p:set>
                                    <p:animEffect transition="in" filter="wipe(left)">
                                      <p:cBhvr>
                                        <p:cTn id="10" dur="1000"/>
                                        <p:tgtEl>
                                          <p:spTgt spid="1229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2295"/>
                                        </p:tgtEl>
                                        <p:attrNameLst>
                                          <p:attrName>style.visibility</p:attrName>
                                        </p:attrNameLst>
                                      </p:cBhvr>
                                      <p:to>
                                        <p:strVal val="visible"/>
                                      </p:to>
                                    </p:set>
                                    <p:animEffect transition="in" filter="blinds(horizontal)">
                                      <p:cBhvr>
                                        <p:cTn id="15" dur="500"/>
                                        <p:tgtEl>
                                          <p:spTgt spid="12295"/>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2298"/>
                                        </p:tgtEl>
                                        <p:attrNameLst>
                                          <p:attrName>style.visibility</p:attrName>
                                        </p:attrNameLst>
                                      </p:cBhvr>
                                      <p:to>
                                        <p:strVal val="visible"/>
                                      </p:to>
                                    </p:set>
                                    <p:animEffect transition="in" filter="blinds(horizontal)">
                                      <p:cBhvr>
                                        <p:cTn id="20" dur="500"/>
                                        <p:tgtEl>
                                          <p:spTgt spid="122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3" grpId="0" animBg="1"/>
      <p:bldP spid="12294" grpId="0"/>
      <p:bldP spid="12295" grpId="0"/>
      <p:bldP spid="1229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a:t>ICMP Echo</a:t>
            </a:r>
            <a:r>
              <a:rPr lang="zh-CN" altLang="en-US"/>
              <a:t>扫描</a:t>
            </a:r>
            <a:r>
              <a:rPr lang="en-US" altLang="zh-CN"/>
              <a:t>(3/5)</a:t>
            </a:r>
          </a:p>
        </p:txBody>
      </p:sp>
      <p:sp>
        <p:nvSpPr>
          <p:cNvPr id="27651" name="Rectangle 3"/>
          <p:cNvSpPr>
            <a:spLocks noGrp="1" noChangeArrowheads="1"/>
          </p:cNvSpPr>
          <p:nvPr>
            <p:ph type="body" idx="1"/>
          </p:nvPr>
        </p:nvSpPr>
        <p:spPr>
          <a:xfrm>
            <a:off x="544513" y="1335088"/>
            <a:ext cx="7772400" cy="4114800"/>
          </a:xfrm>
        </p:spPr>
        <p:txBody>
          <a:bodyPr/>
          <a:lstStyle/>
          <a:p>
            <a:pPr eaLnBrk="1" hangingPunct="1"/>
            <a:r>
              <a:rPr lang="zh-CN" altLang="en-US" dirty="0"/>
              <a:t>示例</a:t>
            </a:r>
          </a:p>
          <a:p>
            <a:pPr eaLnBrk="1" hangingPunct="1"/>
            <a:endParaRPr lang="zh-CN" altLang="en-US" dirty="0"/>
          </a:p>
          <a:p>
            <a:pPr eaLnBrk="1" hangingPunct="1"/>
            <a:endParaRPr lang="en-US" altLang="zh-CN" dirty="0"/>
          </a:p>
        </p:txBody>
      </p:sp>
      <p:sp>
        <p:nvSpPr>
          <p:cNvPr id="13316" name="Text Box 4"/>
          <p:cNvSpPr txBox="1">
            <a:spLocks noChangeArrowheads="1"/>
          </p:cNvSpPr>
          <p:nvPr/>
        </p:nvSpPr>
        <p:spPr bwMode="auto">
          <a:xfrm>
            <a:off x="798513" y="1763713"/>
            <a:ext cx="7086600" cy="4473575"/>
          </a:xfrm>
          <a:prstGeom prst="rect">
            <a:avLst/>
          </a:prstGeom>
          <a:noFill/>
          <a:ln w="9525">
            <a:noFill/>
            <a:miter lim="800000"/>
          </a:ln>
        </p:spPr>
        <p:txBody>
          <a:bodyPr wrap="none">
            <a:spAutoFit/>
          </a:bodyPr>
          <a:lstStyle/>
          <a:p>
            <a:r>
              <a:rPr kumimoji="1" lang="en-US" altLang="zh-CN" sz="2400" b="1">
                <a:solidFill>
                  <a:srgbClr val="000000"/>
                </a:solidFill>
                <a:latin typeface="Times New Roman" panose="02020603050405020304" pitchFamily="18" charset="0"/>
              </a:rPr>
              <a:t>D:\&gt;ping 10.65.19.8</a:t>
            </a:r>
          </a:p>
          <a:p>
            <a:endParaRPr kumimoji="1" lang="en-US" altLang="zh-CN" sz="2400" b="1">
              <a:solidFill>
                <a:srgbClr val="000000"/>
              </a:solidFill>
              <a:latin typeface="Times New Roman" panose="02020603050405020304" pitchFamily="18" charset="0"/>
            </a:endParaRPr>
          </a:p>
          <a:p>
            <a:r>
              <a:rPr kumimoji="1" lang="en-US" altLang="zh-CN" sz="2400" b="1">
                <a:solidFill>
                  <a:srgbClr val="000000"/>
                </a:solidFill>
                <a:latin typeface="Times New Roman" panose="02020603050405020304" pitchFamily="18" charset="0"/>
              </a:rPr>
              <a:t>Pinging 10.65.19.8 with 32 bytes of data:</a:t>
            </a:r>
          </a:p>
          <a:p>
            <a:r>
              <a:rPr kumimoji="1" lang="en-US" altLang="zh-CN" sz="2400" b="1">
                <a:solidFill>
                  <a:srgbClr val="000000"/>
                </a:solidFill>
                <a:latin typeface="Times New Roman" panose="02020603050405020304" pitchFamily="18" charset="0"/>
              </a:rPr>
              <a:t>Reply from 10.65.19.8: bytes=32 time&lt;1ms TTL=128</a:t>
            </a:r>
          </a:p>
          <a:p>
            <a:r>
              <a:rPr kumimoji="1" lang="en-US" altLang="zh-CN" sz="2400" b="1">
                <a:solidFill>
                  <a:srgbClr val="000000"/>
                </a:solidFill>
                <a:latin typeface="Times New Roman" panose="02020603050405020304" pitchFamily="18" charset="0"/>
              </a:rPr>
              <a:t>Reply from 10.65.19.8: bytes=32 time&lt;1ms TTL=128</a:t>
            </a:r>
          </a:p>
          <a:p>
            <a:r>
              <a:rPr kumimoji="1" lang="en-US" altLang="zh-CN" sz="2400" b="1">
                <a:solidFill>
                  <a:srgbClr val="000000"/>
                </a:solidFill>
                <a:latin typeface="Times New Roman" panose="02020603050405020304" pitchFamily="18" charset="0"/>
              </a:rPr>
              <a:t>Reply from 10.65.19.8: bytes=32 time&lt;1ms TTL=128</a:t>
            </a:r>
          </a:p>
          <a:p>
            <a:r>
              <a:rPr kumimoji="1" lang="en-US" altLang="zh-CN" sz="2400" b="1">
                <a:solidFill>
                  <a:srgbClr val="000000"/>
                </a:solidFill>
                <a:latin typeface="Times New Roman" panose="02020603050405020304" pitchFamily="18" charset="0"/>
              </a:rPr>
              <a:t>Reply from 10.65.19.8: bytes=32 time&lt;1ms TTL=128</a:t>
            </a:r>
          </a:p>
          <a:p>
            <a:endParaRPr kumimoji="1" lang="en-US" altLang="zh-CN" sz="2400" b="1">
              <a:solidFill>
                <a:srgbClr val="000000"/>
              </a:solidFill>
              <a:latin typeface="Times New Roman" panose="02020603050405020304" pitchFamily="18" charset="0"/>
            </a:endParaRPr>
          </a:p>
          <a:p>
            <a:r>
              <a:rPr kumimoji="1" lang="en-US" altLang="zh-CN" sz="2400" b="1">
                <a:solidFill>
                  <a:srgbClr val="000000"/>
                </a:solidFill>
                <a:latin typeface="Times New Roman" panose="02020603050405020304" pitchFamily="18" charset="0"/>
              </a:rPr>
              <a:t>Ping statistics for 10.65.19.8:</a:t>
            </a:r>
          </a:p>
          <a:p>
            <a:r>
              <a:rPr kumimoji="1" lang="en-US" altLang="zh-CN" sz="2400" b="1">
                <a:solidFill>
                  <a:srgbClr val="000000"/>
                </a:solidFill>
                <a:latin typeface="Times New Roman" panose="02020603050405020304" pitchFamily="18" charset="0"/>
              </a:rPr>
              <a:t>    Packets: Sent = 4, Received = 4, Lost = 0 (0% loss),</a:t>
            </a:r>
          </a:p>
          <a:p>
            <a:r>
              <a:rPr kumimoji="1" lang="en-US" altLang="zh-CN" sz="2400" b="1">
                <a:solidFill>
                  <a:srgbClr val="000000"/>
                </a:solidFill>
                <a:latin typeface="Times New Roman" panose="02020603050405020304" pitchFamily="18" charset="0"/>
              </a:rPr>
              <a:t>Approximate round trip times in milli-seconds:</a:t>
            </a:r>
          </a:p>
          <a:p>
            <a:r>
              <a:rPr kumimoji="1" lang="en-US" altLang="zh-CN" sz="2400" b="1">
                <a:solidFill>
                  <a:srgbClr val="000000"/>
                </a:solidFill>
                <a:latin typeface="Times New Roman" panose="02020603050405020304" pitchFamily="18" charset="0"/>
              </a:rPr>
              <a:t>    Minimum = 0ms, Maximum = 0ms, Average = 0ms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316"/>
                                        </p:tgtEl>
                                        <p:attrNameLst>
                                          <p:attrName>style.visibility</p:attrName>
                                        </p:attrNameLst>
                                      </p:cBhvr>
                                      <p:to>
                                        <p:strVal val="visible"/>
                                      </p:to>
                                    </p:set>
                                    <p:animEffect transition="in" filter="wipe(up)">
                                      <p:cBhvr>
                                        <p:cTn id="7" dur="2000"/>
                                        <p:tgtEl>
                                          <p:spTgt spid="133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ltLang="zh-CN"/>
              <a:t>ICMP Echo</a:t>
            </a:r>
            <a:r>
              <a:rPr lang="zh-CN" altLang="en-US"/>
              <a:t>扫描</a:t>
            </a:r>
            <a:r>
              <a:rPr lang="en-US" altLang="zh-CN"/>
              <a:t>(4/5)</a:t>
            </a:r>
          </a:p>
        </p:txBody>
      </p:sp>
      <p:sp>
        <p:nvSpPr>
          <p:cNvPr id="28675" name="Rectangle 3"/>
          <p:cNvSpPr>
            <a:spLocks noGrp="1" noChangeArrowheads="1"/>
          </p:cNvSpPr>
          <p:nvPr>
            <p:ph type="body" idx="1"/>
          </p:nvPr>
        </p:nvSpPr>
        <p:spPr>
          <a:xfrm>
            <a:off x="639763" y="1373188"/>
            <a:ext cx="7772400" cy="4114800"/>
          </a:xfrm>
        </p:spPr>
        <p:txBody>
          <a:bodyPr/>
          <a:lstStyle/>
          <a:p>
            <a:pPr eaLnBrk="1" hangingPunct="1"/>
            <a:r>
              <a:rPr lang="zh-CN" altLang="en-US" dirty="0"/>
              <a:t>示例</a:t>
            </a:r>
          </a:p>
        </p:txBody>
      </p:sp>
      <p:sp>
        <p:nvSpPr>
          <p:cNvPr id="14340" name="Text Box 4"/>
          <p:cNvSpPr txBox="1">
            <a:spLocks noChangeArrowheads="1"/>
          </p:cNvSpPr>
          <p:nvPr/>
        </p:nvSpPr>
        <p:spPr bwMode="auto">
          <a:xfrm>
            <a:off x="849313" y="1920875"/>
            <a:ext cx="7391400" cy="4108450"/>
          </a:xfrm>
          <a:prstGeom prst="rect">
            <a:avLst/>
          </a:prstGeom>
          <a:noFill/>
          <a:ln w="9525">
            <a:noFill/>
            <a:miter lim="800000"/>
          </a:ln>
        </p:spPr>
        <p:txBody>
          <a:bodyPr wrap="none">
            <a:spAutoFit/>
          </a:bodyPr>
          <a:lstStyle/>
          <a:p>
            <a:r>
              <a:rPr kumimoji="1" lang="en-US" altLang="zh-CN" sz="2400" b="1" dirty="0">
                <a:solidFill>
                  <a:srgbClr val="000000"/>
                </a:solidFill>
                <a:latin typeface="Times New Roman" panose="02020603050405020304" pitchFamily="18" charset="0"/>
              </a:rPr>
              <a:t>D:\&gt;ping 10.65.19.10</a:t>
            </a:r>
          </a:p>
          <a:p>
            <a:endParaRPr kumimoji="1" lang="en-US" altLang="zh-CN" sz="2400" b="1" dirty="0">
              <a:solidFill>
                <a:srgbClr val="000000"/>
              </a:solidFill>
              <a:latin typeface="Times New Roman" panose="02020603050405020304" pitchFamily="18" charset="0"/>
            </a:endParaRPr>
          </a:p>
          <a:p>
            <a:r>
              <a:rPr kumimoji="1" lang="en-US" altLang="zh-CN" sz="2400" b="1" dirty="0">
                <a:solidFill>
                  <a:srgbClr val="000000"/>
                </a:solidFill>
                <a:latin typeface="Times New Roman" panose="02020603050405020304" pitchFamily="18" charset="0"/>
              </a:rPr>
              <a:t>Pinging 10.65.19.10 with 32 bytes of data:</a:t>
            </a:r>
          </a:p>
          <a:p>
            <a:endParaRPr kumimoji="1" lang="en-US" altLang="zh-CN" sz="2400" b="1" dirty="0">
              <a:solidFill>
                <a:srgbClr val="000000"/>
              </a:solidFill>
              <a:latin typeface="Times New Roman" panose="02020603050405020304" pitchFamily="18" charset="0"/>
            </a:endParaRPr>
          </a:p>
          <a:p>
            <a:r>
              <a:rPr kumimoji="1" lang="en-US" altLang="zh-CN" sz="2400" b="1" dirty="0">
                <a:solidFill>
                  <a:srgbClr val="000000"/>
                </a:solidFill>
                <a:latin typeface="Times New Roman" panose="02020603050405020304" pitchFamily="18" charset="0"/>
              </a:rPr>
              <a:t>Request timed out.</a:t>
            </a:r>
          </a:p>
          <a:p>
            <a:r>
              <a:rPr kumimoji="1" lang="en-US" altLang="zh-CN" sz="2400" b="1" dirty="0">
                <a:solidFill>
                  <a:srgbClr val="000000"/>
                </a:solidFill>
                <a:latin typeface="Times New Roman" panose="02020603050405020304" pitchFamily="18" charset="0"/>
              </a:rPr>
              <a:t>Request timed out.</a:t>
            </a:r>
          </a:p>
          <a:p>
            <a:r>
              <a:rPr kumimoji="1" lang="en-US" altLang="zh-CN" sz="2400" b="1" dirty="0">
                <a:solidFill>
                  <a:srgbClr val="000000"/>
                </a:solidFill>
                <a:latin typeface="Times New Roman" panose="02020603050405020304" pitchFamily="18" charset="0"/>
              </a:rPr>
              <a:t>Request timed out.</a:t>
            </a:r>
          </a:p>
          <a:p>
            <a:r>
              <a:rPr kumimoji="1" lang="en-US" altLang="zh-CN" sz="2400" b="1" dirty="0">
                <a:solidFill>
                  <a:srgbClr val="000000"/>
                </a:solidFill>
                <a:latin typeface="Times New Roman" panose="02020603050405020304" pitchFamily="18" charset="0"/>
              </a:rPr>
              <a:t>Request timed out.</a:t>
            </a:r>
          </a:p>
          <a:p>
            <a:endParaRPr kumimoji="1" lang="en-US" altLang="zh-CN" sz="2400" b="1" dirty="0">
              <a:solidFill>
                <a:srgbClr val="000000"/>
              </a:solidFill>
              <a:latin typeface="Times New Roman" panose="02020603050405020304" pitchFamily="18" charset="0"/>
            </a:endParaRPr>
          </a:p>
          <a:p>
            <a:r>
              <a:rPr kumimoji="1" lang="en-US" altLang="zh-CN" sz="2400" b="1" dirty="0">
                <a:solidFill>
                  <a:srgbClr val="000000"/>
                </a:solidFill>
                <a:latin typeface="Times New Roman" panose="02020603050405020304" pitchFamily="18" charset="0"/>
              </a:rPr>
              <a:t>Ping statistics for 10.65.19.10:</a:t>
            </a:r>
          </a:p>
          <a:p>
            <a:r>
              <a:rPr kumimoji="1" lang="en-US" altLang="zh-CN" sz="2400" b="1" dirty="0">
                <a:solidFill>
                  <a:srgbClr val="000000"/>
                </a:solidFill>
                <a:latin typeface="Times New Roman" panose="02020603050405020304" pitchFamily="18" charset="0"/>
              </a:rPr>
              <a:t>    Packets: Sent = 4, Received = 0, Lost = 4 (100% loss),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4340"/>
                                        </p:tgtEl>
                                        <p:attrNameLst>
                                          <p:attrName>style.visibility</p:attrName>
                                        </p:attrNameLst>
                                      </p:cBhvr>
                                      <p:to>
                                        <p:strVal val="visible"/>
                                      </p:to>
                                    </p:set>
                                    <p:animEffect transition="in" filter="wipe(up)">
                                      <p:cBhvr>
                                        <p:cTn id="7" dur="2000"/>
                                        <p:tgtEl>
                                          <p:spTgt spid="143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zh-CN"/>
              <a:t>ICMP Echo</a:t>
            </a:r>
            <a:r>
              <a:rPr lang="zh-CN" altLang="en-US"/>
              <a:t>扫描</a:t>
            </a:r>
            <a:r>
              <a:rPr lang="en-US" altLang="zh-CN"/>
              <a:t>(5/5)</a:t>
            </a:r>
          </a:p>
        </p:txBody>
      </p:sp>
      <p:sp>
        <p:nvSpPr>
          <p:cNvPr id="29699" name="Rectangle 3"/>
          <p:cNvSpPr>
            <a:spLocks noGrp="1" noChangeArrowheads="1"/>
          </p:cNvSpPr>
          <p:nvPr>
            <p:ph type="body" idx="1"/>
          </p:nvPr>
        </p:nvSpPr>
        <p:spPr/>
        <p:txBody>
          <a:bodyPr/>
          <a:lstStyle/>
          <a:p>
            <a:pPr eaLnBrk="1" hangingPunct="1"/>
            <a:r>
              <a:rPr lang="en-US" altLang="zh-CN"/>
              <a:t>Broadcast ICMP</a:t>
            </a:r>
            <a:r>
              <a:rPr lang="zh-CN" altLang="en-US">
                <a:latin typeface="黑体" panose="02010609060101010101" pitchFamily="2" charset="-122"/>
              </a:rPr>
              <a:t>扫描</a:t>
            </a:r>
          </a:p>
          <a:p>
            <a:pPr lvl="1" eaLnBrk="1" hangingPunct="1"/>
            <a:r>
              <a:rPr lang="zh-CN" altLang="en-US">
                <a:latin typeface="黑体" panose="02010609060101010101" pitchFamily="2" charset="-122"/>
              </a:rPr>
              <a:t>将</a:t>
            </a:r>
            <a:r>
              <a:rPr lang="en-US" altLang="zh-CN">
                <a:latin typeface="黑体" panose="02010609060101010101" pitchFamily="2" charset="-122"/>
              </a:rPr>
              <a:t>ICMP</a:t>
            </a:r>
            <a:r>
              <a:rPr lang="zh-CN" altLang="en-US">
                <a:latin typeface="黑体" panose="02010609060101010101" pitchFamily="2" charset="-122"/>
              </a:rPr>
              <a:t>请求包的目标地址设为广播地址或网络地址，则可以探测广播域或整个网络范围内的主机。</a:t>
            </a:r>
          </a:p>
          <a:p>
            <a:pPr lvl="1" eaLnBrk="1" hangingPunct="1"/>
            <a:r>
              <a:rPr lang="zh-CN" altLang="en-US">
                <a:latin typeface="黑体" panose="02010609060101010101" pitchFamily="2" charset="-122"/>
              </a:rPr>
              <a:t>缺点：</a:t>
            </a:r>
          </a:p>
          <a:p>
            <a:pPr lvl="2" eaLnBrk="1" hangingPunct="1"/>
            <a:r>
              <a:rPr lang="zh-CN" altLang="en-US">
                <a:solidFill>
                  <a:srgbClr val="000000"/>
                </a:solidFill>
                <a:latin typeface="黑体" panose="02010609060101010101" pitchFamily="2" charset="-122"/>
              </a:rPr>
              <a:t>只适合于</a:t>
            </a:r>
            <a:r>
              <a:rPr lang="en-US" altLang="zh-CN">
                <a:solidFill>
                  <a:srgbClr val="000000"/>
                </a:solidFill>
                <a:latin typeface="黑体" panose="02010609060101010101" pitchFamily="2" charset="-122"/>
              </a:rPr>
              <a:t>UNIX/Linux</a:t>
            </a:r>
            <a:r>
              <a:rPr lang="zh-CN" altLang="en-US">
                <a:solidFill>
                  <a:srgbClr val="000000"/>
                </a:solidFill>
                <a:latin typeface="黑体" panose="02010609060101010101" pitchFamily="2" charset="-122"/>
              </a:rPr>
              <a:t>系统，</a:t>
            </a:r>
            <a:r>
              <a:rPr lang="en-US" altLang="zh-CN">
                <a:solidFill>
                  <a:srgbClr val="000000"/>
                </a:solidFill>
                <a:latin typeface="黑体" panose="02010609060101010101" pitchFamily="2" charset="-122"/>
              </a:rPr>
              <a:t>Windows </a:t>
            </a:r>
            <a:r>
              <a:rPr lang="zh-CN" altLang="en-US">
                <a:solidFill>
                  <a:srgbClr val="000000"/>
                </a:solidFill>
                <a:latin typeface="黑体" panose="02010609060101010101" pitchFamily="2" charset="-122"/>
              </a:rPr>
              <a:t>会忽略这种请求包；</a:t>
            </a:r>
          </a:p>
          <a:p>
            <a:pPr lvl="2" eaLnBrk="1" hangingPunct="1"/>
            <a:r>
              <a:rPr lang="zh-CN" altLang="en-US">
                <a:solidFill>
                  <a:srgbClr val="000000"/>
                </a:solidFill>
                <a:latin typeface="黑体" panose="02010609060101010101" pitchFamily="2" charset="-122"/>
              </a:rPr>
              <a:t>这种扫描方式容易引起广播风暴</a:t>
            </a:r>
          </a:p>
          <a:p>
            <a:pPr eaLnBrk="1" hangingPunct="1"/>
            <a:endParaRPr lang="en-US" altLang="zh-CN">
              <a:latin typeface="黑体" panose="02010609060101010101" pitchFamily="2"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altLang="zh-CN" dirty="0"/>
              <a:t>ICMP </a:t>
            </a:r>
            <a:r>
              <a:rPr lang="en-US" altLang="zh-CN" dirty="0" smtClean="0"/>
              <a:t>Non-Echo</a:t>
            </a:r>
            <a:r>
              <a:rPr lang="zh-CN" altLang="en-US" dirty="0" smtClean="0"/>
              <a:t>非回显扫描</a:t>
            </a:r>
            <a:endParaRPr lang="zh-CN" altLang="en-US" dirty="0"/>
          </a:p>
        </p:txBody>
      </p:sp>
      <p:sp>
        <p:nvSpPr>
          <p:cNvPr id="30723" name="Rectangle 3"/>
          <p:cNvSpPr>
            <a:spLocks noGrp="1" noChangeArrowheads="1"/>
          </p:cNvSpPr>
          <p:nvPr>
            <p:ph type="body" idx="1"/>
          </p:nvPr>
        </p:nvSpPr>
        <p:spPr>
          <a:xfrm>
            <a:off x="658813" y="1354138"/>
            <a:ext cx="7772400" cy="4114800"/>
          </a:xfrm>
        </p:spPr>
        <p:txBody>
          <a:bodyPr/>
          <a:lstStyle/>
          <a:p>
            <a:pPr eaLnBrk="1" hangingPunct="1">
              <a:lnSpc>
                <a:spcPct val="90000"/>
              </a:lnSpc>
            </a:pPr>
            <a:r>
              <a:rPr lang="zh-CN" altLang="en-US" dirty="0"/>
              <a:t>利用其它类型的</a:t>
            </a:r>
            <a:r>
              <a:rPr lang="en-US" altLang="zh-CN" dirty="0"/>
              <a:t>ICMP</a:t>
            </a:r>
            <a:r>
              <a:rPr lang="zh-CN" altLang="en-US" dirty="0"/>
              <a:t>报文进行扫描</a:t>
            </a:r>
          </a:p>
        </p:txBody>
      </p:sp>
      <p:graphicFrame>
        <p:nvGraphicFramePr>
          <p:cNvPr id="15364" name="Group 4"/>
          <p:cNvGraphicFramePr>
            <a:graphicFrameLocks noGrp="1"/>
          </p:cNvGraphicFramePr>
          <p:nvPr/>
        </p:nvGraphicFramePr>
        <p:xfrm>
          <a:off x="611188" y="1968500"/>
          <a:ext cx="7848600" cy="4053840"/>
        </p:xfrm>
        <a:graphic>
          <a:graphicData uri="http://schemas.openxmlformats.org/drawingml/2006/table">
            <a:tbl>
              <a:tblPr/>
              <a:tblGrid>
                <a:gridCol w="2133600">
                  <a:extLst>
                    <a:ext uri="{9D8B030D-6E8A-4147-A177-3AD203B41FA5}">
                      <a16:colId xmlns="" xmlns:a16="http://schemas.microsoft.com/office/drawing/2014/main" val="20000"/>
                    </a:ext>
                  </a:extLst>
                </a:gridCol>
                <a:gridCol w="1371600">
                  <a:extLst>
                    <a:ext uri="{9D8B030D-6E8A-4147-A177-3AD203B41FA5}">
                      <a16:colId xmlns="" xmlns:a16="http://schemas.microsoft.com/office/drawing/2014/main" val="20001"/>
                    </a:ext>
                  </a:extLst>
                </a:gridCol>
                <a:gridCol w="4343400">
                  <a:extLst>
                    <a:ext uri="{9D8B030D-6E8A-4147-A177-3AD203B41FA5}">
                      <a16:colId xmlns="" xmlns:a16="http://schemas.microsoft.com/office/drawing/2014/main" val="20002"/>
                    </a:ext>
                  </a:extLst>
                </a:gridCol>
              </a:tblGrid>
              <a:tr h="406400">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ICMP </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报文种类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类型的值 </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ICMP</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报文的类型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0"/>
                  </a:ext>
                </a:extLst>
              </a:tr>
              <a:tr h="406400">
                <a:tc rowSpan="5">
                  <a:txBody>
                    <a:bodyPr/>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endParaRPr>
                    </a:p>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差错报告报文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终点不可达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1"/>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源站抑制</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2"/>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时间超过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3"/>
                  </a:ext>
                </a:extLst>
              </a:tr>
              <a:tr h="395288">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参数问题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4"/>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改变路由</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5"/>
                  </a:ext>
                </a:extLst>
              </a:tr>
              <a:tr h="406400">
                <a:tc rowSpan="4">
                  <a:txBody>
                    <a:bodyPr/>
                    <a:lstStyle/>
                    <a:p>
                      <a:pPr marL="0" marR="0" lvl="0" indent="0" algn="ctr" defTabSz="914400" rtl="0" eaLnBrk="1" fontAlgn="base" latinLnBrk="0" hangingPunct="1">
                        <a:lnSpc>
                          <a:spcPct val="100000"/>
                        </a:lnSpc>
                        <a:spcBef>
                          <a:spcPct val="0"/>
                        </a:spcBef>
                        <a:spcAft>
                          <a:spcPct val="0"/>
                        </a:spcAft>
                        <a:buClrTx/>
                        <a:buSzTx/>
                        <a:buFontTx/>
                        <a:buNone/>
                      </a:pPr>
                      <a:endPar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询问报文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8</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或</a:t>
                      </a: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回送请求或回答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6"/>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13</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或</a:t>
                      </a: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14 </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时间戳请求或回答</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7"/>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17</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或</a:t>
                      </a: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18 </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地址掩码请求或回答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8"/>
                  </a:ext>
                </a:extLst>
              </a:tr>
              <a:tr h="406400">
                <a:tc vMerge="1">
                  <a:txBody>
                    <a:bodyPr/>
                    <a:lstStyle/>
                    <a:p>
                      <a:endParaRPr lang="zh-CN"/>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10</a:t>
                      </a:r>
                      <a:r>
                        <a:rPr kumimoji="0" lang="zh-CN" altLang="en-US"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或</a:t>
                      </a:r>
                      <a:r>
                        <a:rPr kumimoji="0" lang="en-US" altLang="zh-CN" sz="2000" b="1" i="0" u="none" strike="noStrike" cap="none" normalizeH="0" baseline="0">
                          <a:ln>
                            <a:noFill/>
                          </a:ln>
                          <a:solidFill>
                            <a:srgbClr val="000000"/>
                          </a:solidFill>
                          <a:effectLst/>
                          <a:latin typeface="Arial" panose="020B0604020202020204" pitchFamily="34" charset="0"/>
                          <a:ea typeface="宋体" panose="02010600030101010101" pitchFamily="2" charset="-122"/>
                        </a:rPr>
                        <a:t>9 </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1" i="0" u="none" strike="noStrike" cap="none" normalizeH="0" baseline="0" dirty="0">
                          <a:ln>
                            <a:noFill/>
                          </a:ln>
                          <a:solidFill>
                            <a:srgbClr val="000000"/>
                          </a:solidFill>
                          <a:effectLst/>
                          <a:latin typeface="Arial" panose="020B0604020202020204" pitchFamily="34" charset="0"/>
                          <a:ea typeface="宋体" panose="02010600030101010101" pitchFamily="2" charset="-122"/>
                        </a:rPr>
                        <a:t>路由器询问或通告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9"/>
                  </a:ext>
                </a:extLst>
              </a:tr>
            </a:tbl>
          </a:graphicData>
        </a:graphic>
      </p:graphicFrame>
      <p:sp>
        <p:nvSpPr>
          <p:cNvPr id="15403" name="Rectangle 43"/>
          <p:cNvSpPr>
            <a:spLocks noChangeArrowheads="1"/>
          </p:cNvSpPr>
          <p:nvPr/>
        </p:nvSpPr>
        <p:spPr bwMode="auto">
          <a:xfrm>
            <a:off x="2627313" y="4724400"/>
            <a:ext cx="5975350" cy="1368425"/>
          </a:xfrm>
          <a:prstGeom prst="rect">
            <a:avLst/>
          </a:prstGeom>
          <a:noFill/>
          <a:ln w="57150">
            <a:solidFill>
              <a:schemeClr val="hlink"/>
            </a:solidFill>
            <a:miter lim="800000"/>
          </a:ln>
        </p:spPr>
        <p:txBody>
          <a:bodyPr wrap="none" anchor="ct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5403"/>
                                        </p:tgtEl>
                                        <p:attrNameLst>
                                          <p:attrName>style.visibility</p:attrName>
                                        </p:attrNameLst>
                                      </p:cBhvr>
                                      <p:to>
                                        <p:strVal val="visible"/>
                                      </p:to>
                                    </p:set>
                                    <p:animEffect transition="in" filter="box(in)">
                                      <p:cBhvr>
                                        <p:cTn id="7" dur="2000"/>
                                        <p:tgtEl>
                                          <p:spTgt spid="154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0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altLang="zh-CN"/>
              <a:t>ICMP</a:t>
            </a:r>
            <a:r>
              <a:rPr lang="zh-CN" altLang="en-US"/>
              <a:t>扫描的问题</a:t>
            </a:r>
          </a:p>
        </p:txBody>
      </p:sp>
      <p:sp>
        <p:nvSpPr>
          <p:cNvPr id="16387" name="Rectangle 3"/>
          <p:cNvSpPr>
            <a:spLocks noGrp="1" noChangeArrowheads="1"/>
          </p:cNvSpPr>
          <p:nvPr>
            <p:ph type="body" idx="1"/>
          </p:nvPr>
        </p:nvSpPr>
        <p:spPr/>
        <p:txBody>
          <a:bodyPr/>
          <a:lstStyle/>
          <a:p>
            <a:pPr eaLnBrk="1" hangingPunct="1">
              <a:lnSpc>
                <a:spcPct val="150000"/>
              </a:lnSpc>
            </a:pPr>
            <a:r>
              <a:rPr lang="zh-CN" altLang="en-US" dirty="0"/>
              <a:t>很多企业防火墙对</a:t>
            </a:r>
            <a:r>
              <a:rPr lang="en-US" altLang="zh-CN" dirty="0"/>
              <a:t>ICMP</a:t>
            </a:r>
            <a:r>
              <a:rPr lang="zh-CN" altLang="en-US" dirty="0" smtClean="0"/>
              <a:t>回显请求</a:t>
            </a:r>
            <a:r>
              <a:rPr lang="zh-CN" altLang="en-US" dirty="0"/>
              <a:t>报文进行过滤，使其无法到达目标主机。</a:t>
            </a:r>
          </a:p>
          <a:p>
            <a:pPr eaLnBrk="1" hangingPunct="1">
              <a:lnSpc>
                <a:spcPct val="150000"/>
              </a:lnSpc>
            </a:pPr>
            <a:r>
              <a:rPr lang="zh-CN" altLang="en-US" dirty="0"/>
              <a:t>主机上安装的个人防火墙往往也对</a:t>
            </a:r>
            <a:r>
              <a:rPr lang="en-US" altLang="zh-CN" dirty="0"/>
              <a:t>ICMP</a:t>
            </a:r>
            <a:r>
              <a:rPr lang="zh-CN" altLang="en-US" dirty="0"/>
              <a:t>报文进行阻断。</a:t>
            </a:r>
          </a:p>
          <a:p>
            <a:pPr eaLnBrk="1" hangingPunct="1">
              <a:lnSpc>
                <a:spcPct val="150000"/>
              </a:lnSpc>
            </a:pPr>
            <a:r>
              <a:rPr lang="zh-CN" altLang="en-US" dirty="0"/>
              <a:t>解决办法：</a:t>
            </a:r>
            <a:r>
              <a:rPr lang="zh-CN" altLang="en-US" dirty="0" smtClean="0"/>
              <a:t>使用非回显请求或者</a:t>
            </a:r>
            <a:r>
              <a:rPr lang="en-US" altLang="zh-CN" dirty="0" smtClean="0">
                <a:solidFill>
                  <a:srgbClr val="FF3300"/>
                </a:solidFill>
              </a:rPr>
              <a:t>IP</a:t>
            </a:r>
            <a:r>
              <a:rPr lang="zh-CN" altLang="en-US" dirty="0">
                <a:solidFill>
                  <a:srgbClr val="FF3300"/>
                </a:solidFill>
              </a:rPr>
              <a:t>数据报</a:t>
            </a:r>
            <a:r>
              <a:rPr lang="zh-CN" altLang="en-US" dirty="0"/>
              <a:t>进行扫描。</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animEffect transition="in" filter="blinds(horizontal)">
                                      <p:cBhvr>
                                        <p:cTn id="7" dur="500"/>
                                        <p:tgtEl>
                                          <p:spTgt spid="1638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387">
                                            <p:txEl>
                                              <p:pRg st="1" end="1"/>
                                            </p:txEl>
                                          </p:spTgt>
                                        </p:tgtEl>
                                        <p:attrNameLst>
                                          <p:attrName>style.visibility</p:attrName>
                                        </p:attrNameLst>
                                      </p:cBhvr>
                                      <p:to>
                                        <p:strVal val="visible"/>
                                      </p:to>
                                    </p:set>
                                    <p:animEffect transition="in" filter="blinds(horizontal)">
                                      <p:cBhvr>
                                        <p:cTn id="12" dur="500"/>
                                        <p:tgtEl>
                                          <p:spTgt spid="1638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387">
                                            <p:txEl>
                                              <p:pRg st="2" end="2"/>
                                            </p:txEl>
                                          </p:spTgt>
                                        </p:tgtEl>
                                        <p:attrNameLst>
                                          <p:attrName>style.visibility</p:attrName>
                                        </p:attrNameLst>
                                      </p:cBhvr>
                                      <p:to>
                                        <p:strVal val="visible"/>
                                      </p:to>
                                    </p:set>
                                    <p:animEffect transition="in" filter="blinds(horizontal)">
                                      <p:cBhvr>
                                        <p:cTn id="17" dur="500"/>
                                        <p:tgtEl>
                                          <p:spTgt spid="1638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1046163" y="215900"/>
            <a:ext cx="7497762" cy="792163"/>
          </a:xfrm>
          <a:noFill/>
        </p:spPr>
        <p:txBody>
          <a:bodyPr/>
          <a:lstStyle/>
          <a:p>
            <a:pPr eaLnBrk="1" hangingPunct="1"/>
            <a:r>
              <a:rPr lang="en-US" altLang="zh-CN" dirty="0"/>
              <a:t>(</a:t>
            </a:r>
            <a:r>
              <a:rPr lang="zh-CN" altLang="en-US" dirty="0"/>
              <a:t>二）基于</a:t>
            </a:r>
            <a:r>
              <a:rPr lang="en-US" altLang="zh-CN" dirty="0"/>
              <a:t>IP</a:t>
            </a:r>
            <a:r>
              <a:rPr lang="zh-CN" altLang="en-US" dirty="0"/>
              <a:t>异常分组的扫描</a:t>
            </a:r>
          </a:p>
        </p:txBody>
      </p:sp>
      <p:grpSp>
        <p:nvGrpSpPr>
          <p:cNvPr id="2" name="Group 3"/>
          <p:cNvGrpSpPr/>
          <p:nvPr/>
        </p:nvGrpSpPr>
        <p:grpSpPr bwMode="auto">
          <a:xfrm>
            <a:off x="17463" y="1238250"/>
            <a:ext cx="8675687" cy="4960938"/>
            <a:chOff x="11" y="780"/>
            <a:chExt cx="5465" cy="3125"/>
          </a:xfrm>
        </p:grpSpPr>
        <p:sp>
          <p:nvSpPr>
            <p:cNvPr id="32772" name="Line 4"/>
            <p:cNvSpPr>
              <a:spLocks noChangeShapeType="1"/>
            </p:cNvSpPr>
            <p:nvPr/>
          </p:nvSpPr>
          <p:spPr bwMode="auto">
            <a:xfrm>
              <a:off x="1743" y="3784"/>
              <a:ext cx="2967" cy="0"/>
            </a:xfrm>
            <a:prstGeom prst="line">
              <a:avLst/>
            </a:prstGeom>
            <a:noFill/>
            <a:ln w="12700">
              <a:solidFill>
                <a:schemeClr val="tx1"/>
              </a:solidFill>
              <a:round/>
              <a:headEnd type="triangle" w="sm" len="med"/>
              <a:tailEnd type="triangle" w="sm" len="med"/>
            </a:ln>
          </p:spPr>
          <p:txBody>
            <a:bodyPr/>
            <a:lstStyle/>
            <a:p>
              <a:endParaRPr lang="zh-CN" altLang="en-US"/>
            </a:p>
          </p:txBody>
        </p:sp>
        <p:sp>
          <p:nvSpPr>
            <p:cNvPr id="32773" name="AutoShape 5"/>
            <p:cNvSpPr>
              <a:spLocks noChangeArrowheads="1"/>
            </p:cNvSpPr>
            <p:nvPr/>
          </p:nvSpPr>
          <p:spPr bwMode="auto">
            <a:xfrm>
              <a:off x="1279" y="3458"/>
              <a:ext cx="450" cy="102"/>
            </a:xfrm>
            <a:prstGeom prst="leftArrow">
              <a:avLst>
                <a:gd name="adj1" fmla="val 50000"/>
                <a:gd name="adj2" fmla="val 110294"/>
              </a:avLst>
            </a:prstGeom>
            <a:gradFill rotWithShape="0">
              <a:gsLst>
                <a:gs pos="0">
                  <a:srgbClr val="939393"/>
                </a:gs>
                <a:gs pos="100000">
                  <a:srgbClr val="DDDDDD"/>
                </a:gs>
              </a:gsLst>
              <a:lin ang="0" scaled="1"/>
            </a:gradFill>
            <a:ln w="12700">
              <a:solidFill>
                <a:schemeClr val="tx1"/>
              </a:solidFill>
              <a:miter lim="800000"/>
            </a:ln>
          </p:spPr>
          <p:txBody>
            <a:bodyPr wrap="none" anchor="ctr"/>
            <a:lstStyle/>
            <a:p>
              <a:endParaRPr lang="zh-CN" altLang="en-US"/>
            </a:p>
          </p:txBody>
        </p:sp>
        <p:sp>
          <p:nvSpPr>
            <p:cNvPr id="32774" name="Rectangle 6"/>
            <p:cNvSpPr>
              <a:spLocks noChangeArrowheads="1"/>
            </p:cNvSpPr>
            <p:nvPr/>
          </p:nvSpPr>
          <p:spPr bwMode="auto">
            <a:xfrm>
              <a:off x="2178" y="1487"/>
              <a:ext cx="1078" cy="231"/>
            </a:xfrm>
            <a:prstGeom prst="rect">
              <a:avLst/>
            </a:prstGeom>
            <a:solidFill>
              <a:srgbClr val="EAEAEA"/>
            </a:solidFill>
            <a:ln w="12700">
              <a:noFill/>
              <a:miter lim="800000"/>
            </a:ln>
          </p:spPr>
          <p:txBody>
            <a:bodyPr wrap="none" anchor="ctr"/>
            <a:lstStyle/>
            <a:p>
              <a:endParaRPr lang="zh-CN" altLang="en-US"/>
            </a:p>
          </p:txBody>
        </p:sp>
        <p:sp>
          <p:nvSpPr>
            <p:cNvPr id="32775" name="Freeform 7"/>
            <p:cNvSpPr/>
            <p:nvPr/>
          </p:nvSpPr>
          <p:spPr bwMode="auto">
            <a:xfrm>
              <a:off x="1518" y="1192"/>
              <a:ext cx="3132" cy="293"/>
            </a:xfrm>
            <a:custGeom>
              <a:avLst/>
              <a:gdLst>
                <a:gd name="T0" fmla="*/ 0 w 3344"/>
                <a:gd name="T1" fmla="*/ 0 h 510"/>
                <a:gd name="T2" fmla="*/ 2933 w 3344"/>
                <a:gd name="T3" fmla="*/ 0 h 510"/>
                <a:gd name="T4" fmla="*/ 1632 w 3344"/>
                <a:gd name="T5" fmla="*/ 168 h 510"/>
                <a:gd name="T6" fmla="*/ 610 w 3344"/>
                <a:gd name="T7" fmla="*/ 164 h 510"/>
                <a:gd name="T8" fmla="*/ 0 w 3344"/>
                <a:gd name="T9" fmla="*/ 0 h 510"/>
                <a:gd name="T10" fmla="*/ 0 60000 65536"/>
                <a:gd name="T11" fmla="*/ 0 60000 65536"/>
                <a:gd name="T12" fmla="*/ 0 60000 65536"/>
                <a:gd name="T13" fmla="*/ 0 60000 65536"/>
                <a:gd name="T14" fmla="*/ 0 60000 65536"/>
                <a:gd name="T15" fmla="*/ 0 w 3344"/>
                <a:gd name="T16" fmla="*/ 0 h 510"/>
                <a:gd name="T17" fmla="*/ 3344 w 3344"/>
                <a:gd name="T18" fmla="*/ 510 h 510"/>
              </a:gdLst>
              <a:ahLst/>
              <a:cxnLst>
                <a:cxn ang="T10">
                  <a:pos x="T0" y="T1"/>
                </a:cxn>
                <a:cxn ang="T11">
                  <a:pos x="T2" y="T3"/>
                </a:cxn>
                <a:cxn ang="T12">
                  <a:pos x="T4" y="T5"/>
                </a:cxn>
                <a:cxn ang="T13">
                  <a:pos x="T6" y="T7"/>
                </a:cxn>
                <a:cxn ang="T14">
                  <a:pos x="T8" y="T9"/>
                </a:cxn>
              </a:cxnLst>
              <a:rect l="T15" t="T16" r="T17" b="T18"/>
              <a:pathLst>
                <a:path w="3344" h="510">
                  <a:moveTo>
                    <a:pt x="0" y="0"/>
                  </a:moveTo>
                  <a:lnTo>
                    <a:pt x="3344" y="0"/>
                  </a:lnTo>
                  <a:lnTo>
                    <a:pt x="1860" y="510"/>
                  </a:lnTo>
                  <a:lnTo>
                    <a:pt x="695" y="498"/>
                  </a:lnTo>
                  <a:lnTo>
                    <a:pt x="0" y="0"/>
                  </a:lnTo>
                  <a:close/>
                </a:path>
              </a:pathLst>
            </a:custGeom>
            <a:gradFill rotWithShape="0">
              <a:gsLst>
                <a:gs pos="0">
                  <a:srgbClr val="EAEAEA"/>
                </a:gs>
                <a:gs pos="100000">
                  <a:srgbClr val="BBBBBB"/>
                </a:gs>
              </a:gsLst>
              <a:lin ang="5400000" scaled="1"/>
            </a:gradFill>
            <a:ln w="12700">
              <a:noFill/>
              <a:round/>
            </a:ln>
          </p:spPr>
          <p:txBody>
            <a:bodyPr/>
            <a:lstStyle/>
            <a:p>
              <a:endParaRPr lang="zh-CN" altLang="en-US"/>
            </a:p>
          </p:txBody>
        </p:sp>
        <p:sp>
          <p:nvSpPr>
            <p:cNvPr id="32776" name="Rectangle 8"/>
            <p:cNvSpPr>
              <a:spLocks noChangeArrowheads="1"/>
            </p:cNvSpPr>
            <p:nvPr/>
          </p:nvSpPr>
          <p:spPr bwMode="auto">
            <a:xfrm>
              <a:off x="1107" y="1482"/>
              <a:ext cx="4306" cy="1780"/>
            </a:xfrm>
            <a:prstGeom prst="rect">
              <a:avLst/>
            </a:prstGeom>
            <a:noFill/>
            <a:ln w="25400">
              <a:solidFill>
                <a:schemeClr val="tx1"/>
              </a:solidFill>
              <a:miter lim="800000"/>
            </a:ln>
          </p:spPr>
          <p:txBody>
            <a:bodyPr wrap="none" anchor="ctr"/>
            <a:lstStyle/>
            <a:p>
              <a:endParaRPr lang="zh-CN" altLang="en-US"/>
            </a:p>
          </p:txBody>
        </p:sp>
        <p:sp>
          <p:nvSpPr>
            <p:cNvPr id="32777" name="Rectangle 9"/>
            <p:cNvSpPr>
              <a:spLocks noChangeArrowheads="1"/>
            </p:cNvSpPr>
            <p:nvPr/>
          </p:nvSpPr>
          <p:spPr bwMode="auto">
            <a:xfrm>
              <a:off x="1115" y="2895"/>
              <a:ext cx="4287" cy="343"/>
            </a:xfrm>
            <a:prstGeom prst="rect">
              <a:avLst/>
            </a:prstGeom>
            <a:solidFill>
              <a:srgbClr val="EAEAEA"/>
            </a:solidFill>
            <a:ln w="12700">
              <a:noFill/>
              <a:miter lim="800000"/>
            </a:ln>
          </p:spPr>
          <p:txBody>
            <a:bodyPr wrap="none" anchor="ctr"/>
            <a:lstStyle/>
            <a:p>
              <a:endParaRPr lang="zh-CN" altLang="en-US"/>
            </a:p>
          </p:txBody>
        </p:sp>
        <p:sp>
          <p:nvSpPr>
            <p:cNvPr id="32778" name="Line 10"/>
            <p:cNvSpPr>
              <a:spLocks noChangeShapeType="1"/>
            </p:cNvSpPr>
            <p:nvPr/>
          </p:nvSpPr>
          <p:spPr bwMode="auto">
            <a:xfrm>
              <a:off x="1104" y="1722"/>
              <a:ext cx="4313" cy="0"/>
            </a:xfrm>
            <a:prstGeom prst="line">
              <a:avLst/>
            </a:prstGeom>
            <a:noFill/>
            <a:ln w="12700">
              <a:solidFill>
                <a:schemeClr val="tx1"/>
              </a:solidFill>
              <a:round/>
            </a:ln>
          </p:spPr>
          <p:txBody>
            <a:bodyPr wrap="none" anchor="ctr"/>
            <a:lstStyle/>
            <a:p>
              <a:endParaRPr lang="zh-CN" altLang="en-US"/>
            </a:p>
          </p:txBody>
        </p:sp>
        <p:sp>
          <p:nvSpPr>
            <p:cNvPr id="32779" name="Line 11"/>
            <p:cNvSpPr>
              <a:spLocks noChangeShapeType="1"/>
            </p:cNvSpPr>
            <p:nvPr/>
          </p:nvSpPr>
          <p:spPr bwMode="auto">
            <a:xfrm>
              <a:off x="1104" y="1958"/>
              <a:ext cx="4313" cy="0"/>
            </a:xfrm>
            <a:prstGeom prst="line">
              <a:avLst/>
            </a:prstGeom>
            <a:noFill/>
            <a:ln w="12700">
              <a:solidFill>
                <a:schemeClr val="tx1"/>
              </a:solidFill>
              <a:round/>
            </a:ln>
          </p:spPr>
          <p:txBody>
            <a:bodyPr wrap="none" anchor="ctr"/>
            <a:lstStyle/>
            <a:p>
              <a:endParaRPr lang="zh-CN" altLang="en-US"/>
            </a:p>
          </p:txBody>
        </p:sp>
        <p:sp>
          <p:nvSpPr>
            <p:cNvPr id="32780" name="Line 12"/>
            <p:cNvSpPr>
              <a:spLocks noChangeShapeType="1"/>
            </p:cNvSpPr>
            <p:nvPr/>
          </p:nvSpPr>
          <p:spPr bwMode="auto">
            <a:xfrm>
              <a:off x="1104" y="2194"/>
              <a:ext cx="4313" cy="0"/>
            </a:xfrm>
            <a:prstGeom prst="line">
              <a:avLst/>
            </a:prstGeom>
            <a:noFill/>
            <a:ln w="12700">
              <a:solidFill>
                <a:schemeClr val="tx1"/>
              </a:solidFill>
              <a:round/>
            </a:ln>
          </p:spPr>
          <p:txBody>
            <a:bodyPr wrap="none" anchor="ctr"/>
            <a:lstStyle/>
            <a:p>
              <a:endParaRPr lang="zh-CN" altLang="en-US"/>
            </a:p>
          </p:txBody>
        </p:sp>
        <p:sp>
          <p:nvSpPr>
            <p:cNvPr id="32781" name="Line 13"/>
            <p:cNvSpPr>
              <a:spLocks noChangeShapeType="1"/>
            </p:cNvSpPr>
            <p:nvPr/>
          </p:nvSpPr>
          <p:spPr bwMode="auto">
            <a:xfrm>
              <a:off x="1104" y="2428"/>
              <a:ext cx="4313" cy="0"/>
            </a:xfrm>
            <a:prstGeom prst="line">
              <a:avLst/>
            </a:prstGeom>
            <a:noFill/>
            <a:ln w="12700">
              <a:solidFill>
                <a:schemeClr val="tx1"/>
              </a:solidFill>
              <a:round/>
            </a:ln>
          </p:spPr>
          <p:txBody>
            <a:bodyPr wrap="none" anchor="ctr"/>
            <a:lstStyle/>
            <a:p>
              <a:endParaRPr lang="zh-CN" altLang="en-US"/>
            </a:p>
          </p:txBody>
        </p:sp>
        <p:sp>
          <p:nvSpPr>
            <p:cNvPr id="32782" name="Line 14"/>
            <p:cNvSpPr>
              <a:spLocks noChangeShapeType="1"/>
            </p:cNvSpPr>
            <p:nvPr/>
          </p:nvSpPr>
          <p:spPr bwMode="auto">
            <a:xfrm>
              <a:off x="1104" y="2664"/>
              <a:ext cx="4313" cy="0"/>
            </a:xfrm>
            <a:prstGeom prst="line">
              <a:avLst/>
            </a:prstGeom>
            <a:noFill/>
            <a:ln w="12700">
              <a:solidFill>
                <a:schemeClr val="tx1"/>
              </a:solidFill>
              <a:round/>
            </a:ln>
          </p:spPr>
          <p:txBody>
            <a:bodyPr wrap="none" anchor="ctr"/>
            <a:lstStyle/>
            <a:p>
              <a:endParaRPr lang="zh-CN" altLang="en-US"/>
            </a:p>
          </p:txBody>
        </p:sp>
        <p:sp>
          <p:nvSpPr>
            <p:cNvPr id="32783" name="Line 15"/>
            <p:cNvSpPr>
              <a:spLocks noChangeShapeType="1"/>
            </p:cNvSpPr>
            <p:nvPr/>
          </p:nvSpPr>
          <p:spPr bwMode="auto">
            <a:xfrm>
              <a:off x="1634" y="1486"/>
              <a:ext cx="0" cy="236"/>
            </a:xfrm>
            <a:prstGeom prst="line">
              <a:avLst/>
            </a:prstGeom>
            <a:noFill/>
            <a:ln w="12700">
              <a:solidFill>
                <a:schemeClr val="tx1"/>
              </a:solidFill>
              <a:round/>
            </a:ln>
          </p:spPr>
          <p:txBody>
            <a:bodyPr wrap="none" anchor="ctr"/>
            <a:lstStyle/>
            <a:p>
              <a:endParaRPr lang="zh-CN" altLang="en-US"/>
            </a:p>
          </p:txBody>
        </p:sp>
        <p:sp>
          <p:nvSpPr>
            <p:cNvPr id="32784" name="Line 16"/>
            <p:cNvSpPr>
              <a:spLocks noChangeShapeType="1"/>
            </p:cNvSpPr>
            <p:nvPr/>
          </p:nvSpPr>
          <p:spPr bwMode="auto">
            <a:xfrm>
              <a:off x="2222" y="1486"/>
              <a:ext cx="0" cy="236"/>
            </a:xfrm>
            <a:prstGeom prst="line">
              <a:avLst/>
            </a:prstGeom>
            <a:noFill/>
            <a:ln w="12700">
              <a:solidFill>
                <a:schemeClr val="tx1"/>
              </a:solidFill>
              <a:round/>
            </a:ln>
          </p:spPr>
          <p:txBody>
            <a:bodyPr wrap="none" anchor="ctr"/>
            <a:lstStyle/>
            <a:p>
              <a:endParaRPr lang="zh-CN" altLang="en-US"/>
            </a:p>
          </p:txBody>
        </p:sp>
        <p:sp>
          <p:nvSpPr>
            <p:cNvPr id="32785" name="Line 17"/>
            <p:cNvSpPr>
              <a:spLocks noChangeShapeType="1"/>
            </p:cNvSpPr>
            <p:nvPr/>
          </p:nvSpPr>
          <p:spPr bwMode="auto">
            <a:xfrm>
              <a:off x="2174" y="1963"/>
              <a:ext cx="0" cy="230"/>
            </a:xfrm>
            <a:prstGeom prst="line">
              <a:avLst/>
            </a:prstGeom>
            <a:noFill/>
            <a:ln w="12700">
              <a:solidFill>
                <a:schemeClr val="tx1"/>
              </a:solidFill>
              <a:round/>
            </a:ln>
          </p:spPr>
          <p:txBody>
            <a:bodyPr wrap="none" anchor="ctr"/>
            <a:lstStyle/>
            <a:p>
              <a:endParaRPr lang="zh-CN" altLang="en-US"/>
            </a:p>
          </p:txBody>
        </p:sp>
        <p:sp>
          <p:nvSpPr>
            <p:cNvPr id="32786" name="Line 18"/>
            <p:cNvSpPr>
              <a:spLocks noChangeShapeType="1"/>
            </p:cNvSpPr>
            <p:nvPr/>
          </p:nvSpPr>
          <p:spPr bwMode="auto">
            <a:xfrm>
              <a:off x="3254" y="1486"/>
              <a:ext cx="0" cy="707"/>
            </a:xfrm>
            <a:prstGeom prst="line">
              <a:avLst/>
            </a:prstGeom>
            <a:noFill/>
            <a:ln w="12700">
              <a:solidFill>
                <a:schemeClr val="tx1"/>
              </a:solidFill>
              <a:round/>
            </a:ln>
          </p:spPr>
          <p:txBody>
            <a:bodyPr wrap="none" anchor="ctr"/>
            <a:lstStyle/>
            <a:p>
              <a:endParaRPr lang="zh-CN" altLang="en-US"/>
            </a:p>
          </p:txBody>
        </p:sp>
        <p:sp>
          <p:nvSpPr>
            <p:cNvPr id="32787" name="Line 19"/>
            <p:cNvSpPr>
              <a:spLocks noChangeShapeType="1"/>
            </p:cNvSpPr>
            <p:nvPr/>
          </p:nvSpPr>
          <p:spPr bwMode="auto">
            <a:xfrm flipV="1">
              <a:off x="4333" y="2662"/>
              <a:ext cx="0" cy="235"/>
            </a:xfrm>
            <a:prstGeom prst="line">
              <a:avLst/>
            </a:prstGeom>
            <a:noFill/>
            <a:ln w="12700">
              <a:solidFill>
                <a:schemeClr val="tx1"/>
              </a:solidFill>
              <a:round/>
            </a:ln>
          </p:spPr>
          <p:txBody>
            <a:bodyPr wrap="none" anchor="ctr"/>
            <a:lstStyle/>
            <a:p>
              <a:endParaRPr lang="zh-CN" altLang="en-US"/>
            </a:p>
          </p:txBody>
        </p:sp>
        <p:sp>
          <p:nvSpPr>
            <p:cNvPr id="32788" name="Line 20"/>
            <p:cNvSpPr>
              <a:spLocks noChangeShapeType="1"/>
            </p:cNvSpPr>
            <p:nvPr/>
          </p:nvSpPr>
          <p:spPr bwMode="auto">
            <a:xfrm>
              <a:off x="3693" y="1727"/>
              <a:ext cx="0" cy="231"/>
            </a:xfrm>
            <a:prstGeom prst="line">
              <a:avLst/>
            </a:prstGeom>
            <a:noFill/>
            <a:ln w="12700">
              <a:solidFill>
                <a:schemeClr val="tx1"/>
              </a:solidFill>
              <a:round/>
            </a:ln>
          </p:spPr>
          <p:txBody>
            <a:bodyPr wrap="none" anchor="ctr"/>
            <a:lstStyle/>
            <a:p>
              <a:endParaRPr lang="zh-CN" altLang="en-US"/>
            </a:p>
          </p:txBody>
        </p:sp>
        <p:sp>
          <p:nvSpPr>
            <p:cNvPr id="32789" name="Rectangle 21"/>
            <p:cNvSpPr>
              <a:spLocks noChangeArrowheads="1"/>
            </p:cNvSpPr>
            <p:nvPr/>
          </p:nvSpPr>
          <p:spPr bwMode="auto">
            <a:xfrm>
              <a:off x="1076" y="1280"/>
              <a:ext cx="186"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0</a:t>
              </a:r>
            </a:p>
          </p:txBody>
        </p:sp>
        <p:sp>
          <p:nvSpPr>
            <p:cNvPr id="32790" name="Rectangle 22"/>
            <p:cNvSpPr>
              <a:spLocks noChangeArrowheads="1"/>
            </p:cNvSpPr>
            <p:nvPr/>
          </p:nvSpPr>
          <p:spPr bwMode="auto">
            <a:xfrm>
              <a:off x="1588" y="1280"/>
              <a:ext cx="186"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4</a:t>
              </a:r>
            </a:p>
          </p:txBody>
        </p:sp>
        <p:sp>
          <p:nvSpPr>
            <p:cNvPr id="32791" name="Rectangle 23"/>
            <p:cNvSpPr>
              <a:spLocks noChangeArrowheads="1"/>
            </p:cNvSpPr>
            <p:nvPr/>
          </p:nvSpPr>
          <p:spPr bwMode="auto">
            <a:xfrm>
              <a:off x="2133" y="1280"/>
              <a:ext cx="186"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8</a:t>
              </a:r>
            </a:p>
          </p:txBody>
        </p:sp>
        <p:sp>
          <p:nvSpPr>
            <p:cNvPr id="32792" name="Rectangle 24"/>
            <p:cNvSpPr>
              <a:spLocks noChangeArrowheads="1"/>
            </p:cNvSpPr>
            <p:nvPr/>
          </p:nvSpPr>
          <p:spPr bwMode="auto">
            <a:xfrm>
              <a:off x="3201" y="1280"/>
              <a:ext cx="258"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16</a:t>
              </a:r>
            </a:p>
          </p:txBody>
        </p:sp>
        <p:sp>
          <p:nvSpPr>
            <p:cNvPr id="32793" name="Rectangle 25"/>
            <p:cNvSpPr>
              <a:spLocks noChangeArrowheads="1"/>
            </p:cNvSpPr>
            <p:nvPr/>
          </p:nvSpPr>
          <p:spPr bwMode="auto">
            <a:xfrm>
              <a:off x="3637" y="1280"/>
              <a:ext cx="258"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19</a:t>
              </a:r>
            </a:p>
          </p:txBody>
        </p:sp>
        <p:sp>
          <p:nvSpPr>
            <p:cNvPr id="32794" name="Rectangle 26"/>
            <p:cNvSpPr>
              <a:spLocks noChangeArrowheads="1"/>
            </p:cNvSpPr>
            <p:nvPr/>
          </p:nvSpPr>
          <p:spPr bwMode="auto">
            <a:xfrm>
              <a:off x="4281" y="1280"/>
              <a:ext cx="258"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24</a:t>
              </a:r>
            </a:p>
          </p:txBody>
        </p:sp>
        <p:sp>
          <p:nvSpPr>
            <p:cNvPr id="32795" name="Rectangle 27"/>
            <p:cNvSpPr>
              <a:spLocks noChangeArrowheads="1"/>
            </p:cNvSpPr>
            <p:nvPr/>
          </p:nvSpPr>
          <p:spPr bwMode="auto">
            <a:xfrm>
              <a:off x="5218" y="1280"/>
              <a:ext cx="258"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31</a:t>
              </a:r>
            </a:p>
          </p:txBody>
        </p:sp>
        <p:sp>
          <p:nvSpPr>
            <p:cNvPr id="32796" name="Rectangle 28"/>
            <p:cNvSpPr>
              <a:spLocks noChangeArrowheads="1"/>
            </p:cNvSpPr>
            <p:nvPr/>
          </p:nvSpPr>
          <p:spPr bwMode="auto">
            <a:xfrm>
              <a:off x="1157" y="1500"/>
              <a:ext cx="440"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版 本</a:t>
              </a:r>
            </a:p>
          </p:txBody>
        </p:sp>
        <p:sp>
          <p:nvSpPr>
            <p:cNvPr id="32797" name="Rectangle 29"/>
            <p:cNvSpPr>
              <a:spLocks noChangeArrowheads="1"/>
            </p:cNvSpPr>
            <p:nvPr/>
          </p:nvSpPr>
          <p:spPr bwMode="auto">
            <a:xfrm>
              <a:off x="3285" y="1754"/>
              <a:ext cx="404"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标志</a:t>
              </a:r>
            </a:p>
          </p:txBody>
        </p:sp>
        <p:sp>
          <p:nvSpPr>
            <p:cNvPr id="32798" name="Rectangle 30"/>
            <p:cNvSpPr>
              <a:spLocks noChangeArrowheads="1"/>
            </p:cNvSpPr>
            <p:nvPr/>
          </p:nvSpPr>
          <p:spPr bwMode="auto">
            <a:xfrm>
              <a:off x="1265" y="1969"/>
              <a:ext cx="802"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生 存 时 间</a:t>
              </a:r>
            </a:p>
          </p:txBody>
        </p:sp>
        <p:sp>
          <p:nvSpPr>
            <p:cNvPr id="32799" name="Rectangle 31"/>
            <p:cNvSpPr>
              <a:spLocks noChangeArrowheads="1"/>
            </p:cNvSpPr>
            <p:nvPr/>
          </p:nvSpPr>
          <p:spPr bwMode="auto">
            <a:xfrm>
              <a:off x="2432" y="1969"/>
              <a:ext cx="548"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协    议</a:t>
              </a:r>
            </a:p>
          </p:txBody>
        </p:sp>
        <p:sp>
          <p:nvSpPr>
            <p:cNvPr id="32800" name="Rectangle 32"/>
            <p:cNvSpPr>
              <a:spLocks noChangeArrowheads="1"/>
            </p:cNvSpPr>
            <p:nvPr/>
          </p:nvSpPr>
          <p:spPr bwMode="auto">
            <a:xfrm>
              <a:off x="1891" y="1754"/>
              <a:ext cx="548"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标    识</a:t>
              </a:r>
            </a:p>
          </p:txBody>
        </p:sp>
        <p:sp>
          <p:nvSpPr>
            <p:cNvPr id="32801" name="Rectangle 33"/>
            <p:cNvSpPr>
              <a:spLocks noChangeArrowheads="1"/>
            </p:cNvSpPr>
            <p:nvPr/>
          </p:nvSpPr>
          <p:spPr bwMode="auto">
            <a:xfrm>
              <a:off x="2304" y="1488"/>
              <a:ext cx="802"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服 务 类 型</a:t>
              </a:r>
            </a:p>
          </p:txBody>
        </p:sp>
        <p:sp>
          <p:nvSpPr>
            <p:cNvPr id="32802" name="Rectangle 34"/>
            <p:cNvSpPr>
              <a:spLocks noChangeArrowheads="1"/>
            </p:cNvSpPr>
            <p:nvPr/>
          </p:nvSpPr>
          <p:spPr bwMode="auto">
            <a:xfrm>
              <a:off x="4047" y="1500"/>
              <a:ext cx="765"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总   长   度</a:t>
              </a:r>
            </a:p>
          </p:txBody>
        </p:sp>
        <p:sp>
          <p:nvSpPr>
            <p:cNvPr id="32803" name="Rectangle 35"/>
            <p:cNvSpPr>
              <a:spLocks noChangeArrowheads="1"/>
            </p:cNvSpPr>
            <p:nvPr/>
          </p:nvSpPr>
          <p:spPr bwMode="auto">
            <a:xfrm>
              <a:off x="4196" y="1754"/>
              <a:ext cx="765"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片   偏   移</a:t>
              </a:r>
            </a:p>
          </p:txBody>
        </p:sp>
        <p:sp>
          <p:nvSpPr>
            <p:cNvPr id="32804" name="Rectangle 36"/>
            <p:cNvSpPr>
              <a:spLocks noChangeArrowheads="1"/>
            </p:cNvSpPr>
            <p:nvPr/>
          </p:nvSpPr>
          <p:spPr bwMode="auto">
            <a:xfrm>
              <a:off x="4592" y="2677"/>
              <a:ext cx="548"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填    充</a:t>
              </a:r>
            </a:p>
          </p:txBody>
        </p:sp>
        <p:sp>
          <p:nvSpPr>
            <p:cNvPr id="32805" name="Rectangle 37"/>
            <p:cNvSpPr>
              <a:spLocks noChangeArrowheads="1"/>
            </p:cNvSpPr>
            <p:nvPr/>
          </p:nvSpPr>
          <p:spPr bwMode="auto">
            <a:xfrm>
              <a:off x="3729" y="1969"/>
              <a:ext cx="1271"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首   部   检   验   和</a:t>
              </a:r>
            </a:p>
          </p:txBody>
        </p:sp>
        <p:sp>
          <p:nvSpPr>
            <p:cNvPr id="32806" name="Rectangle 38"/>
            <p:cNvSpPr>
              <a:spLocks noChangeArrowheads="1"/>
            </p:cNvSpPr>
            <p:nvPr/>
          </p:nvSpPr>
          <p:spPr bwMode="auto">
            <a:xfrm>
              <a:off x="2902" y="2214"/>
              <a:ext cx="765"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源   地   址</a:t>
              </a:r>
            </a:p>
          </p:txBody>
        </p:sp>
        <p:sp>
          <p:nvSpPr>
            <p:cNvPr id="32807" name="Rectangle 39"/>
            <p:cNvSpPr>
              <a:spLocks noChangeArrowheads="1"/>
            </p:cNvSpPr>
            <p:nvPr/>
          </p:nvSpPr>
          <p:spPr bwMode="auto">
            <a:xfrm>
              <a:off x="2763" y="2449"/>
              <a:ext cx="1018"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目   的   地   址</a:t>
              </a:r>
            </a:p>
          </p:txBody>
        </p:sp>
        <p:sp>
          <p:nvSpPr>
            <p:cNvPr id="32808" name="Rectangle 40"/>
            <p:cNvSpPr>
              <a:spLocks noChangeArrowheads="1"/>
            </p:cNvSpPr>
            <p:nvPr/>
          </p:nvSpPr>
          <p:spPr bwMode="auto">
            <a:xfrm>
              <a:off x="1705" y="2677"/>
              <a:ext cx="2284"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可   选   字   段  （长   度   可   变）</a:t>
              </a:r>
            </a:p>
          </p:txBody>
        </p:sp>
        <p:sp>
          <p:nvSpPr>
            <p:cNvPr id="32809" name="Rectangle 41"/>
            <p:cNvSpPr>
              <a:spLocks noChangeArrowheads="1"/>
            </p:cNvSpPr>
            <p:nvPr/>
          </p:nvSpPr>
          <p:spPr bwMode="auto">
            <a:xfrm>
              <a:off x="722" y="1272"/>
              <a:ext cx="404"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比特</a:t>
              </a:r>
            </a:p>
          </p:txBody>
        </p:sp>
        <p:sp>
          <p:nvSpPr>
            <p:cNvPr id="32810" name="Rectangle 42"/>
            <p:cNvSpPr>
              <a:spLocks noChangeArrowheads="1"/>
            </p:cNvSpPr>
            <p:nvPr/>
          </p:nvSpPr>
          <p:spPr bwMode="auto">
            <a:xfrm>
              <a:off x="1584" y="1488"/>
              <a:ext cx="694"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首部长度</a:t>
              </a:r>
            </a:p>
          </p:txBody>
        </p:sp>
        <p:sp>
          <p:nvSpPr>
            <p:cNvPr id="32811" name="Rectangle 43"/>
            <p:cNvSpPr>
              <a:spLocks noChangeArrowheads="1"/>
            </p:cNvSpPr>
            <p:nvPr/>
          </p:nvSpPr>
          <p:spPr bwMode="auto">
            <a:xfrm>
              <a:off x="372" y="1905"/>
              <a:ext cx="694" cy="368"/>
            </a:xfrm>
            <a:prstGeom prst="rect">
              <a:avLst/>
            </a:prstGeom>
            <a:noFill/>
            <a:ln w="12700">
              <a:noFill/>
              <a:miter lim="800000"/>
            </a:ln>
          </p:spPr>
          <p:txBody>
            <a:bodyPr wrap="none" lIns="90488" tIns="44450" rIns="90488" bIns="44450">
              <a:spAutoFit/>
            </a:bodyPr>
            <a:lstStyle/>
            <a:p>
              <a:pPr defTabSz="762000" eaLnBrk="0" hangingPunct="0">
                <a:lnSpc>
                  <a:spcPct val="90000"/>
                </a:lnSpc>
              </a:pPr>
              <a:r>
                <a:rPr kumimoji="1" lang="zh-CN" altLang="en-US" b="1">
                  <a:solidFill>
                    <a:srgbClr val="000000"/>
                  </a:solidFill>
                  <a:latin typeface="Times New Roman" panose="02020603050405020304" pitchFamily="18" charset="0"/>
                </a:rPr>
                <a:t>固定部分</a:t>
              </a:r>
            </a:p>
            <a:p>
              <a:pPr defTabSz="762000" eaLnBrk="0" hangingPunct="0">
                <a:lnSpc>
                  <a:spcPct val="90000"/>
                </a:lnSpc>
              </a:pPr>
              <a:r>
                <a:rPr kumimoji="1" lang="en-US" altLang="zh-CN" b="1">
                  <a:solidFill>
                    <a:srgbClr val="000000"/>
                  </a:solidFill>
                  <a:latin typeface="Times New Roman" panose="02020603050405020304" pitchFamily="18" charset="0"/>
                </a:rPr>
                <a:t>(20 </a:t>
              </a:r>
              <a:r>
                <a:rPr kumimoji="1" lang="zh-CN" altLang="en-US" b="1">
                  <a:solidFill>
                    <a:srgbClr val="000000"/>
                  </a:solidFill>
                  <a:latin typeface="Times New Roman" panose="02020603050405020304" pitchFamily="18" charset="0"/>
                </a:rPr>
                <a:t>字节</a:t>
              </a:r>
              <a:r>
                <a:rPr kumimoji="1" lang="en-US" altLang="zh-CN" b="1">
                  <a:solidFill>
                    <a:srgbClr val="000000"/>
                  </a:solidFill>
                  <a:latin typeface="Times New Roman" panose="02020603050405020304" pitchFamily="18" charset="0"/>
                </a:rPr>
                <a:t>)</a:t>
              </a:r>
            </a:p>
          </p:txBody>
        </p:sp>
        <p:grpSp>
          <p:nvGrpSpPr>
            <p:cNvPr id="3" name="Group 44"/>
            <p:cNvGrpSpPr/>
            <p:nvPr/>
          </p:nvGrpSpPr>
          <p:grpSpPr bwMode="auto">
            <a:xfrm>
              <a:off x="1070" y="2752"/>
              <a:ext cx="72" cy="37"/>
              <a:chOff x="833" y="3024"/>
              <a:chExt cx="78" cy="51"/>
            </a:xfrm>
          </p:grpSpPr>
          <p:sp>
            <p:nvSpPr>
              <p:cNvPr id="32850" name="Rectangle 45"/>
              <p:cNvSpPr>
                <a:spLocks noChangeArrowheads="1"/>
              </p:cNvSpPr>
              <p:nvPr/>
            </p:nvSpPr>
            <p:spPr bwMode="auto">
              <a:xfrm>
                <a:off x="833" y="3024"/>
                <a:ext cx="78" cy="51"/>
              </a:xfrm>
              <a:prstGeom prst="rect">
                <a:avLst/>
              </a:prstGeom>
              <a:solidFill>
                <a:schemeClr val="bg1"/>
              </a:solidFill>
              <a:ln w="12700">
                <a:noFill/>
                <a:miter lim="800000"/>
              </a:ln>
            </p:spPr>
            <p:txBody>
              <a:bodyPr wrap="none" anchor="ctr"/>
              <a:lstStyle/>
              <a:p>
                <a:endParaRPr lang="zh-CN" altLang="en-US"/>
              </a:p>
            </p:txBody>
          </p:sp>
          <p:sp>
            <p:nvSpPr>
              <p:cNvPr id="32851" name="Line 46"/>
              <p:cNvSpPr>
                <a:spLocks noChangeShapeType="1"/>
              </p:cNvSpPr>
              <p:nvPr/>
            </p:nvSpPr>
            <p:spPr bwMode="auto">
              <a:xfrm>
                <a:off x="839" y="3030"/>
                <a:ext cx="68" cy="0"/>
              </a:xfrm>
              <a:prstGeom prst="line">
                <a:avLst/>
              </a:prstGeom>
              <a:noFill/>
              <a:ln w="25400">
                <a:solidFill>
                  <a:schemeClr val="tx1"/>
                </a:solidFill>
                <a:round/>
              </a:ln>
            </p:spPr>
            <p:txBody>
              <a:bodyPr wrap="none" anchor="ctr"/>
              <a:lstStyle/>
              <a:p>
                <a:endParaRPr lang="zh-CN" altLang="en-US"/>
              </a:p>
            </p:txBody>
          </p:sp>
          <p:sp>
            <p:nvSpPr>
              <p:cNvPr id="32852" name="Line 47"/>
              <p:cNvSpPr>
                <a:spLocks noChangeShapeType="1"/>
              </p:cNvSpPr>
              <p:nvPr/>
            </p:nvSpPr>
            <p:spPr bwMode="auto">
              <a:xfrm>
                <a:off x="839" y="3075"/>
                <a:ext cx="68" cy="0"/>
              </a:xfrm>
              <a:prstGeom prst="line">
                <a:avLst/>
              </a:prstGeom>
              <a:noFill/>
              <a:ln w="25400">
                <a:solidFill>
                  <a:schemeClr val="tx1"/>
                </a:solidFill>
                <a:round/>
              </a:ln>
            </p:spPr>
            <p:txBody>
              <a:bodyPr wrap="none" anchor="ctr"/>
              <a:lstStyle/>
              <a:p>
                <a:endParaRPr lang="zh-CN" altLang="en-US"/>
              </a:p>
            </p:txBody>
          </p:sp>
        </p:grpSp>
        <p:grpSp>
          <p:nvGrpSpPr>
            <p:cNvPr id="4" name="Group 48"/>
            <p:cNvGrpSpPr/>
            <p:nvPr/>
          </p:nvGrpSpPr>
          <p:grpSpPr bwMode="auto">
            <a:xfrm>
              <a:off x="5377" y="2757"/>
              <a:ext cx="73" cy="36"/>
              <a:chOff x="5432" y="3030"/>
              <a:chExt cx="78" cy="51"/>
            </a:xfrm>
          </p:grpSpPr>
          <p:sp>
            <p:nvSpPr>
              <p:cNvPr id="32847" name="Rectangle 49"/>
              <p:cNvSpPr>
                <a:spLocks noChangeArrowheads="1"/>
              </p:cNvSpPr>
              <p:nvPr/>
            </p:nvSpPr>
            <p:spPr bwMode="auto">
              <a:xfrm>
                <a:off x="5432" y="3030"/>
                <a:ext cx="78" cy="51"/>
              </a:xfrm>
              <a:prstGeom prst="rect">
                <a:avLst/>
              </a:prstGeom>
              <a:solidFill>
                <a:schemeClr val="bg1"/>
              </a:solidFill>
              <a:ln w="12700">
                <a:noFill/>
                <a:miter lim="800000"/>
              </a:ln>
            </p:spPr>
            <p:txBody>
              <a:bodyPr wrap="none" anchor="ctr"/>
              <a:lstStyle/>
              <a:p>
                <a:endParaRPr lang="zh-CN" altLang="en-US"/>
              </a:p>
            </p:txBody>
          </p:sp>
          <p:sp>
            <p:nvSpPr>
              <p:cNvPr id="32848" name="Line 50"/>
              <p:cNvSpPr>
                <a:spLocks noChangeShapeType="1"/>
              </p:cNvSpPr>
              <p:nvPr/>
            </p:nvSpPr>
            <p:spPr bwMode="auto">
              <a:xfrm>
                <a:off x="5438" y="3036"/>
                <a:ext cx="68" cy="0"/>
              </a:xfrm>
              <a:prstGeom prst="line">
                <a:avLst/>
              </a:prstGeom>
              <a:noFill/>
              <a:ln w="25400">
                <a:solidFill>
                  <a:schemeClr val="tx1"/>
                </a:solidFill>
                <a:round/>
              </a:ln>
            </p:spPr>
            <p:txBody>
              <a:bodyPr wrap="none" anchor="ctr"/>
              <a:lstStyle/>
              <a:p>
                <a:endParaRPr lang="zh-CN" altLang="en-US"/>
              </a:p>
            </p:txBody>
          </p:sp>
          <p:sp>
            <p:nvSpPr>
              <p:cNvPr id="32849" name="Line 51"/>
              <p:cNvSpPr>
                <a:spLocks noChangeShapeType="1"/>
              </p:cNvSpPr>
              <p:nvPr/>
            </p:nvSpPr>
            <p:spPr bwMode="auto">
              <a:xfrm>
                <a:off x="5438" y="3081"/>
                <a:ext cx="68" cy="0"/>
              </a:xfrm>
              <a:prstGeom prst="line">
                <a:avLst/>
              </a:prstGeom>
              <a:noFill/>
              <a:ln w="25400">
                <a:solidFill>
                  <a:schemeClr val="tx1"/>
                </a:solidFill>
                <a:round/>
              </a:ln>
            </p:spPr>
            <p:txBody>
              <a:bodyPr wrap="none" anchor="ctr"/>
              <a:lstStyle/>
              <a:p>
                <a:endParaRPr lang="zh-CN" altLang="en-US"/>
              </a:p>
            </p:txBody>
          </p:sp>
        </p:grpSp>
        <p:sp>
          <p:nvSpPr>
            <p:cNvPr id="32814" name="Rectangle 52"/>
            <p:cNvSpPr>
              <a:spLocks noChangeArrowheads="1"/>
            </p:cNvSpPr>
            <p:nvPr/>
          </p:nvSpPr>
          <p:spPr bwMode="auto">
            <a:xfrm>
              <a:off x="388" y="2662"/>
              <a:ext cx="694"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可变部分</a:t>
              </a:r>
            </a:p>
          </p:txBody>
        </p:sp>
        <p:sp>
          <p:nvSpPr>
            <p:cNvPr id="32815" name="Rectangle 53"/>
            <p:cNvSpPr>
              <a:spLocks noChangeArrowheads="1"/>
            </p:cNvSpPr>
            <p:nvPr/>
          </p:nvSpPr>
          <p:spPr bwMode="auto">
            <a:xfrm>
              <a:off x="1519" y="975"/>
              <a:ext cx="3130" cy="217"/>
            </a:xfrm>
            <a:prstGeom prst="rect">
              <a:avLst/>
            </a:prstGeom>
            <a:solidFill>
              <a:srgbClr val="EAEAEA"/>
            </a:solidFill>
            <a:ln w="19050">
              <a:solidFill>
                <a:schemeClr val="tx1"/>
              </a:solidFill>
              <a:miter lim="800000"/>
            </a:ln>
          </p:spPr>
          <p:txBody>
            <a:bodyPr wrap="none" anchor="ctr"/>
            <a:lstStyle/>
            <a:p>
              <a:endParaRPr lang="zh-CN" altLang="en-US"/>
            </a:p>
          </p:txBody>
        </p:sp>
        <p:sp>
          <p:nvSpPr>
            <p:cNvPr id="32816" name="Line 54"/>
            <p:cNvSpPr>
              <a:spLocks noChangeShapeType="1"/>
            </p:cNvSpPr>
            <p:nvPr/>
          </p:nvSpPr>
          <p:spPr bwMode="auto">
            <a:xfrm>
              <a:off x="2689" y="970"/>
              <a:ext cx="0" cy="219"/>
            </a:xfrm>
            <a:prstGeom prst="line">
              <a:avLst/>
            </a:prstGeom>
            <a:noFill/>
            <a:ln w="12700">
              <a:solidFill>
                <a:schemeClr val="tx1"/>
              </a:solidFill>
              <a:round/>
            </a:ln>
          </p:spPr>
          <p:txBody>
            <a:bodyPr wrap="none" anchor="ctr"/>
            <a:lstStyle/>
            <a:p>
              <a:endParaRPr lang="zh-CN" altLang="en-US"/>
            </a:p>
          </p:txBody>
        </p:sp>
        <p:sp>
          <p:nvSpPr>
            <p:cNvPr id="32817" name="Line 55"/>
            <p:cNvSpPr>
              <a:spLocks noChangeShapeType="1"/>
            </p:cNvSpPr>
            <p:nvPr/>
          </p:nvSpPr>
          <p:spPr bwMode="auto">
            <a:xfrm>
              <a:off x="3088" y="974"/>
              <a:ext cx="0" cy="215"/>
            </a:xfrm>
            <a:prstGeom prst="line">
              <a:avLst/>
            </a:prstGeom>
            <a:noFill/>
            <a:ln w="12700">
              <a:solidFill>
                <a:schemeClr val="tx1"/>
              </a:solidFill>
              <a:round/>
            </a:ln>
          </p:spPr>
          <p:txBody>
            <a:bodyPr wrap="none" anchor="ctr"/>
            <a:lstStyle/>
            <a:p>
              <a:endParaRPr lang="zh-CN" altLang="en-US"/>
            </a:p>
          </p:txBody>
        </p:sp>
        <p:sp>
          <p:nvSpPr>
            <p:cNvPr id="32818" name="Line 56"/>
            <p:cNvSpPr>
              <a:spLocks noChangeShapeType="1"/>
            </p:cNvSpPr>
            <p:nvPr/>
          </p:nvSpPr>
          <p:spPr bwMode="auto">
            <a:xfrm>
              <a:off x="3481" y="974"/>
              <a:ext cx="0" cy="210"/>
            </a:xfrm>
            <a:prstGeom prst="line">
              <a:avLst/>
            </a:prstGeom>
            <a:noFill/>
            <a:ln w="12700">
              <a:solidFill>
                <a:schemeClr val="tx1"/>
              </a:solidFill>
              <a:round/>
            </a:ln>
          </p:spPr>
          <p:txBody>
            <a:bodyPr wrap="none" anchor="ctr"/>
            <a:lstStyle/>
            <a:p>
              <a:endParaRPr lang="zh-CN" altLang="en-US"/>
            </a:p>
          </p:txBody>
        </p:sp>
        <p:sp>
          <p:nvSpPr>
            <p:cNvPr id="32819" name="Line 57"/>
            <p:cNvSpPr>
              <a:spLocks noChangeShapeType="1"/>
            </p:cNvSpPr>
            <p:nvPr/>
          </p:nvSpPr>
          <p:spPr bwMode="auto">
            <a:xfrm>
              <a:off x="3875" y="970"/>
              <a:ext cx="0" cy="214"/>
            </a:xfrm>
            <a:prstGeom prst="line">
              <a:avLst/>
            </a:prstGeom>
            <a:noFill/>
            <a:ln w="12700">
              <a:solidFill>
                <a:schemeClr val="tx1"/>
              </a:solidFill>
              <a:round/>
            </a:ln>
          </p:spPr>
          <p:txBody>
            <a:bodyPr wrap="none" anchor="ctr"/>
            <a:lstStyle/>
            <a:p>
              <a:endParaRPr lang="zh-CN" altLang="en-US"/>
            </a:p>
          </p:txBody>
        </p:sp>
        <p:sp>
          <p:nvSpPr>
            <p:cNvPr id="32820" name="Line 58"/>
            <p:cNvSpPr>
              <a:spLocks noChangeShapeType="1"/>
            </p:cNvSpPr>
            <p:nvPr/>
          </p:nvSpPr>
          <p:spPr bwMode="auto">
            <a:xfrm>
              <a:off x="4269" y="974"/>
              <a:ext cx="0" cy="215"/>
            </a:xfrm>
            <a:prstGeom prst="line">
              <a:avLst/>
            </a:prstGeom>
            <a:noFill/>
            <a:ln w="12700">
              <a:solidFill>
                <a:schemeClr val="tx1"/>
              </a:solidFill>
              <a:round/>
            </a:ln>
          </p:spPr>
          <p:txBody>
            <a:bodyPr wrap="none" anchor="ctr"/>
            <a:lstStyle/>
            <a:p>
              <a:endParaRPr lang="zh-CN" altLang="en-US"/>
            </a:p>
          </p:txBody>
        </p:sp>
        <p:sp>
          <p:nvSpPr>
            <p:cNvPr id="32821" name="Rectangle 59"/>
            <p:cNvSpPr>
              <a:spLocks noChangeArrowheads="1"/>
            </p:cNvSpPr>
            <p:nvPr/>
          </p:nvSpPr>
          <p:spPr bwMode="auto">
            <a:xfrm>
              <a:off x="1590" y="780"/>
              <a:ext cx="186"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0</a:t>
              </a:r>
            </a:p>
          </p:txBody>
        </p:sp>
        <p:sp>
          <p:nvSpPr>
            <p:cNvPr id="32822" name="Rectangle 60"/>
            <p:cNvSpPr>
              <a:spLocks noChangeArrowheads="1"/>
            </p:cNvSpPr>
            <p:nvPr/>
          </p:nvSpPr>
          <p:spPr bwMode="auto">
            <a:xfrm>
              <a:off x="1989" y="780"/>
              <a:ext cx="186"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1</a:t>
              </a:r>
            </a:p>
          </p:txBody>
        </p:sp>
        <p:sp>
          <p:nvSpPr>
            <p:cNvPr id="32823" name="Rectangle 61"/>
            <p:cNvSpPr>
              <a:spLocks noChangeArrowheads="1"/>
            </p:cNvSpPr>
            <p:nvPr/>
          </p:nvSpPr>
          <p:spPr bwMode="auto">
            <a:xfrm>
              <a:off x="2387" y="780"/>
              <a:ext cx="186"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2</a:t>
              </a:r>
            </a:p>
          </p:txBody>
        </p:sp>
        <p:sp>
          <p:nvSpPr>
            <p:cNvPr id="32824" name="Rectangle 62"/>
            <p:cNvSpPr>
              <a:spLocks noChangeArrowheads="1"/>
            </p:cNvSpPr>
            <p:nvPr/>
          </p:nvSpPr>
          <p:spPr bwMode="auto">
            <a:xfrm>
              <a:off x="2787" y="780"/>
              <a:ext cx="186"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3</a:t>
              </a:r>
            </a:p>
          </p:txBody>
        </p:sp>
        <p:sp>
          <p:nvSpPr>
            <p:cNvPr id="32825" name="Rectangle 63"/>
            <p:cNvSpPr>
              <a:spLocks noChangeArrowheads="1"/>
            </p:cNvSpPr>
            <p:nvPr/>
          </p:nvSpPr>
          <p:spPr bwMode="auto">
            <a:xfrm>
              <a:off x="3186" y="780"/>
              <a:ext cx="186"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4</a:t>
              </a:r>
            </a:p>
          </p:txBody>
        </p:sp>
        <p:sp>
          <p:nvSpPr>
            <p:cNvPr id="32826" name="Rectangle 64"/>
            <p:cNvSpPr>
              <a:spLocks noChangeArrowheads="1"/>
            </p:cNvSpPr>
            <p:nvPr/>
          </p:nvSpPr>
          <p:spPr bwMode="auto">
            <a:xfrm>
              <a:off x="3584" y="780"/>
              <a:ext cx="186"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5</a:t>
              </a:r>
            </a:p>
          </p:txBody>
        </p:sp>
        <p:sp>
          <p:nvSpPr>
            <p:cNvPr id="32827" name="Rectangle 65"/>
            <p:cNvSpPr>
              <a:spLocks noChangeArrowheads="1"/>
            </p:cNvSpPr>
            <p:nvPr/>
          </p:nvSpPr>
          <p:spPr bwMode="auto">
            <a:xfrm>
              <a:off x="3984" y="780"/>
              <a:ext cx="186"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6</a:t>
              </a:r>
            </a:p>
          </p:txBody>
        </p:sp>
        <p:sp>
          <p:nvSpPr>
            <p:cNvPr id="32828" name="Rectangle 66"/>
            <p:cNvSpPr>
              <a:spLocks noChangeArrowheads="1"/>
            </p:cNvSpPr>
            <p:nvPr/>
          </p:nvSpPr>
          <p:spPr bwMode="auto">
            <a:xfrm>
              <a:off x="4383" y="780"/>
              <a:ext cx="186"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7</a:t>
              </a:r>
            </a:p>
          </p:txBody>
        </p:sp>
        <p:sp>
          <p:nvSpPr>
            <p:cNvPr id="32829" name="Rectangle 67"/>
            <p:cNvSpPr>
              <a:spLocks noChangeArrowheads="1"/>
            </p:cNvSpPr>
            <p:nvPr/>
          </p:nvSpPr>
          <p:spPr bwMode="auto">
            <a:xfrm>
              <a:off x="2786" y="982"/>
              <a:ext cx="218"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D</a:t>
              </a:r>
            </a:p>
          </p:txBody>
        </p:sp>
        <p:sp>
          <p:nvSpPr>
            <p:cNvPr id="32830" name="Rectangle 68"/>
            <p:cNvSpPr>
              <a:spLocks noChangeArrowheads="1"/>
            </p:cNvSpPr>
            <p:nvPr/>
          </p:nvSpPr>
          <p:spPr bwMode="auto">
            <a:xfrm>
              <a:off x="3186" y="982"/>
              <a:ext cx="210"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T</a:t>
              </a:r>
            </a:p>
          </p:txBody>
        </p:sp>
        <p:sp>
          <p:nvSpPr>
            <p:cNvPr id="32831" name="Rectangle 69"/>
            <p:cNvSpPr>
              <a:spLocks noChangeArrowheads="1"/>
            </p:cNvSpPr>
            <p:nvPr/>
          </p:nvSpPr>
          <p:spPr bwMode="auto">
            <a:xfrm>
              <a:off x="3584" y="982"/>
              <a:ext cx="218"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R</a:t>
              </a:r>
            </a:p>
          </p:txBody>
        </p:sp>
        <p:sp>
          <p:nvSpPr>
            <p:cNvPr id="32832" name="Rectangle 70"/>
            <p:cNvSpPr>
              <a:spLocks noChangeArrowheads="1"/>
            </p:cNvSpPr>
            <p:nvPr/>
          </p:nvSpPr>
          <p:spPr bwMode="auto">
            <a:xfrm>
              <a:off x="3967" y="982"/>
              <a:ext cx="218" cy="229"/>
            </a:xfrm>
            <a:prstGeom prst="rect">
              <a:avLst/>
            </a:prstGeom>
            <a:no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C</a:t>
              </a:r>
            </a:p>
          </p:txBody>
        </p:sp>
        <p:sp>
          <p:nvSpPr>
            <p:cNvPr id="32833" name="Rectangle 71"/>
            <p:cNvSpPr>
              <a:spLocks noChangeArrowheads="1"/>
            </p:cNvSpPr>
            <p:nvPr/>
          </p:nvSpPr>
          <p:spPr bwMode="auto">
            <a:xfrm>
              <a:off x="4264" y="982"/>
              <a:ext cx="404"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未用</a:t>
              </a:r>
            </a:p>
          </p:txBody>
        </p:sp>
        <p:sp>
          <p:nvSpPr>
            <p:cNvPr id="32834" name="Rectangle 72"/>
            <p:cNvSpPr>
              <a:spLocks noChangeArrowheads="1"/>
            </p:cNvSpPr>
            <p:nvPr/>
          </p:nvSpPr>
          <p:spPr bwMode="auto">
            <a:xfrm>
              <a:off x="1794" y="982"/>
              <a:ext cx="693"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优  先  级</a:t>
              </a:r>
            </a:p>
          </p:txBody>
        </p:sp>
        <p:sp>
          <p:nvSpPr>
            <p:cNvPr id="32835" name="Rectangle 73"/>
            <p:cNvSpPr>
              <a:spLocks noChangeArrowheads="1"/>
            </p:cNvSpPr>
            <p:nvPr/>
          </p:nvSpPr>
          <p:spPr bwMode="auto">
            <a:xfrm>
              <a:off x="2572" y="2966"/>
              <a:ext cx="1591" cy="229"/>
            </a:xfrm>
            <a:prstGeom prst="rect">
              <a:avLst/>
            </a:prstGeom>
            <a:solidFill>
              <a:srgbClr val="EAEAEA"/>
            </a:solidFill>
            <a:ln w="12700">
              <a:noFill/>
              <a:miter lim="800000"/>
            </a:ln>
          </p:spPr>
          <p:txBody>
            <a:bodyPr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数       据       部       分</a:t>
              </a:r>
            </a:p>
          </p:txBody>
        </p:sp>
        <p:sp>
          <p:nvSpPr>
            <p:cNvPr id="32836" name="Line 74"/>
            <p:cNvSpPr>
              <a:spLocks noChangeShapeType="1"/>
            </p:cNvSpPr>
            <p:nvPr/>
          </p:nvSpPr>
          <p:spPr bwMode="auto">
            <a:xfrm>
              <a:off x="1099" y="2905"/>
              <a:ext cx="4314" cy="0"/>
            </a:xfrm>
            <a:prstGeom prst="line">
              <a:avLst/>
            </a:prstGeom>
            <a:noFill/>
            <a:ln w="28575">
              <a:solidFill>
                <a:schemeClr val="tx1"/>
              </a:solidFill>
              <a:round/>
            </a:ln>
          </p:spPr>
          <p:txBody>
            <a:bodyPr wrap="none" anchor="ctr"/>
            <a:lstStyle/>
            <a:p>
              <a:endParaRPr lang="zh-CN" altLang="en-US"/>
            </a:p>
          </p:txBody>
        </p:sp>
        <p:sp>
          <p:nvSpPr>
            <p:cNvPr id="32837" name="AutoShape 75"/>
            <p:cNvSpPr/>
            <p:nvPr/>
          </p:nvSpPr>
          <p:spPr bwMode="auto">
            <a:xfrm>
              <a:off x="210" y="1481"/>
              <a:ext cx="180" cy="1408"/>
            </a:xfrm>
            <a:prstGeom prst="leftBrace">
              <a:avLst>
                <a:gd name="adj1" fmla="val 65185"/>
                <a:gd name="adj2" fmla="val 50000"/>
              </a:avLst>
            </a:prstGeom>
            <a:noFill/>
            <a:ln w="12700">
              <a:solidFill>
                <a:schemeClr val="tx1"/>
              </a:solidFill>
              <a:round/>
            </a:ln>
          </p:spPr>
          <p:txBody>
            <a:bodyPr wrap="none" anchor="ctr"/>
            <a:lstStyle/>
            <a:p>
              <a:endParaRPr lang="zh-CN" altLang="en-US"/>
            </a:p>
          </p:txBody>
        </p:sp>
        <p:sp>
          <p:nvSpPr>
            <p:cNvPr id="32838" name="Rectangle 76"/>
            <p:cNvSpPr>
              <a:spLocks noChangeArrowheads="1"/>
            </p:cNvSpPr>
            <p:nvPr/>
          </p:nvSpPr>
          <p:spPr bwMode="auto">
            <a:xfrm>
              <a:off x="11" y="1995"/>
              <a:ext cx="258" cy="402"/>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首</a:t>
              </a:r>
            </a:p>
            <a:p>
              <a:pPr defTabSz="762000" eaLnBrk="0" hangingPunct="0"/>
              <a:r>
                <a:rPr kumimoji="1" lang="zh-CN" altLang="en-US" b="1">
                  <a:solidFill>
                    <a:srgbClr val="000000"/>
                  </a:solidFill>
                  <a:latin typeface="Times New Roman" panose="02020603050405020304" pitchFamily="18" charset="0"/>
                </a:rPr>
                <a:t>部</a:t>
              </a:r>
            </a:p>
          </p:txBody>
        </p:sp>
        <p:sp>
          <p:nvSpPr>
            <p:cNvPr id="32839" name="Rectangle 77"/>
            <p:cNvSpPr>
              <a:spLocks noChangeArrowheads="1"/>
            </p:cNvSpPr>
            <p:nvPr/>
          </p:nvSpPr>
          <p:spPr bwMode="auto">
            <a:xfrm>
              <a:off x="1188" y="780"/>
              <a:ext cx="404"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比特</a:t>
              </a:r>
            </a:p>
          </p:txBody>
        </p:sp>
        <p:sp>
          <p:nvSpPr>
            <p:cNvPr id="17486" name="Rectangle 78"/>
            <p:cNvSpPr>
              <a:spLocks noChangeArrowheads="1"/>
            </p:cNvSpPr>
            <p:nvPr/>
          </p:nvSpPr>
          <p:spPr bwMode="auto">
            <a:xfrm>
              <a:off x="1728" y="3403"/>
              <a:ext cx="2967" cy="239"/>
            </a:xfrm>
            <a:prstGeom prst="rect">
              <a:avLst/>
            </a:prstGeom>
            <a:solidFill>
              <a:schemeClr val="bg1"/>
            </a:solidFill>
            <a:ln w="12700">
              <a:solidFill>
                <a:schemeClr val="tx1"/>
              </a:solidFill>
              <a:miter lim="800000"/>
            </a:ln>
            <a:effectLst>
              <a:outerShdw dist="35921" dir="2700000" algn="ctr" rotWithShape="0">
                <a:schemeClr val="bg2"/>
              </a:outerShdw>
            </a:effectLst>
          </p:spPr>
          <p:txBody>
            <a:bodyPr wrap="none" anchor="ctr"/>
            <a:lstStyle/>
            <a:p>
              <a:pPr>
                <a:defRPr/>
              </a:pPr>
              <a:endParaRPr lang="zh-CN" altLang="en-US">
                <a:ea typeface="宋体" panose="02010600030101010101" pitchFamily="2" charset="-122"/>
              </a:endParaRPr>
            </a:p>
          </p:txBody>
        </p:sp>
        <p:sp>
          <p:nvSpPr>
            <p:cNvPr id="32841" name="Line 79"/>
            <p:cNvSpPr>
              <a:spLocks noChangeShapeType="1"/>
            </p:cNvSpPr>
            <p:nvPr/>
          </p:nvSpPr>
          <p:spPr bwMode="auto">
            <a:xfrm>
              <a:off x="2537" y="3403"/>
              <a:ext cx="0" cy="239"/>
            </a:xfrm>
            <a:prstGeom prst="line">
              <a:avLst/>
            </a:prstGeom>
            <a:noFill/>
            <a:ln w="12700">
              <a:solidFill>
                <a:schemeClr val="tx1"/>
              </a:solidFill>
              <a:round/>
            </a:ln>
          </p:spPr>
          <p:txBody>
            <a:bodyPr/>
            <a:lstStyle/>
            <a:p>
              <a:endParaRPr lang="zh-CN" altLang="en-US"/>
            </a:p>
          </p:txBody>
        </p:sp>
        <p:sp>
          <p:nvSpPr>
            <p:cNvPr id="32842" name="Rectangle 80"/>
            <p:cNvSpPr>
              <a:spLocks noChangeArrowheads="1"/>
            </p:cNvSpPr>
            <p:nvPr/>
          </p:nvSpPr>
          <p:spPr bwMode="auto">
            <a:xfrm>
              <a:off x="2964" y="3417"/>
              <a:ext cx="1695" cy="229"/>
            </a:xfrm>
            <a:prstGeom prst="rect">
              <a:avLst/>
            </a:prstGeom>
            <a:noFill/>
            <a:ln w="12700">
              <a:noFill/>
              <a:miter lim="800000"/>
            </a:ln>
          </p:spPr>
          <p:txBody>
            <a:bodyPr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数       据       部       分</a:t>
              </a:r>
            </a:p>
          </p:txBody>
        </p:sp>
        <p:sp>
          <p:nvSpPr>
            <p:cNvPr id="32843" name="Rectangle 81"/>
            <p:cNvSpPr>
              <a:spLocks noChangeArrowheads="1"/>
            </p:cNvSpPr>
            <p:nvPr/>
          </p:nvSpPr>
          <p:spPr bwMode="auto">
            <a:xfrm>
              <a:off x="1891" y="3417"/>
              <a:ext cx="512"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首   部</a:t>
              </a:r>
            </a:p>
          </p:txBody>
        </p:sp>
        <p:sp>
          <p:nvSpPr>
            <p:cNvPr id="32844" name="Rectangle 82"/>
            <p:cNvSpPr>
              <a:spLocks noChangeArrowheads="1"/>
            </p:cNvSpPr>
            <p:nvPr/>
          </p:nvSpPr>
          <p:spPr bwMode="auto">
            <a:xfrm>
              <a:off x="936" y="3400"/>
              <a:ext cx="404" cy="229"/>
            </a:xfrm>
            <a:prstGeom prst="rect">
              <a:avLst/>
            </a:prstGeom>
            <a:noFill/>
            <a:ln w="12700">
              <a:noFill/>
              <a:miter lim="800000"/>
            </a:ln>
          </p:spPr>
          <p:txBody>
            <a:bodyPr wrap="none" lIns="90488" tIns="44450" rIns="90488" bIns="44450">
              <a:spAutoFit/>
            </a:bodyPr>
            <a:lstStyle/>
            <a:p>
              <a:pPr defTabSz="762000" eaLnBrk="0" hangingPunct="0"/>
              <a:r>
                <a:rPr kumimoji="1" lang="zh-CN" altLang="en-US" b="1">
                  <a:solidFill>
                    <a:srgbClr val="000000"/>
                  </a:solidFill>
                  <a:latin typeface="Times New Roman" panose="02020603050405020304" pitchFamily="18" charset="0"/>
                </a:rPr>
                <a:t>传送</a:t>
              </a:r>
            </a:p>
          </p:txBody>
        </p:sp>
        <p:sp>
          <p:nvSpPr>
            <p:cNvPr id="32845" name="Rectangle 83"/>
            <p:cNvSpPr>
              <a:spLocks noChangeArrowheads="1"/>
            </p:cNvSpPr>
            <p:nvPr/>
          </p:nvSpPr>
          <p:spPr bwMode="auto">
            <a:xfrm>
              <a:off x="2828" y="3676"/>
              <a:ext cx="729" cy="229"/>
            </a:xfrm>
            <a:prstGeom prst="rect">
              <a:avLst/>
            </a:prstGeom>
            <a:solidFill>
              <a:schemeClr val="bg1"/>
            </a:solidFill>
            <a:ln w="12700">
              <a:noFill/>
              <a:miter lim="800000"/>
            </a:ln>
          </p:spPr>
          <p:txBody>
            <a:bodyPr wrap="none" lIns="90488" tIns="44450" rIns="90488" bIns="44450">
              <a:spAutoFit/>
            </a:bodyPr>
            <a:lstStyle/>
            <a:p>
              <a:pPr defTabSz="762000" eaLnBrk="0" hangingPunct="0"/>
              <a:r>
                <a:rPr kumimoji="1" lang="en-US" altLang="zh-CN" b="1">
                  <a:solidFill>
                    <a:srgbClr val="000000"/>
                  </a:solidFill>
                  <a:latin typeface="Times New Roman" panose="02020603050405020304" pitchFamily="18" charset="0"/>
                </a:rPr>
                <a:t>IP </a:t>
              </a:r>
              <a:r>
                <a:rPr kumimoji="1" lang="zh-CN" altLang="en-US" b="1">
                  <a:solidFill>
                    <a:srgbClr val="000000"/>
                  </a:solidFill>
                  <a:latin typeface="Times New Roman" panose="02020603050405020304" pitchFamily="18" charset="0"/>
                </a:rPr>
                <a:t>数据报</a:t>
              </a:r>
            </a:p>
          </p:txBody>
        </p:sp>
        <p:sp>
          <p:nvSpPr>
            <p:cNvPr id="32846" name="AutoShape 84"/>
            <p:cNvSpPr/>
            <p:nvPr/>
          </p:nvSpPr>
          <p:spPr bwMode="auto">
            <a:xfrm>
              <a:off x="931" y="1486"/>
              <a:ext cx="147" cy="1174"/>
            </a:xfrm>
            <a:prstGeom prst="leftBrace">
              <a:avLst>
                <a:gd name="adj1" fmla="val 66553"/>
                <a:gd name="adj2" fmla="val 50000"/>
              </a:avLst>
            </a:prstGeom>
            <a:noFill/>
            <a:ln w="12700">
              <a:solidFill>
                <a:schemeClr val="tx1"/>
              </a:solidFill>
              <a:round/>
            </a:ln>
          </p:spPr>
          <p:txBody>
            <a:bodyPr wrap="none" anchor="ctr"/>
            <a:lstStyle/>
            <a:p>
              <a:endParaRPr lang="zh-CN" altLang="en-US"/>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8" name="Rectangle 2"/>
          <p:cNvSpPr>
            <a:spLocks noGrp="1" noChangeArrowheads="1"/>
          </p:cNvSpPr>
          <p:nvPr>
            <p:ph type="title"/>
          </p:nvPr>
        </p:nvSpPr>
        <p:spPr>
          <a:xfrm>
            <a:off x="1522413" y="177800"/>
            <a:ext cx="6624637" cy="792163"/>
          </a:xfrm>
        </p:spPr>
        <p:txBody>
          <a:bodyPr/>
          <a:lstStyle/>
          <a:p>
            <a:pPr eaLnBrk="1" hangingPunct="1"/>
            <a:r>
              <a:rPr lang="zh-CN" altLang="en-US" sz="3600" dirty="0"/>
              <a:t>异常的</a:t>
            </a:r>
            <a:r>
              <a:rPr lang="en-US" altLang="zh-CN" sz="3600" dirty="0"/>
              <a:t>IP</a:t>
            </a:r>
            <a:r>
              <a:rPr lang="zh-CN" altLang="en-US" sz="3600" dirty="0"/>
              <a:t>数据报首部：参数错</a:t>
            </a:r>
          </a:p>
        </p:txBody>
      </p:sp>
      <p:sp>
        <p:nvSpPr>
          <p:cNvPr id="6149" name="Rectangle 3"/>
          <p:cNvSpPr>
            <a:spLocks noGrp="1" noChangeArrowheads="1"/>
          </p:cNvSpPr>
          <p:nvPr>
            <p:ph type="body" idx="1"/>
          </p:nvPr>
        </p:nvSpPr>
        <p:spPr>
          <a:xfrm>
            <a:off x="658813" y="1258888"/>
            <a:ext cx="7772400" cy="4114800"/>
          </a:xfrm>
        </p:spPr>
        <p:txBody>
          <a:bodyPr/>
          <a:lstStyle/>
          <a:p>
            <a:pPr eaLnBrk="1" hangingPunct="1"/>
            <a:r>
              <a:rPr lang="zh-CN" altLang="en-US" sz="2800" dirty="0"/>
              <a:t>主机在收到首部异常（ </a:t>
            </a:r>
            <a:r>
              <a:rPr lang="en-US" altLang="zh-CN" sz="2800" dirty="0">
                <a:latin typeface="黑体" panose="02010609060101010101" pitchFamily="2" charset="-122"/>
              </a:rPr>
              <a:t>Header Length Field</a:t>
            </a:r>
            <a:r>
              <a:rPr lang="zh-CN" altLang="en-US" sz="2800" dirty="0">
                <a:latin typeface="黑体" panose="02010609060101010101" pitchFamily="2" charset="-122"/>
              </a:rPr>
              <a:t>、</a:t>
            </a:r>
            <a:r>
              <a:rPr lang="en-US" altLang="zh-CN" sz="2800" dirty="0">
                <a:latin typeface="黑体" panose="02010609060101010101" pitchFamily="2" charset="-122"/>
              </a:rPr>
              <a:t>IP Options Field</a:t>
            </a:r>
            <a:r>
              <a:rPr lang="en-US" altLang="zh-CN" sz="2800" dirty="0"/>
              <a:t> </a:t>
            </a:r>
            <a:r>
              <a:rPr lang="zh-CN" altLang="en-US" sz="2800" dirty="0"/>
              <a:t>、</a:t>
            </a:r>
            <a:r>
              <a:rPr lang="en-US" altLang="zh-CN" sz="2800" dirty="0"/>
              <a:t>Version Number</a:t>
            </a:r>
            <a:r>
              <a:rPr lang="zh-CN" altLang="en-US" sz="2800" dirty="0"/>
              <a:t>）的</a:t>
            </a:r>
            <a:r>
              <a:rPr lang="en-US" altLang="zh-CN" sz="2800" dirty="0"/>
              <a:t>IP</a:t>
            </a:r>
            <a:r>
              <a:rPr lang="zh-CN" altLang="en-US" sz="2800" dirty="0"/>
              <a:t>数据报时应当返回“参数问题”的</a:t>
            </a:r>
            <a:r>
              <a:rPr lang="en-US" altLang="zh-CN" sz="2800" dirty="0"/>
              <a:t>ICMP</a:t>
            </a:r>
            <a:r>
              <a:rPr lang="zh-CN" altLang="en-US" sz="2800" dirty="0"/>
              <a:t>报文。</a:t>
            </a:r>
          </a:p>
        </p:txBody>
      </p:sp>
      <p:graphicFrame>
        <p:nvGraphicFramePr>
          <p:cNvPr id="18436" name="Object 4"/>
          <p:cNvGraphicFramePr>
            <a:graphicFrameLocks noChangeAspect="1"/>
          </p:cNvGraphicFramePr>
          <p:nvPr/>
        </p:nvGraphicFramePr>
        <p:xfrm>
          <a:off x="6227763" y="3222625"/>
          <a:ext cx="2160587" cy="1981200"/>
        </p:xfrm>
        <a:graphic>
          <a:graphicData uri="http://schemas.openxmlformats.org/presentationml/2006/ole">
            <mc:AlternateContent xmlns:mc="http://schemas.openxmlformats.org/markup-compatibility/2006">
              <mc:Choice xmlns:v="urn:schemas-microsoft-com:vml" Requires="v">
                <p:oleObj spid="_x0000_s3150" name="Visio" r:id="rId4" imgW="2054860" imgH="1890395" progId="">
                  <p:embed/>
                </p:oleObj>
              </mc:Choice>
              <mc:Fallback>
                <p:oleObj name="Visio" r:id="rId4" imgW="2054860" imgH="1890395" progId="">
                  <p:embed/>
                  <p:pic>
                    <p:nvPicPr>
                      <p:cNvPr id="0" name="Object 4"/>
                      <p:cNvPicPr>
                        <a:picLocks noChangeAspect="1"/>
                      </p:cNvPicPr>
                      <p:nvPr/>
                    </p:nvPicPr>
                    <p:blipFill>
                      <a:blip r:embed="rId5"/>
                      <a:stretch>
                        <a:fillRect/>
                      </a:stretch>
                    </p:blipFill>
                    <p:spPr>
                      <a:xfrm>
                        <a:off x="6227763" y="3222625"/>
                        <a:ext cx="2160587" cy="1981200"/>
                      </a:xfrm>
                      <a:prstGeom prst="rect">
                        <a:avLst/>
                      </a:prstGeom>
                      <a:noFill/>
                      <a:ln w="9525">
                        <a:noFill/>
                      </a:ln>
                    </p:spPr>
                  </p:pic>
                </p:oleObj>
              </mc:Fallback>
            </mc:AlternateContent>
          </a:graphicData>
        </a:graphic>
      </p:graphicFrame>
      <p:graphicFrame>
        <p:nvGraphicFramePr>
          <p:cNvPr id="18437" name="Object 5"/>
          <p:cNvGraphicFramePr>
            <a:graphicFrameLocks noChangeAspect="1"/>
          </p:cNvGraphicFramePr>
          <p:nvPr/>
        </p:nvGraphicFramePr>
        <p:xfrm>
          <a:off x="539750" y="3116263"/>
          <a:ext cx="2232025" cy="2047875"/>
        </p:xfrm>
        <a:graphic>
          <a:graphicData uri="http://schemas.openxmlformats.org/presentationml/2006/ole">
            <mc:AlternateContent xmlns:mc="http://schemas.openxmlformats.org/markup-compatibility/2006">
              <mc:Choice xmlns:v="urn:schemas-microsoft-com:vml" Requires="v">
                <p:oleObj spid="_x0000_s3151" name="Visio" r:id="rId6" imgW="2054860" imgH="1890395" progId="">
                  <p:embed/>
                </p:oleObj>
              </mc:Choice>
              <mc:Fallback>
                <p:oleObj name="Visio" r:id="rId6" imgW="2054860" imgH="1890395" progId="">
                  <p:embed/>
                  <p:pic>
                    <p:nvPicPr>
                      <p:cNvPr id="0" name="Object 5"/>
                      <p:cNvPicPr>
                        <a:picLocks noChangeAspect="1"/>
                      </p:cNvPicPr>
                      <p:nvPr/>
                    </p:nvPicPr>
                    <p:blipFill>
                      <a:blip r:embed="rId5"/>
                      <a:stretch>
                        <a:fillRect/>
                      </a:stretch>
                    </p:blipFill>
                    <p:spPr>
                      <a:xfrm>
                        <a:off x="539750" y="3116263"/>
                        <a:ext cx="2232025" cy="2047875"/>
                      </a:xfrm>
                      <a:prstGeom prst="rect">
                        <a:avLst/>
                      </a:prstGeom>
                      <a:noFill/>
                      <a:ln w="9525">
                        <a:noFill/>
                      </a:ln>
                    </p:spPr>
                  </p:pic>
                </p:oleObj>
              </mc:Fallback>
            </mc:AlternateContent>
          </a:graphicData>
        </a:graphic>
      </p:graphicFrame>
      <p:sp>
        <p:nvSpPr>
          <p:cNvPr id="18438" name="AutoShape 6"/>
          <p:cNvSpPr>
            <a:spLocks noChangeArrowheads="1"/>
          </p:cNvSpPr>
          <p:nvPr/>
        </p:nvSpPr>
        <p:spPr bwMode="auto">
          <a:xfrm>
            <a:off x="2700338" y="3043238"/>
            <a:ext cx="3816350" cy="792162"/>
          </a:xfrm>
          <a:prstGeom prst="rightArrow">
            <a:avLst>
              <a:gd name="adj1" fmla="val 50000"/>
              <a:gd name="adj2" fmla="val 120441"/>
            </a:avLst>
          </a:prstGeom>
          <a:solidFill>
            <a:schemeClr val="accent1"/>
          </a:solidFill>
          <a:ln w="9525">
            <a:solidFill>
              <a:schemeClr val="tx1"/>
            </a:solidFill>
            <a:miter lim="800000"/>
          </a:ln>
        </p:spPr>
        <p:txBody>
          <a:bodyPr wrap="none" anchor="ctr"/>
          <a:lstStyle/>
          <a:p>
            <a:endParaRPr lang="zh-CN" altLang="en-US"/>
          </a:p>
        </p:txBody>
      </p:sp>
      <p:sp>
        <p:nvSpPr>
          <p:cNvPr id="18439" name="Text Box 7"/>
          <p:cNvSpPr txBox="1">
            <a:spLocks noChangeArrowheads="1"/>
          </p:cNvSpPr>
          <p:nvPr/>
        </p:nvSpPr>
        <p:spPr bwMode="auto">
          <a:xfrm>
            <a:off x="2627313" y="2755900"/>
            <a:ext cx="2940050"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ea typeface="黑体" panose="02010609060101010101" pitchFamily="2" charset="-122"/>
              </a:rPr>
              <a:t>首部异常的</a:t>
            </a:r>
            <a:r>
              <a:rPr kumimoji="1" lang="en-US" altLang="zh-CN" sz="2400" b="1">
                <a:solidFill>
                  <a:srgbClr val="000000"/>
                </a:solidFill>
                <a:latin typeface="Times New Roman" panose="02020603050405020304" pitchFamily="18" charset="0"/>
                <a:ea typeface="黑体" panose="02010609060101010101" pitchFamily="2" charset="-122"/>
              </a:rPr>
              <a:t>IP</a:t>
            </a:r>
            <a:r>
              <a:rPr kumimoji="1" lang="zh-CN" altLang="en-US" sz="2400" b="1">
                <a:solidFill>
                  <a:srgbClr val="000000"/>
                </a:solidFill>
                <a:latin typeface="Times New Roman" panose="02020603050405020304" pitchFamily="18" charset="0"/>
                <a:ea typeface="黑体" panose="02010609060101010101" pitchFamily="2" charset="-122"/>
              </a:rPr>
              <a:t>数据报</a:t>
            </a:r>
          </a:p>
        </p:txBody>
      </p:sp>
      <p:sp>
        <p:nvSpPr>
          <p:cNvPr id="18440" name="AutoShape 8"/>
          <p:cNvSpPr>
            <a:spLocks noChangeArrowheads="1"/>
          </p:cNvSpPr>
          <p:nvPr/>
        </p:nvSpPr>
        <p:spPr bwMode="auto">
          <a:xfrm flipH="1">
            <a:off x="2484438" y="4195763"/>
            <a:ext cx="3743325" cy="792162"/>
          </a:xfrm>
          <a:prstGeom prst="rightArrow">
            <a:avLst>
              <a:gd name="adj1" fmla="val 50000"/>
              <a:gd name="adj2" fmla="val 118136"/>
            </a:avLst>
          </a:prstGeom>
          <a:solidFill>
            <a:schemeClr val="accent1"/>
          </a:solidFill>
          <a:ln w="9525">
            <a:solidFill>
              <a:schemeClr val="tx1"/>
            </a:solidFill>
            <a:miter lim="800000"/>
          </a:ln>
        </p:spPr>
        <p:txBody>
          <a:bodyPr wrap="none" anchor="ctr"/>
          <a:lstStyle/>
          <a:p>
            <a:endParaRPr lang="zh-CN" altLang="en-US"/>
          </a:p>
        </p:txBody>
      </p:sp>
      <p:sp>
        <p:nvSpPr>
          <p:cNvPr id="18441" name="Text Box 9"/>
          <p:cNvSpPr txBox="1">
            <a:spLocks noChangeArrowheads="1"/>
          </p:cNvSpPr>
          <p:nvPr/>
        </p:nvSpPr>
        <p:spPr bwMode="auto">
          <a:xfrm>
            <a:off x="3236913" y="3908425"/>
            <a:ext cx="3216275" cy="457200"/>
          </a:xfrm>
          <a:prstGeom prst="rect">
            <a:avLst/>
          </a:prstGeom>
          <a:noFill/>
          <a:ln w="9525">
            <a:noFill/>
            <a:miter lim="800000"/>
          </a:ln>
        </p:spPr>
        <p:txBody>
          <a:bodyPr wrap="none">
            <a:spAutoFit/>
          </a:bodyPr>
          <a:lstStyle/>
          <a:p>
            <a:r>
              <a:rPr kumimoji="1" lang="en-US" altLang="zh-CN" sz="2400" b="1">
                <a:solidFill>
                  <a:srgbClr val="000000"/>
                </a:solidFill>
                <a:latin typeface="Times New Roman" panose="02020603050405020304" pitchFamily="18" charset="0"/>
                <a:ea typeface="黑体" panose="02010609060101010101" pitchFamily="2" charset="-122"/>
              </a:rPr>
              <a:t>“</a:t>
            </a:r>
            <a:r>
              <a:rPr kumimoji="1" lang="zh-CN" altLang="en-US" sz="2400" b="1">
                <a:solidFill>
                  <a:srgbClr val="000000"/>
                </a:solidFill>
                <a:latin typeface="Times New Roman" panose="02020603050405020304" pitchFamily="18" charset="0"/>
                <a:ea typeface="黑体" panose="02010609060101010101" pitchFamily="2" charset="-122"/>
              </a:rPr>
              <a:t>参数问题”</a:t>
            </a:r>
            <a:r>
              <a:rPr kumimoji="1" lang="en-US" altLang="zh-CN" sz="2400" b="1">
                <a:solidFill>
                  <a:srgbClr val="000000"/>
                </a:solidFill>
                <a:latin typeface="Times New Roman" panose="02020603050405020304" pitchFamily="18" charset="0"/>
                <a:ea typeface="黑体" panose="02010609060101010101" pitchFamily="2" charset="-122"/>
              </a:rPr>
              <a:t>ICMP</a:t>
            </a:r>
            <a:r>
              <a:rPr kumimoji="1" lang="zh-CN" altLang="en-US" sz="2400" b="1">
                <a:solidFill>
                  <a:srgbClr val="000000"/>
                </a:solidFill>
                <a:latin typeface="Times New Roman" panose="02020603050405020304" pitchFamily="18" charset="0"/>
                <a:ea typeface="黑体" panose="02010609060101010101" pitchFamily="2" charset="-122"/>
              </a:rPr>
              <a:t>报文 </a:t>
            </a:r>
          </a:p>
        </p:txBody>
      </p:sp>
      <p:sp>
        <p:nvSpPr>
          <p:cNvPr id="18442" name="Text Box 10"/>
          <p:cNvSpPr txBox="1">
            <a:spLocks noChangeArrowheads="1"/>
          </p:cNvSpPr>
          <p:nvPr/>
        </p:nvSpPr>
        <p:spPr bwMode="auto">
          <a:xfrm>
            <a:off x="1187450" y="5275263"/>
            <a:ext cx="1081088" cy="457200"/>
          </a:xfrm>
          <a:prstGeom prst="rect">
            <a:avLst/>
          </a:prstGeom>
          <a:noFill/>
          <a:ln w="9525">
            <a:noFill/>
            <a:miter lim="800000"/>
          </a:ln>
        </p:spPr>
        <p:txBody>
          <a:bodyPr>
            <a:spAutoFit/>
          </a:bodyPr>
          <a:lstStyle/>
          <a:p>
            <a:r>
              <a:rPr kumimoji="1" lang="zh-CN" altLang="en-US" sz="2400" b="1">
                <a:solidFill>
                  <a:srgbClr val="000000"/>
                </a:solidFill>
                <a:latin typeface="Times New Roman" panose="02020603050405020304" pitchFamily="18" charset="0"/>
                <a:ea typeface="黑体" panose="02010609060101010101" pitchFamily="2" charset="-122"/>
              </a:rPr>
              <a:t>黑客</a:t>
            </a:r>
          </a:p>
        </p:txBody>
      </p:sp>
      <p:sp>
        <p:nvSpPr>
          <p:cNvPr id="18443" name="Text Box 11"/>
          <p:cNvSpPr txBox="1">
            <a:spLocks noChangeArrowheads="1"/>
          </p:cNvSpPr>
          <p:nvPr/>
        </p:nvSpPr>
        <p:spPr bwMode="auto">
          <a:xfrm>
            <a:off x="6732588" y="5203825"/>
            <a:ext cx="1584325" cy="457200"/>
          </a:xfrm>
          <a:prstGeom prst="rect">
            <a:avLst/>
          </a:prstGeom>
          <a:noFill/>
          <a:ln w="9525">
            <a:noFill/>
            <a:miter lim="800000"/>
          </a:ln>
        </p:spPr>
        <p:txBody>
          <a:bodyPr>
            <a:spAutoFit/>
          </a:bodyPr>
          <a:lstStyle/>
          <a:p>
            <a:r>
              <a:rPr kumimoji="1" lang="zh-CN" altLang="en-US" sz="2400" b="1">
                <a:solidFill>
                  <a:srgbClr val="000000"/>
                </a:solidFill>
                <a:latin typeface="Times New Roman" panose="02020603050405020304" pitchFamily="18" charset="0"/>
                <a:ea typeface="黑体" panose="02010609060101010101" pitchFamily="2" charset="-122"/>
              </a:rPr>
              <a:t>目标主机</a:t>
            </a:r>
          </a:p>
        </p:txBody>
      </p:sp>
      <p:sp>
        <p:nvSpPr>
          <p:cNvPr id="18444" name="Text Box 12"/>
          <p:cNvSpPr txBox="1">
            <a:spLocks noChangeArrowheads="1"/>
          </p:cNvSpPr>
          <p:nvPr/>
        </p:nvSpPr>
        <p:spPr bwMode="auto">
          <a:xfrm>
            <a:off x="2843213" y="5564188"/>
            <a:ext cx="3600450" cy="457200"/>
          </a:xfrm>
          <a:prstGeom prst="rect">
            <a:avLst/>
          </a:prstGeom>
          <a:noFill/>
          <a:ln w="9525">
            <a:noFill/>
            <a:miter lim="800000"/>
          </a:ln>
        </p:spPr>
        <p:txBody>
          <a:bodyPr>
            <a:spAutoFit/>
          </a:bodyPr>
          <a:lstStyle/>
          <a:p>
            <a:r>
              <a:rPr kumimoji="1" lang="zh-CN" altLang="en-US" sz="2400" b="1">
                <a:solidFill>
                  <a:srgbClr val="000000"/>
                </a:solidFill>
                <a:latin typeface="Times New Roman" panose="02020603050405020304" pitchFamily="18" charset="0"/>
                <a:ea typeface="黑体" panose="02010609060101010101" pitchFamily="2" charset="-122"/>
              </a:rPr>
              <a:t>结论：目标主机在运行</a:t>
            </a:r>
          </a:p>
        </p:txBody>
      </p:sp>
      <p:sp>
        <p:nvSpPr>
          <p:cNvPr id="18445" name="Text Box 13"/>
          <p:cNvSpPr txBox="1">
            <a:spLocks noChangeArrowheads="1"/>
          </p:cNvSpPr>
          <p:nvPr/>
        </p:nvSpPr>
        <p:spPr bwMode="auto">
          <a:xfrm>
            <a:off x="3276600" y="4340225"/>
            <a:ext cx="2328863"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ea typeface="黑体" panose="02010609060101010101" pitchFamily="2" charset="-122"/>
              </a:rPr>
              <a:t>未收到任何响应</a:t>
            </a:r>
          </a:p>
        </p:txBody>
      </p:sp>
      <p:sp>
        <p:nvSpPr>
          <p:cNvPr id="18446" name="Text Box 14"/>
          <p:cNvSpPr txBox="1">
            <a:spLocks noChangeArrowheads="1"/>
          </p:cNvSpPr>
          <p:nvPr/>
        </p:nvSpPr>
        <p:spPr bwMode="auto">
          <a:xfrm>
            <a:off x="2871788" y="5611813"/>
            <a:ext cx="3600450" cy="829945"/>
          </a:xfrm>
          <a:prstGeom prst="rect">
            <a:avLst/>
          </a:prstGeom>
          <a:noFill/>
          <a:ln w="9525">
            <a:noFill/>
            <a:miter lim="800000"/>
          </a:ln>
        </p:spPr>
        <p:txBody>
          <a:bodyPr>
            <a:spAutoFit/>
          </a:bodyPr>
          <a:lstStyle/>
          <a:p>
            <a:endParaRPr kumimoji="1" lang="zh-CN" altLang="en-US" sz="2400" b="1" dirty="0">
              <a:solidFill>
                <a:srgbClr val="000000"/>
              </a:solidFill>
              <a:latin typeface="Times New Roman" panose="02020603050405020304" pitchFamily="18" charset="0"/>
              <a:ea typeface="黑体" panose="02010609060101010101" pitchFamily="2" charset="-122"/>
            </a:endParaRPr>
          </a:p>
          <a:p>
            <a:r>
              <a:rPr kumimoji="1" lang="zh-CN" altLang="en-US" sz="2400" b="1" dirty="0">
                <a:solidFill>
                  <a:srgbClr val="000000"/>
                </a:solidFill>
                <a:latin typeface="Times New Roman" panose="02020603050405020304" pitchFamily="18" charset="0"/>
                <a:ea typeface="黑体" panose="02010609060101010101" pitchFamily="2" charset="-122"/>
              </a:rPr>
              <a:t>结论：目标主机未开机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8437"/>
                                        </p:tgtEl>
                                        <p:attrNameLst>
                                          <p:attrName>style.visibility</p:attrName>
                                        </p:attrNameLst>
                                      </p:cBhvr>
                                      <p:to>
                                        <p:strVal val="visible"/>
                                      </p:to>
                                    </p:set>
                                    <p:animEffect transition="in" filter="blinds(horizontal)">
                                      <p:cBhvr>
                                        <p:cTn id="7" dur="500"/>
                                        <p:tgtEl>
                                          <p:spTgt spid="18437"/>
                                        </p:tgtEl>
                                      </p:cBhvr>
                                    </p:animEffect>
                                  </p:childTnLst>
                                </p:cTn>
                              </p:par>
                              <p:par>
                                <p:cTn id="8" presetID="3" presetClass="entr" presetSubtype="10" fill="hold" nodeType="withEffect">
                                  <p:stCondLst>
                                    <p:cond delay="0"/>
                                  </p:stCondLst>
                                  <p:childTnLst>
                                    <p:set>
                                      <p:cBhvr>
                                        <p:cTn id="9" dur="1" fill="hold">
                                          <p:stCondLst>
                                            <p:cond delay="0"/>
                                          </p:stCondLst>
                                        </p:cTn>
                                        <p:tgtEl>
                                          <p:spTgt spid="18436"/>
                                        </p:tgtEl>
                                        <p:attrNameLst>
                                          <p:attrName>style.visibility</p:attrName>
                                        </p:attrNameLst>
                                      </p:cBhvr>
                                      <p:to>
                                        <p:strVal val="visible"/>
                                      </p:to>
                                    </p:set>
                                    <p:animEffect transition="in" filter="blinds(horizontal)">
                                      <p:cBhvr>
                                        <p:cTn id="10" dur="500"/>
                                        <p:tgtEl>
                                          <p:spTgt spid="18436"/>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8443"/>
                                        </p:tgtEl>
                                        <p:attrNameLst>
                                          <p:attrName>style.visibility</p:attrName>
                                        </p:attrNameLst>
                                      </p:cBhvr>
                                      <p:to>
                                        <p:strVal val="visible"/>
                                      </p:to>
                                    </p:set>
                                    <p:animEffect transition="in" filter="blinds(horizontal)">
                                      <p:cBhvr>
                                        <p:cTn id="13" dur="500"/>
                                        <p:tgtEl>
                                          <p:spTgt spid="18443"/>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8442"/>
                                        </p:tgtEl>
                                        <p:attrNameLst>
                                          <p:attrName>style.visibility</p:attrName>
                                        </p:attrNameLst>
                                      </p:cBhvr>
                                      <p:to>
                                        <p:strVal val="visible"/>
                                      </p:to>
                                    </p:set>
                                    <p:animEffect transition="in" filter="blinds(horizontal)">
                                      <p:cBhvr>
                                        <p:cTn id="16" dur="500"/>
                                        <p:tgtEl>
                                          <p:spTgt spid="1844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18438"/>
                                        </p:tgtEl>
                                        <p:attrNameLst>
                                          <p:attrName>style.visibility</p:attrName>
                                        </p:attrNameLst>
                                      </p:cBhvr>
                                      <p:to>
                                        <p:strVal val="visible"/>
                                      </p:to>
                                    </p:set>
                                    <p:animEffect transition="in" filter="wipe(left)">
                                      <p:cBhvr>
                                        <p:cTn id="21" dur="1000"/>
                                        <p:tgtEl>
                                          <p:spTgt spid="18438"/>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8439"/>
                                        </p:tgtEl>
                                        <p:attrNameLst>
                                          <p:attrName>style.visibility</p:attrName>
                                        </p:attrNameLst>
                                      </p:cBhvr>
                                      <p:to>
                                        <p:strVal val="visible"/>
                                      </p:to>
                                    </p:set>
                                    <p:animEffect transition="in" filter="wipe(left)">
                                      <p:cBhvr>
                                        <p:cTn id="24" dur="1000"/>
                                        <p:tgtEl>
                                          <p:spTgt spid="1843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2" fill="hold" grpId="0" nodeType="clickEffect">
                                  <p:stCondLst>
                                    <p:cond delay="0"/>
                                  </p:stCondLst>
                                  <p:childTnLst>
                                    <p:set>
                                      <p:cBhvr>
                                        <p:cTn id="28" dur="1" fill="hold">
                                          <p:stCondLst>
                                            <p:cond delay="0"/>
                                          </p:stCondLst>
                                        </p:cTn>
                                        <p:tgtEl>
                                          <p:spTgt spid="18441"/>
                                        </p:tgtEl>
                                        <p:attrNameLst>
                                          <p:attrName>style.visibility</p:attrName>
                                        </p:attrNameLst>
                                      </p:cBhvr>
                                      <p:to>
                                        <p:strVal val="visible"/>
                                      </p:to>
                                    </p:set>
                                    <p:animEffect transition="in" filter="wipe(right)">
                                      <p:cBhvr>
                                        <p:cTn id="29" dur="1000"/>
                                        <p:tgtEl>
                                          <p:spTgt spid="18441"/>
                                        </p:tgtEl>
                                      </p:cBhvr>
                                    </p:animEffect>
                                  </p:childTnLst>
                                </p:cTn>
                              </p:par>
                              <p:par>
                                <p:cTn id="30" presetID="22" presetClass="entr" presetSubtype="2" fill="hold" grpId="0" nodeType="withEffect">
                                  <p:stCondLst>
                                    <p:cond delay="0"/>
                                  </p:stCondLst>
                                  <p:childTnLst>
                                    <p:set>
                                      <p:cBhvr>
                                        <p:cTn id="31" dur="1" fill="hold">
                                          <p:stCondLst>
                                            <p:cond delay="0"/>
                                          </p:stCondLst>
                                        </p:cTn>
                                        <p:tgtEl>
                                          <p:spTgt spid="18440"/>
                                        </p:tgtEl>
                                        <p:attrNameLst>
                                          <p:attrName>style.visibility</p:attrName>
                                        </p:attrNameLst>
                                      </p:cBhvr>
                                      <p:to>
                                        <p:strVal val="visible"/>
                                      </p:to>
                                    </p:set>
                                    <p:animEffect transition="in" filter="wipe(right)">
                                      <p:cBhvr>
                                        <p:cTn id="32" dur="1000"/>
                                        <p:tgtEl>
                                          <p:spTgt spid="18440"/>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8444"/>
                                        </p:tgtEl>
                                        <p:attrNameLst>
                                          <p:attrName>style.visibility</p:attrName>
                                        </p:attrNameLst>
                                      </p:cBhvr>
                                      <p:to>
                                        <p:strVal val="visible"/>
                                      </p:to>
                                    </p:set>
                                    <p:animEffect transition="in" filter="blinds(horizontal)">
                                      <p:cBhvr>
                                        <p:cTn id="37" dur="500"/>
                                        <p:tgtEl>
                                          <p:spTgt spid="18444"/>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xit" presetSubtype="0" fill="hold" grpId="1" nodeType="clickEffect">
                                  <p:stCondLst>
                                    <p:cond delay="0"/>
                                  </p:stCondLst>
                                  <p:childTnLst>
                                    <p:animEffect transition="out" filter="dissolve">
                                      <p:cBhvr>
                                        <p:cTn id="41" dur="500"/>
                                        <p:tgtEl>
                                          <p:spTgt spid="18439"/>
                                        </p:tgtEl>
                                      </p:cBhvr>
                                    </p:animEffect>
                                    <p:set>
                                      <p:cBhvr>
                                        <p:cTn id="42" dur="1" fill="hold">
                                          <p:stCondLst>
                                            <p:cond delay="499"/>
                                          </p:stCondLst>
                                        </p:cTn>
                                        <p:tgtEl>
                                          <p:spTgt spid="18439"/>
                                        </p:tgtEl>
                                        <p:attrNameLst>
                                          <p:attrName>style.visibility</p:attrName>
                                        </p:attrNameLst>
                                      </p:cBhvr>
                                      <p:to>
                                        <p:strVal val="hidden"/>
                                      </p:to>
                                    </p:set>
                                  </p:childTnLst>
                                </p:cTn>
                              </p:par>
                              <p:par>
                                <p:cTn id="43" presetID="9" presetClass="exit" presetSubtype="0" fill="hold" grpId="1" nodeType="withEffect">
                                  <p:stCondLst>
                                    <p:cond delay="0"/>
                                  </p:stCondLst>
                                  <p:childTnLst>
                                    <p:animEffect transition="out" filter="dissolve">
                                      <p:cBhvr>
                                        <p:cTn id="44" dur="500"/>
                                        <p:tgtEl>
                                          <p:spTgt spid="18438"/>
                                        </p:tgtEl>
                                      </p:cBhvr>
                                    </p:animEffect>
                                    <p:set>
                                      <p:cBhvr>
                                        <p:cTn id="45" dur="1" fill="hold">
                                          <p:stCondLst>
                                            <p:cond delay="499"/>
                                          </p:stCondLst>
                                        </p:cTn>
                                        <p:tgtEl>
                                          <p:spTgt spid="18438"/>
                                        </p:tgtEl>
                                        <p:attrNameLst>
                                          <p:attrName>style.visibility</p:attrName>
                                        </p:attrNameLst>
                                      </p:cBhvr>
                                      <p:to>
                                        <p:strVal val="hidden"/>
                                      </p:to>
                                    </p:set>
                                  </p:childTnLst>
                                </p:cTn>
                              </p:par>
                              <p:par>
                                <p:cTn id="46" presetID="9" presetClass="exit" presetSubtype="0" fill="hold" grpId="1" nodeType="withEffect">
                                  <p:stCondLst>
                                    <p:cond delay="0"/>
                                  </p:stCondLst>
                                  <p:childTnLst>
                                    <p:animEffect transition="out" filter="dissolve">
                                      <p:cBhvr>
                                        <p:cTn id="47" dur="500"/>
                                        <p:tgtEl>
                                          <p:spTgt spid="18441"/>
                                        </p:tgtEl>
                                      </p:cBhvr>
                                    </p:animEffect>
                                    <p:set>
                                      <p:cBhvr>
                                        <p:cTn id="48" dur="1" fill="hold">
                                          <p:stCondLst>
                                            <p:cond delay="499"/>
                                          </p:stCondLst>
                                        </p:cTn>
                                        <p:tgtEl>
                                          <p:spTgt spid="18441"/>
                                        </p:tgtEl>
                                        <p:attrNameLst>
                                          <p:attrName>style.visibility</p:attrName>
                                        </p:attrNameLst>
                                      </p:cBhvr>
                                      <p:to>
                                        <p:strVal val="hidden"/>
                                      </p:to>
                                    </p:set>
                                  </p:childTnLst>
                                </p:cTn>
                              </p:par>
                              <p:par>
                                <p:cTn id="49" presetID="9" presetClass="exit" presetSubtype="0" fill="hold" grpId="1" nodeType="withEffect">
                                  <p:stCondLst>
                                    <p:cond delay="0"/>
                                  </p:stCondLst>
                                  <p:childTnLst>
                                    <p:animEffect transition="out" filter="dissolve">
                                      <p:cBhvr>
                                        <p:cTn id="50" dur="500"/>
                                        <p:tgtEl>
                                          <p:spTgt spid="18440"/>
                                        </p:tgtEl>
                                      </p:cBhvr>
                                    </p:animEffect>
                                    <p:set>
                                      <p:cBhvr>
                                        <p:cTn id="51" dur="1" fill="hold">
                                          <p:stCondLst>
                                            <p:cond delay="499"/>
                                          </p:stCondLst>
                                        </p:cTn>
                                        <p:tgtEl>
                                          <p:spTgt spid="18440"/>
                                        </p:tgtEl>
                                        <p:attrNameLst>
                                          <p:attrName>style.visibility</p:attrName>
                                        </p:attrNameLst>
                                      </p:cBhvr>
                                      <p:to>
                                        <p:strVal val="hidden"/>
                                      </p:to>
                                    </p:set>
                                  </p:childTnLst>
                                </p:cTn>
                              </p:par>
                              <p:par>
                                <p:cTn id="52" presetID="9" presetClass="exit" presetSubtype="0" fill="hold" grpId="1" nodeType="withEffect">
                                  <p:stCondLst>
                                    <p:cond delay="0"/>
                                  </p:stCondLst>
                                  <p:childTnLst>
                                    <p:animEffect transition="out" filter="dissolve">
                                      <p:cBhvr>
                                        <p:cTn id="53" dur="500"/>
                                        <p:tgtEl>
                                          <p:spTgt spid="18444"/>
                                        </p:tgtEl>
                                      </p:cBhvr>
                                    </p:animEffect>
                                    <p:set>
                                      <p:cBhvr>
                                        <p:cTn id="54" dur="1" fill="hold">
                                          <p:stCondLst>
                                            <p:cond delay="499"/>
                                          </p:stCondLst>
                                        </p:cTn>
                                        <p:tgtEl>
                                          <p:spTgt spid="18444"/>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grpId="2" nodeType="clickEffect">
                                  <p:stCondLst>
                                    <p:cond delay="0"/>
                                  </p:stCondLst>
                                  <p:childTnLst>
                                    <p:set>
                                      <p:cBhvr>
                                        <p:cTn id="58" dur="1" fill="hold">
                                          <p:stCondLst>
                                            <p:cond delay="0"/>
                                          </p:stCondLst>
                                        </p:cTn>
                                        <p:tgtEl>
                                          <p:spTgt spid="18439"/>
                                        </p:tgtEl>
                                        <p:attrNameLst>
                                          <p:attrName>style.visibility</p:attrName>
                                        </p:attrNameLst>
                                      </p:cBhvr>
                                      <p:to>
                                        <p:strVal val="visible"/>
                                      </p:to>
                                    </p:set>
                                    <p:animEffect transition="in" filter="wipe(left)">
                                      <p:cBhvr>
                                        <p:cTn id="59" dur="1000"/>
                                        <p:tgtEl>
                                          <p:spTgt spid="18439"/>
                                        </p:tgtEl>
                                      </p:cBhvr>
                                    </p:animEffect>
                                  </p:childTnLst>
                                </p:cTn>
                              </p:par>
                              <p:par>
                                <p:cTn id="60" presetID="22" presetClass="entr" presetSubtype="8" fill="hold" grpId="2" nodeType="withEffect">
                                  <p:stCondLst>
                                    <p:cond delay="0"/>
                                  </p:stCondLst>
                                  <p:childTnLst>
                                    <p:set>
                                      <p:cBhvr>
                                        <p:cTn id="61" dur="1" fill="hold">
                                          <p:stCondLst>
                                            <p:cond delay="0"/>
                                          </p:stCondLst>
                                        </p:cTn>
                                        <p:tgtEl>
                                          <p:spTgt spid="18438"/>
                                        </p:tgtEl>
                                        <p:attrNameLst>
                                          <p:attrName>style.visibility</p:attrName>
                                        </p:attrNameLst>
                                      </p:cBhvr>
                                      <p:to>
                                        <p:strVal val="visible"/>
                                      </p:to>
                                    </p:set>
                                    <p:animEffect transition="in" filter="wipe(left)">
                                      <p:cBhvr>
                                        <p:cTn id="62" dur="1000"/>
                                        <p:tgtEl>
                                          <p:spTgt spid="18438"/>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18445"/>
                                        </p:tgtEl>
                                        <p:attrNameLst>
                                          <p:attrName>style.visibility</p:attrName>
                                        </p:attrNameLst>
                                      </p:cBhvr>
                                      <p:to>
                                        <p:strVal val="visible"/>
                                      </p:to>
                                    </p:set>
                                    <p:animEffect transition="in" filter="blinds(horizontal)">
                                      <p:cBhvr>
                                        <p:cTn id="67" dur="500"/>
                                        <p:tgtEl>
                                          <p:spTgt spid="18445"/>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18446"/>
                                        </p:tgtEl>
                                        <p:attrNameLst>
                                          <p:attrName>style.visibility</p:attrName>
                                        </p:attrNameLst>
                                      </p:cBhvr>
                                      <p:to>
                                        <p:strVal val="visible"/>
                                      </p:to>
                                    </p:set>
                                    <p:animEffect transition="in" filter="blinds(horizontal)">
                                      <p:cBhvr>
                                        <p:cTn id="72" dur="500"/>
                                        <p:tgtEl>
                                          <p:spTgt spid="184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8" grpId="0" animBg="1"/>
      <p:bldP spid="18438" grpId="1" animBg="1"/>
      <p:bldP spid="18438" grpId="2" animBg="1"/>
      <p:bldP spid="18439" grpId="0"/>
      <p:bldP spid="18439" grpId="1"/>
      <p:bldP spid="18439" grpId="2"/>
      <p:bldP spid="18440" grpId="0" animBg="1"/>
      <p:bldP spid="18440" grpId="1" animBg="1"/>
      <p:bldP spid="18441" grpId="0"/>
      <p:bldP spid="18441" grpId="1"/>
      <p:bldP spid="18442" grpId="0"/>
      <p:bldP spid="18443" grpId="0"/>
      <p:bldP spid="18444" grpId="0"/>
      <p:bldP spid="18444" grpId="1"/>
      <p:bldP spid="18445" grpId="0"/>
      <p:bldP spid="1844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en-US" dirty="0"/>
              <a:t>从攻击的角度来看，网络</a:t>
            </a:r>
            <a:r>
              <a:rPr lang="zh-CN" altLang="en-US" dirty="0" smtClean="0"/>
              <a:t>扫描是</a:t>
            </a:r>
            <a:r>
              <a:rPr lang="zh-CN" altLang="en-US" dirty="0"/>
              <a:t>黑客进行攻 击的前奏，其目的</a:t>
            </a:r>
            <a:r>
              <a:rPr lang="zh-CN" altLang="en-US" dirty="0" smtClean="0"/>
              <a:t>是</a:t>
            </a:r>
            <a:r>
              <a:rPr lang="zh-CN" altLang="en-US" dirty="0"/>
              <a:t>侦察</a:t>
            </a:r>
            <a:r>
              <a:rPr lang="zh-CN" altLang="en-US" dirty="0" smtClean="0"/>
              <a:t>网络</a:t>
            </a:r>
            <a:r>
              <a:rPr lang="zh-CN" altLang="en-US" dirty="0"/>
              <a:t>和主机系统的入侵</a:t>
            </a:r>
            <a:r>
              <a:rPr lang="zh-CN" altLang="en-US" dirty="0" smtClean="0"/>
              <a:t>点，为</a:t>
            </a:r>
            <a:r>
              <a:rPr lang="zh-CN" altLang="en-US" dirty="0"/>
              <a:t>实施网络攻击做好相应的</a:t>
            </a:r>
            <a:r>
              <a:rPr lang="zh-CN" altLang="en-US" dirty="0" smtClean="0"/>
              <a:t>准备</a:t>
            </a:r>
            <a:r>
              <a:rPr lang="zh-CN" altLang="en-US" dirty="0"/>
              <a:t>。</a:t>
            </a:r>
            <a:endParaRPr lang="en-US" altLang="zh-CN" dirty="0"/>
          </a:p>
          <a:p>
            <a:r>
              <a:rPr lang="zh-CN" altLang="en-US" dirty="0" smtClean="0"/>
              <a:t>从</a:t>
            </a:r>
            <a:r>
              <a:rPr lang="zh-CN" altLang="en-US" dirty="0"/>
              <a:t>防御 的角度来看，利用</a:t>
            </a:r>
            <a:r>
              <a:rPr lang="zh-CN" altLang="en-US" dirty="0" smtClean="0"/>
              <a:t>网络扫描</a:t>
            </a:r>
            <a:r>
              <a:rPr lang="zh-CN" altLang="en-US" dirty="0"/>
              <a:t>技术，系统管理员能够发现网络和主机中可能存在的脆弱</a:t>
            </a:r>
            <a:r>
              <a:rPr lang="zh-CN" altLang="en-US" dirty="0" smtClean="0"/>
              <a:t>点（漏洞），从而</a:t>
            </a:r>
            <a:r>
              <a:rPr lang="zh-CN" altLang="en-US" dirty="0"/>
              <a:t>及时对这些脆弱点进行修复，防范于未然，以加强网络和主机的安全性。 </a:t>
            </a:r>
          </a:p>
        </p:txBody>
      </p:sp>
      <p:sp>
        <p:nvSpPr>
          <p:cNvPr id="3" name="标题 2"/>
          <p:cNvSpPr>
            <a:spLocks noGrp="1"/>
          </p:cNvSpPr>
          <p:nvPr>
            <p:ph type="title"/>
          </p:nvPr>
        </p:nvSpPr>
        <p:spPr/>
        <p:txBody>
          <a:bodyPr/>
          <a:lstStyle/>
          <a:p>
            <a:r>
              <a:rPr lang="zh-CN" altLang="en-US" dirty="0" smtClean="0"/>
              <a:t>网络安全扫描的一体两面</a:t>
            </a:r>
            <a:endParaRPr lang="zh-CN" altLang="en-US" dirty="0"/>
          </a:p>
        </p:txBody>
      </p:sp>
    </p:spTree>
    <p:extLst>
      <p:ext uri="{BB962C8B-B14F-4D97-AF65-F5344CB8AC3E}">
        <p14:creationId xmlns:p14="http://schemas.microsoft.com/office/powerpoint/2010/main" val="17999383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1087438" y="249238"/>
            <a:ext cx="7567612" cy="792162"/>
          </a:xfrm>
        </p:spPr>
        <p:txBody>
          <a:bodyPr/>
          <a:lstStyle/>
          <a:p>
            <a:pPr eaLnBrk="1" hangingPunct="1"/>
            <a:r>
              <a:rPr lang="zh-CN" altLang="en-US" sz="3600" dirty="0"/>
              <a:t>异常的</a:t>
            </a:r>
            <a:r>
              <a:rPr lang="en-US" altLang="zh-CN" sz="3600" dirty="0"/>
              <a:t>IP</a:t>
            </a:r>
            <a:r>
              <a:rPr lang="zh-CN" altLang="en-US" sz="3600" dirty="0"/>
              <a:t>数据报首部：目标不可达</a:t>
            </a:r>
          </a:p>
        </p:txBody>
      </p:sp>
      <p:sp>
        <p:nvSpPr>
          <p:cNvPr id="33795" name="Rectangle 3"/>
          <p:cNvSpPr>
            <a:spLocks noGrp="1" noChangeArrowheads="1"/>
          </p:cNvSpPr>
          <p:nvPr>
            <p:ph type="body" idx="1"/>
          </p:nvPr>
        </p:nvSpPr>
        <p:spPr/>
        <p:txBody>
          <a:bodyPr/>
          <a:lstStyle/>
          <a:p>
            <a:pPr eaLnBrk="1" hangingPunct="1">
              <a:lnSpc>
                <a:spcPct val="150000"/>
              </a:lnSpc>
            </a:pPr>
            <a:r>
              <a:rPr lang="zh-CN" altLang="en-US" dirty="0">
                <a:latin typeface="黑体" panose="02010609060101010101" pitchFamily="2" charset="-122"/>
              </a:rPr>
              <a:t>向目标主机发送的</a:t>
            </a:r>
            <a:r>
              <a:rPr lang="en-US" altLang="zh-CN" dirty="0">
                <a:latin typeface="黑体" panose="02010609060101010101" pitchFamily="2" charset="-122"/>
              </a:rPr>
              <a:t>IP</a:t>
            </a:r>
            <a:r>
              <a:rPr lang="zh-CN" altLang="en-US" dirty="0">
                <a:latin typeface="黑体" panose="02010609060101010101" pitchFamily="2" charset="-122"/>
              </a:rPr>
              <a:t>包中填充错误的字段值，目标主机或过滤设备会反馈</a:t>
            </a:r>
            <a:r>
              <a:rPr lang="en-US" altLang="zh-CN" dirty="0">
                <a:latin typeface="黑体" panose="02010609060101010101" pitchFamily="2" charset="-122"/>
              </a:rPr>
              <a:t>ICMP Destination Unreachable</a:t>
            </a:r>
            <a:r>
              <a:rPr lang="zh-CN" altLang="en-US" dirty="0">
                <a:latin typeface="黑体" panose="02010609060101010101" pitchFamily="2" charset="-122"/>
              </a:rPr>
              <a:t>信息。</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ChangeArrowheads="1"/>
          </p:cNvSpPr>
          <p:nvPr/>
        </p:nvSpPr>
        <p:spPr bwMode="auto">
          <a:xfrm>
            <a:off x="1104900" y="187325"/>
            <a:ext cx="6480175" cy="914400"/>
          </a:xfrm>
          <a:prstGeom prst="rect">
            <a:avLst/>
          </a:prstGeom>
          <a:noFill/>
          <a:ln w="9525">
            <a:noFill/>
            <a:miter lim="800000"/>
          </a:ln>
        </p:spPr>
        <p:txBody>
          <a:bodyPr anchor="ctr"/>
          <a:lstStyle/>
          <a:p>
            <a:r>
              <a:rPr lang="en-US" altLang="zh-CN" sz="4000" b="1" dirty="0">
                <a:latin typeface="黑体" panose="02010609060101010101" pitchFamily="2" charset="-122"/>
                <a:ea typeface="黑体" panose="02010609060101010101" pitchFamily="2" charset="-122"/>
              </a:rPr>
              <a:t>IP</a:t>
            </a:r>
            <a:r>
              <a:rPr lang="zh-CN" altLang="en-US" sz="4000" b="1" dirty="0">
                <a:latin typeface="黑体" panose="02010609060101010101" pitchFamily="2" charset="-122"/>
                <a:ea typeface="黑体" panose="02010609060101010101" pitchFamily="2" charset="-122"/>
              </a:rPr>
              <a:t>数据报分片</a:t>
            </a:r>
          </a:p>
        </p:txBody>
      </p:sp>
      <p:sp>
        <p:nvSpPr>
          <p:cNvPr id="34819" name="Rectangle 3"/>
          <p:cNvSpPr>
            <a:spLocks noChangeArrowheads="1"/>
          </p:cNvSpPr>
          <p:nvPr/>
        </p:nvSpPr>
        <p:spPr bwMode="auto">
          <a:xfrm>
            <a:off x="2805113" y="1897063"/>
            <a:ext cx="4830762" cy="463550"/>
          </a:xfrm>
          <a:prstGeom prst="rect">
            <a:avLst/>
          </a:prstGeom>
          <a:solidFill>
            <a:srgbClr val="DDDDDD"/>
          </a:solidFill>
          <a:ln w="9525">
            <a:solidFill>
              <a:schemeClr val="tx1"/>
            </a:solidFill>
            <a:miter lim="800000"/>
          </a:ln>
        </p:spPr>
        <p:txBody>
          <a:bodyPr wrap="none" anchor="ctr"/>
          <a:lstStyle/>
          <a:p>
            <a:endParaRPr lang="zh-CN" altLang="en-US"/>
          </a:p>
        </p:txBody>
      </p:sp>
      <p:sp>
        <p:nvSpPr>
          <p:cNvPr id="34820" name="Text Box 4"/>
          <p:cNvSpPr txBox="1">
            <a:spLocks noChangeArrowheads="1"/>
          </p:cNvSpPr>
          <p:nvPr/>
        </p:nvSpPr>
        <p:spPr bwMode="auto">
          <a:xfrm>
            <a:off x="611188" y="5497513"/>
            <a:ext cx="1763712" cy="396875"/>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偏移 </a:t>
            </a:r>
            <a:r>
              <a:rPr kumimoji="1" lang="en-US" altLang="zh-CN" sz="2000" b="1">
                <a:solidFill>
                  <a:srgbClr val="000000"/>
                </a:solidFill>
                <a:ea typeface="黑体" panose="02010609060101010101" pitchFamily="2" charset="-122"/>
              </a:rPr>
              <a:t>= 0/8 = 0</a:t>
            </a:r>
          </a:p>
        </p:txBody>
      </p:sp>
      <p:sp>
        <p:nvSpPr>
          <p:cNvPr id="34821" name="Rectangle 5"/>
          <p:cNvSpPr>
            <a:spLocks noChangeArrowheads="1"/>
          </p:cNvSpPr>
          <p:nvPr/>
        </p:nvSpPr>
        <p:spPr bwMode="auto">
          <a:xfrm>
            <a:off x="1927225" y="1897063"/>
            <a:ext cx="5708650" cy="463550"/>
          </a:xfrm>
          <a:prstGeom prst="rect">
            <a:avLst/>
          </a:prstGeom>
          <a:solidFill>
            <a:srgbClr val="CCECFF"/>
          </a:solidFill>
          <a:ln w="19050">
            <a:solidFill>
              <a:schemeClr val="tx1"/>
            </a:solidFill>
            <a:miter lim="800000"/>
          </a:ln>
        </p:spPr>
        <p:txBody>
          <a:bodyPr wrap="none" anchor="ctr"/>
          <a:lstStyle/>
          <a:p>
            <a:endParaRPr lang="zh-CN" altLang="en-US"/>
          </a:p>
        </p:txBody>
      </p:sp>
      <p:sp>
        <p:nvSpPr>
          <p:cNvPr id="34822" name="Line 6"/>
          <p:cNvSpPr>
            <a:spLocks noChangeShapeType="1"/>
          </p:cNvSpPr>
          <p:nvPr/>
        </p:nvSpPr>
        <p:spPr bwMode="auto">
          <a:xfrm>
            <a:off x="2981325" y="1897063"/>
            <a:ext cx="0" cy="463550"/>
          </a:xfrm>
          <a:prstGeom prst="line">
            <a:avLst/>
          </a:prstGeom>
          <a:noFill/>
          <a:ln w="9525">
            <a:solidFill>
              <a:schemeClr val="tx1"/>
            </a:solidFill>
            <a:round/>
          </a:ln>
        </p:spPr>
        <p:txBody>
          <a:bodyPr/>
          <a:lstStyle/>
          <a:p>
            <a:endParaRPr lang="zh-CN" altLang="en-US"/>
          </a:p>
        </p:txBody>
      </p:sp>
      <p:sp>
        <p:nvSpPr>
          <p:cNvPr id="34823" name="Line 7"/>
          <p:cNvSpPr>
            <a:spLocks noChangeShapeType="1"/>
          </p:cNvSpPr>
          <p:nvPr/>
        </p:nvSpPr>
        <p:spPr bwMode="auto">
          <a:xfrm>
            <a:off x="3157538" y="1897063"/>
            <a:ext cx="0" cy="463550"/>
          </a:xfrm>
          <a:prstGeom prst="line">
            <a:avLst/>
          </a:prstGeom>
          <a:noFill/>
          <a:ln w="9525">
            <a:solidFill>
              <a:schemeClr val="tx1"/>
            </a:solidFill>
            <a:round/>
          </a:ln>
        </p:spPr>
        <p:txBody>
          <a:bodyPr/>
          <a:lstStyle/>
          <a:p>
            <a:endParaRPr lang="zh-CN" altLang="en-US"/>
          </a:p>
        </p:txBody>
      </p:sp>
      <p:sp>
        <p:nvSpPr>
          <p:cNvPr id="34824" name="Line 8"/>
          <p:cNvSpPr>
            <a:spLocks noChangeShapeType="1"/>
          </p:cNvSpPr>
          <p:nvPr/>
        </p:nvSpPr>
        <p:spPr bwMode="auto">
          <a:xfrm>
            <a:off x="3333750" y="1897063"/>
            <a:ext cx="0" cy="463550"/>
          </a:xfrm>
          <a:prstGeom prst="line">
            <a:avLst/>
          </a:prstGeom>
          <a:noFill/>
          <a:ln w="9525">
            <a:solidFill>
              <a:schemeClr val="tx1"/>
            </a:solidFill>
            <a:round/>
          </a:ln>
        </p:spPr>
        <p:txBody>
          <a:bodyPr/>
          <a:lstStyle/>
          <a:p>
            <a:endParaRPr lang="zh-CN" altLang="en-US"/>
          </a:p>
        </p:txBody>
      </p:sp>
      <p:sp>
        <p:nvSpPr>
          <p:cNvPr id="34825" name="Line 9"/>
          <p:cNvSpPr>
            <a:spLocks noChangeShapeType="1"/>
          </p:cNvSpPr>
          <p:nvPr/>
        </p:nvSpPr>
        <p:spPr bwMode="auto">
          <a:xfrm>
            <a:off x="7459663" y="1897063"/>
            <a:ext cx="0" cy="463550"/>
          </a:xfrm>
          <a:prstGeom prst="line">
            <a:avLst/>
          </a:prstGeom>
          <a:noFill/>
          <a:ln w="9525">
            <a:solidFill>
              <a:schemeClr val="tx1"/>
            </a:solidFill>
            <a:round/>
          </a:ln>
        </p:spPr>
        <p:txBody>
          <a:bodyPr/>
          <a:lstStyle/>
          <a:p>
            <a:endParaRPr lang="zh-CN" altLang="en-US"/>
          </a:p>
        </p:txBody>
      </p:sp>
      <p:sp>
        <p:nvSpPr>
          <p:cNvPr id="34826" name="Rectangle 10"/>
          <p:cNvSpPr>
            <a:spLocks noChangeArrowheads="1"/>
          </p:cNvSpPr>
          <p:nvPr/>
        </p:nvSpPr>
        <p:spPr bwMode="auto">
          <a:xfrm>
            <a:off x="1050925" y="3849688"/>
            <a:ext cx="1754188" cy="463550"/>
          </a:xfrm>
          <a:prstGeom prst="rect">
            <a:avLst/>
          </a:prstGeom>
          <a:solidFill>
            <a:srgbClr val="CCECFF"/>
          </a:solidFill>
          <a:ln w="9525">
            <a:solidFill>
              <a:schemeClr val="tx1"/>
            </a:solidFill>
            <a:miter lim="800000"/>
          </a:ln>
        </p:spPr>
        <p:txBody>
          <a:bodyPr wrap="none" anchor="ctr"/>
          <a:lstStyle/>
          <a:p>
            <a:endParaRPr lang="zh-CN" altLang="en-US"/>
          </a:p>
        </p:txBody>
      </p:sp>
      <p:sp>
        <p:nvSpPr>
          <p:cNvPr id="34827" name="Line 11"/>
          <p:cNvSpPr>
            <a:spLocks noChangeShapeType="1"/>
          </p:cNvSpPr>
          <p:nvPr/>
        </p:nvSpPr>
        <p:spPr bwMode="auto">
          <a:xfrm>
            <a:off x="1225550" y="3849688"/>
            <a:ext cx="0" cy="463550"/>
          </a:xfrm>
          <a:prstGeom prst="line">
            <a:avLst/>
          </a:prstGeom>
          <a:noFill/>
          <a:ln w="9525">
            <a:solidFill>
              <a:schemeClr val="tx1"/>
            </a:solidFill>
            <a:round/>
          </a:ln>
        </p:spPr>
        <p:txBody>
          <a:bodyPr/>
          <a:lstStyle/>
          <a:p>
            <a:endParaRPr lang="zh-CN" altLang="en-US"/>
          </a:p>
        </p:txBody>
      </p:sp>
      <p:sp>
        <p:nvSpPr>
          <p:cNvPr id="34828" name="Line 12"/>
          <p:cNvSpPr>
            <a:spLocks noChangeShapeType="1"/>
          </p:cNvSpPr>
          <p:nvPr/>
        </p:nvSpPr>
        <p:spPr bwMode="auto">
          <a:xfrm>
            <a:off x="1401763" y="3849688"/>
            <a:ext cx="0" cy="463550"/>
          </a:xfrm>
          <a:prstGeom prst="line">
            <a:avLst/>
          </a:prstGeom>
          <a:noFill/>
          <a:ln w="9525">
            <a:solidFill>
              <a:schemeClr val="tx1"/>
            </a:solidFill>
            <a:round/>
          </a:ln>
        </p:spPr>
        <p:txBody>
          <a:bodyPr/>
          <a:lstStyle/>
          <a:p>
            <a:endParaRPr lang="zh-CN" altLang="en-US"/>
          </a:p>
        </p:txBody>
      </p:sp>
      <p:sp>
        <p:nvSpPr>
          <p:cNvPr id="34829" name="Line 13"/>
          <p:cNvSpPr>
            <a:spLocks noChangeShapeType="1"/>
          </p:cNvSpPr>
          <p:nvPr/>
        </p:nvSpPr>
        <p:spPr bwMode="auto">
          <a:xfrm>
            <a:off x="1577975" y="3849688"/>
            <a:ext cx="0" cy="463550"/>
          </a:xfrm>
          <a:prstGeom prst="line">
            <a:avLst/>
          </a:prstGeom>
          <a:noFill/>
          <a:ln w="9525">
            <a:solidFill>
              <a:schemeClr val="tx1"/>
            </a:solidFill>
            <a:round/>
          </a:ln>
        </p:spPr>
        <p:txBody>
          <a:bodyPr/>
          <a:lstStyle/>
          <a:p>
            <a:endParaRPr lang="zh-CN" altLang="en-US"/>
          </a:p>
        </p:txBody>
      </p:sp>
      <p:sp>
        <p:nvSpPr>
          <p:cNvPr id="34830" name="Line 14"/>
          <p:cNvSpPr>
            <a:spLocks noChangeShapeType="1"/>
          </p:cNvSpPr>
          <p:nvPr/>
        </p:nvSpPr>
        <p:spPr bwMode="auto">
          <a:xfrm>
            <a:off x="2628900" y="3849688"/>
            <a:ext cx="0" cy="463550"/>
          </a:xfrm>
          <a:prstGeom prst="line">
            <a:avLst/>
          </a:prstGeom>
          <a:noFill/>
          <a:ln w="9525">
            <a:solidFill>
              <a:schemeClr val="tx1"/>
            </a:solidFill>
            <a:round/>
          </a:ln>
        </p:spPr>
        <p:txBody>
          <a:bodyPr/>
          <a:lstStyle/>
          <a:p>
            <a:endParaRPr lang="zh-CN" altLang="en-US"/>
          </a:p>
        </p:txBody>
      </p:sp>
      <p:sp>
        <p:nvSpPr>
          <p:cNvPr id="34831" name="Text Box 15"/>
          <p:cNvSpPr txBox="1">
            <a:spLocks noChangeArrowheads="1"/>
          </p:cNvSpPr>
          <p:nvPr/>
        </p:nvSpPr>
        <p:spPr bwMode="auto">
          <a:xfrm>
            <a:off x="7659688" y="1790700"/>
            <a:ext cx="1335087" cy="671513"/>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偏移 </a:t>
            </a:r>
            <a:r>
              <a:rPr kumimoji="1" lang="en-US" altLang="zh-CN" sz="2000" b="1">
                <a:solidFill>
                  <a:srgbClr val="000000"/>
                </a:solidFill>
                <a:ea typeface="黑体" panose="02010609060101010101" pitchFamily="2" charset="-122"/>
              </a:rPr>
              <a:t>= 0/8</a:t>
            </a:r>
          </a:p>
          <a:p>
            <a:pPr>
              <a:lnSpc>
                <a:spcPct val="90000"/>
              </a:lnSpc>
            </a:pPr>
            <a:r>
              <a:rPr kumimoji="1" lang="en-US" altLang="zh-CN" sz="2000" b="1">
                <a:solidFill>
                  <a:srgbClr val="000000"/>
                </a:solidFill>
                <a:ea typeface="黑体" panose="02010609060101010101" pitchFamily="2" charset="-122"/>
              </a:rPr>
              <a:t>= 0</a:t>
            </a:r>
          </a:p>
        </p:txBody>
      </p:sp>
      <p:sp>
        <p:nvSpPr>
          <p:cNvPr id="19472" name="Text Box 16"/>
          <p:cNvSpPr txBox="1">
            <a:spLocks noChangeArrowheads="1"/>
          </p:cNvSpPr>
          <p:nvPr/>
        </p:nvSpPr>
        <p:spPr bwMode="auto">
          <a:xfrm>
            <a:off x="3333750" y="5497513"/>
            <a:ext cx="2470150" cy="396875"/>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偏移 </a:t>
            </a:r>
            <a:r>
              <a:rPr kumimoji="1" lang="en-US" altLang="zh-CN" sz="2000" b="1">
                <a:solidFill>
                  <a:srgbClr val="000000"/>
                </a:solidFill>
                <a:ea typeface="黑体" panose="02010609060101010101" pitchFamily="2" charset="-122"/>
              </a:rPr>
              <a:t>= 1400/8 = 175</a:t>
            </a:r>
          </a:p>
        </p:txBody>
      </p:sp>
      <p:sp>
        <p:nvSpPr>
          <p:cNvPr id="34833" name="Text Box 17"/>
          <p:cNvSpPr txBox="1">
            <a:spLocks noChangeArrowheads="1"/>
          </p:cNvSpPr>
          <p:nvPr/>
        </p:nvSpPr>
        <p:spPr bwMode="auto">
          <a:xfrm>
            <a:off x="6403975" y="5497513"/>
            <a:ext cx="2470150" cy="396875"/>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偏移 </a:t>
            </a:r>
            <a:r>
              <a:rPr kumimoji="1" lang="en-US" altLang="zh-CN" sz="2000" b="1">
                <a:solidFill>
                  <a:srgbClr val="000000"/>
                </a:solidFill>
                <a:ea typeface="黑体" panose="02010609060101010101" pitchFamily="2" charset="-122"/>
              </a:rPr>
              <a:t>= 2800/8 = 350</a:t>
            </a:r>
          </a:p>
        </p:txBody>
      </p:sp>
      <p:sp>
        <p:nvSpPr>
          <p:cNvPr id="34834" name="Line 18"/>
          <p:cNvSpPr>
            <a:spLocks noChangeShapeType="1"/>
          </p:cNvSpPr>
          <p:nvPr/>
        </p:nvSpPr>
        <p:spPr bwMode="auto">
          <a:xfrm flipV="1">
            <a:off x="7532688" y="2360613"/>
            <a:ext cx="0" cy="369887"/>
          </a:xfrm>
          <a:prstGeom prst="line">
            <a:avLst/>
          </a:prstGeom>
          <a:noFill/>
          <a:ln w="9525">
            <a:solidFill>
              <a:schemeClr val="tx1"/>
            </a:solidFill>
            <a:round/>
            <a:tailEnd type="triangle" w="sm" len="med"/>
          </a:ln>
        </p:spPr>
        <p:txBody>
          <a:bodyPr/>
          <a:lstStyle/>
          <a:p>
            <a:endParaRPr lang="zh-CN" altLang="en-US"/>
          </a:p>
        </p:txBody>
      </p:sp>
      <p:sp>
        <p:nvSpPr>
          <p:cNvPr id="34835" name="Line 19"/>
          <p:cNvSpPr>
            <a:spLocks noChangeShapeType="1"/>
          </p:cNvSpPr>
          <p:nvPr/>
        </p:nvSpPr>
        <p:spPr bwMode="auto">
          <a:xfrm flipV="1">
            <a:off x="2889250" y="2360613"/>
            <a:ext cx="0" cy="369887"/>
          </a:xfrm>
          <a:prstGeom prst="line">
            <a:avLst/>
          </a:prstGeom>
          <a:noFill/>
          <a:ln w="9525">
            <a:solidFill>
              <a:schemeClr val="tx1"/>
            </a:solidFill>
            <a:round/>
            <a:tailEnd type="triangle" w="sm" len="med"/>
          </a:ln>
        </p:spPr>
        <p:txBody>
          <a:bodyPr/>
          <a:lstStyle/>
          <a:p>
            <a:endParaRPr lang="zh-CN" altLang="en-US"/>
          </a:p>
        </p:txBody>
      </p:sp>
      <p:sp>
        <p:nvSpPr>
          <p:cNvPr id="34836" name="Line 20"/>
          <p:cNvSpPr>
            <a:spLocks noChangeShapeType="1"/>
          </p:cNvSpPr>
          <p:nvPr/>
        </p:nvSpPr>
        <p:spPr bwMode="auto">
          <a:xfrm flipV="1">
            <a:off x="2717800" y="4313238"/>
            <a:ext cx="0" cy="369887"/>
          </a:xfrm>
          <a:prstGeom prst="line">
            <a:avLst/>
          </a:prstGeom>
          <a:noFill/>
          <a:ln w="9525">
            <a:solidFill>
              <a:schemeClr val="tx1"/>
            </a:solidFill>
            <a:round/>
            <a:tailEnd type="triangle" w="sm" len="med"/>
          </a:ln>
        </p:spPr>
        <p:txBody>
          <a:bodyPr/>
          <a:lstStyle/>
          <a:p>
            <a:endParaRPr lang="zh-CN" altLang="en-US"/>
          </a:p>
        </p:txBody>
      </p:sp>
      <p:sp>
        <p:nvSpPr>
          <p:cNvPr id="19477" name="Line 21"/>
          <p:cNvSpPr>
            <a:spLocks noChangeShapeType="1"/>
          </p:cNvSpPr>
          <p:nvPr/>
        </p:nvSpPr>
        <p:spPr bwMode="auto">
          <a:xfrm flipV="1">
            <a:off x="4210050" y="4313238"/>
            <a:ext cx="0" cy="369887"/>
          </a:xfrm>
          <a:prstGeom prst="line">
            <a:avLst/>
          </a:prstGeom>
          <a:noFill/>
          <a:ln w="9525">
            <a:solidFill>
              <a:schemeClr val="tx1"/>
            </a:solidFill>
            <a:round/>
            <a:tailEnd type="triangle" w="sm" len="med"/>
          </a:ln>
        </p:spPr>
        <p:txBody>
          <a:bodyPr/>
          <a:lstStyle/>
          <a:p>
            <a:endParaRPr lang="zh-CN" altLang="en-US"/>
          </a:p>
        </p:txBody>
      </p:sp>
      <p:sp>
        <p:nvSpPr>
          <p:cNvPr id="19478" name="Line 22"/>
          <p:cNvSpPr>
            <a:spLocks noChangeShapeType="1"/>
          </p:cNvSpPr>
          <p:nvPr/>
        </p:nvSpPr>
        <p:spPr bwMode="auto">
          <a:xfrm flipV="1">
            <a:off x="5791200" y="4313238"/>
            <a:ext cx="0" cy="369887"/>
          </a:xfrm>
          <a:prstGeom prst="line">
            <a:avLst/>
          </a:prstGeom>
          <a:noFill/>
          <a:ln w="9525">
            <a:solidFill>
              <a:schemeClr val="tx1"/>
            </a:solidFill>
            <a:round/>
            <a:tailEnd type="triangle" w="sm" len="med"/>
          </a:ln>
        </p:spPr>
        <p:txBody>
          <a:bodyPr/>
          <a:lstStyle/>
          <a:p>
            <a:endParaRPr lang="zh-CN" altLang="en-US"/>
          </a:p>
        </p:txBody>
      </p:sp>
      <p:sp>
        <p:nvSpPr>
          <p:cNvPr id="34839" name="Line 23"/>
          <p:cNvSpPr>
            <a:spLocks noChangeShapeType="1"/>
          </p:cNvSpPr>
          <p:nvPr/>
        </p:nvSpPr>
        <p:spPr bwMode="auto">
          <a:xfrm flipV="1">
            <a:off x="7356475" y="4313238"/>
            <a:ext cx="0" cy="369887"/>
          </a:xfrm>
          <a:prstGeom prst="line">
            <a:avLst/>
          </a:prstGeom>
          <a:noFill/>
          <a:ln w="9525">
            <a:solidFill>
              <a:schemeClr val="tx1"/>
            </a:solidFill>
            <a:round/>
            <a:tailEnd type="triangle" w="sm" len="med"/>
          </a:ln>
        </p:spPr>
        <p:txBody>
          <a:bodyPr/>
          <a:lstStyle/>
          <a:p>
            <a:endParaRPr lang="zh-CN" altLang="en-US"/>
          </a:p>
        </p:txBody>
      </p:sp>
      <p:sp>
        <p:nvSpPr>
          <p:cNvPr id="34840" name="Line 24"/>
          <p:cNvSpPr>
            <a:spLocks noChangeShapeType="1"/>
          </p:cNvSpPr>
          <p:nvPr/>
        </p:nvSpPr>
        <p:spPr bwMode="auto">
          <a:xfrm flipV="1">
            <a:off x="8513763" y="4313238"/>
            <a:ext cx="0" cy="369887"/>
          </a:xfrm>
          <a:prstGeom prst="line">
            <a:avLst/>
          </a:prstGeom>
          <a:noFill/>
          <a:ln w="9525">
            <a:solidFill>
              <a:schemeClr val="tx1"/>
            </a:solidFill>
            <a:round/>
            <a:tailEnd type="triangle" w="sm" len="med"/>
          </a:ln>
        </p:spPr>
        <p:txBody>
          <a:bodyPr/>
          <a:lstStyle/>
          <a:p>
            <a:endParaRPr lang="zh-CN" altLang="en-US"/>
          </a:p>
        </p:txBody>
      </p:sp>
      <p:sp>
        <p:nvSpPr>
          <p:cNvPr id="19481" name="Text Box 25"/>
          <p:cNvSpPr txBox="1">
            <a:spLocks noChangeArrowheads="1"/>
          </p:cNvSpPr>
          <p:nvPr/>
        </p:nvSpPr>
        <p:spPr bwMode="auto">
          <a:xfrm>
            <a:off x="3822700" y="4589463"/>
            <a:ext cx="749300" cy="395287"/>
          </a:xfrm>
          <a:prstGeom prst="rect">
            <a:avLst/>
          </a:prstGeom>
          <a:noFill/>
          <a:ln w="9525">
            <a:noFill/>
            <a:miter lim="800000"/>
          </a:ln>
        </p:spPr>
        <p:txBody>
          <a:bodyPr wrap="none">
            <a:spAutoFit/>
          </a:bodyPr>
          <a:lstStyle/>
          <a:p>
            <a:r>
              <a:rPr kumimoji="1" lang="en-US" altLang="zh-CN" sz="2000" b="1">
                <a:solidFill>
                  <a:srgbClr val="000000"/>
                </a:solidFill>
                <a:ea typeface="黑体" panose="02010609060101010101" pitchFamily="2" charset="-122"/>
              </a:rPr>
              <a:t>1400</a:t>
            </a:r>
          </a:p>
        </p:txBody>
      </p:sp>
      <p:sp>
        <p:nvSpPr>
          <p:cNvPr id="34842" name="Text Box 26"/>
          <p:cNvSpPr txBox="1">
            <a:spLocks noChangeArrowheads="1"/>
          </p:cNvSpPr>
          <p:nvPr/>
        </p:nvSpPr>
        <p:spPr bwMode="auto">
          <a:xfrm>
            <a:off x="6983413" y="4589463"/>
            <a:ext cx="749300" cy="395287"/>
          </a:xfrm>
          <a:prstGeom prst="rect">
            <a:avLst/>
          </a:prstGeom>
          <a:noFill/>
          <a:ln w="9525">
            <a:noFill/>
            <a:miter lim="800000"/>
          </a:ln>
        </p:spPr>
        <p:txBody>
          <a:bodyPr wrap="none">
            <a:spAutoFit/>
          </a:bodyPr>
          <a:lstStyle/>
          <a:p>
            <a:r>
              <a:rPr kumimoji="1" lang="en-US" altLang="zh-CN" sz="2000" b="1">
                <a:solidFill>
                  <a:srgbClr val="000000"/>
                </a:solidFill>
                <a:ea typeface="黑体" panose="02010609060101010101" pitchFamily="2" charset="-122"/>
              </a:rPr>
              <a:t>2800</a:t>
            </a:r>
          </a:p>
        </p:txBody>
      </p:sp>
      <p:sp>
        <p:nvSpPr>
          <p:cNvPr id="34843" name="Text Box 27"/>
          <p:cNvSpPr txBox="1">
            <a:spLocks noChangeArrowheads="1"/>
          </p:cNvSpPr>
          <p:nvPr/>
        </p:nvSpPr>
        <p:spPr bwMode="auto">
          <a:xfrm>
            <a:off x="8126413" y="4567238"/>
            <a:ext cx="749300" cy="395287"/>
          </a:xfrm>
          <a:prstGeom prst="rect">
            <a:avLst/>
          </a:prstGeom>
          <a:noFill/>
          <a:ln w="9525">
            <a:noFill/>
            <a:miter lim="800000"/>
          </a:ln>
        </p:spPr>
        <p:txBody>
          <a:bodyPr wrap="none">
            <a:spAutoFit/>
          </a:bodyPr>
          <a:lstStyle/>
          <a:p>
            <a:r>
              <a:rPr kumimoji="1" lang="en-US" altLang="zh-CN" sz="2000" b="1">
                <a:solidFill>
                  <a:srgbClr val="000000"/>
                </a:solidFill>
                <a:ea typeface="黑体" panose="02010609060101010101" pitchFamily="2" charset="-122"/>
              </a:rPr>
              <a:t>3799</a:t>
            </a:r>
          </a:p>
        </p:txBody>
      </p:sp>
      <p:sp>
        <p:nvSpPr>
          <p:cNvPr id="19484" name="Text Box 28"/>
          <p:cNvSpPr txBox="1">
            <a:spLocks noChangeArrowheads="1"/>
          </p:cNvSpPr>
          <p:nvPr/>
        </p:nvSpPr>
        <p:spPr bwMode="auto">
          <a:xfrm>
            <a:off x="5400675" y="4567238"/>
            <a:ext cx="750888" cy="395287"/>
          </a:xfrm>
          <a:prstGeom prst="rect">
            <a:avLst/>
          </a:prstGeom>
          <a:noFill/>
          <a:ln w="9525">
            <a:noFill/>
            <a:miter lim="800000"/>
          </a:ln>
        </p:spPr>
        <p:txBody>
          <a:bodyPr wrap="none">
            <a:spAutoFit/>
          </a:bodyPr>
          <a:lstStyle/>
          <a:p>
            <a:r>
              <a:rPr kumimoji="1" lang="en-US" altLang="zh-CN" sz="2000" b="1">
                <a:solidFill>
                  <a:srgbClr val="000000"/>
                </a:solidFill>
                <a:ea typeface="黑体" panose="02010609060101010101" pitchFamily="2" charset="-122"/>
              </a:rPr>
              <a:t>2799</a:t>
            </a:r>
          </a:p>
        </p:txBody>
      </p:sp>
      <p:sp>
        <p:nvSpPr>
          <p:cNvPr id="34845" name="Text Box 29"/>
          <p:cNvSpPr txBox="1">
            <a:spLocks noChangeArrowheads="1"/>
          </p:cNvSpPr>
          <p:nvPr/>
        </p:nvSpPr>
        <p:spPr bwMode="auto">
          <a:xfrm>
            <a:off x="2330450" y="4567238"/>
            <a:ext cx="749300" cy="395287"/>
          </a:xfrm>
          <a:prstGeom prst="rect">
            <a:avLst/>
          </a:prstGeom>
          <a:noFill/>
          <a:ln w="9525">
            <a:noFill/>
            <a:miter lim="800000"/>
          </a:ln>
        </p:spPr>
        <p:txBody>
          <a:bodyPr wrap="none">
            <a:spAutoFit/>
          </a:bodyPr>
          <a:lstStyle/>
          <a:p>
            <a:r>
              <a:rPr kumimoji="1" lang="en-US" altLang="zh-CN" sz="2000" b="1">
                <a:solidFill>
                  <a:srgbClr val="000000"/>
                </a:solidFill>
                <a:ea typeface="黑体" panose="02010609060101010101" pitchFamily="2" charset="-122"/>
              </a:rPr>
              <a:t>1399</a:t>
            </a:r>
          </a:p>
        </p:txBody>
      </p:sp>
      <p:sp>
        <p:nvSpPr>
          <p:cNvPr id="34846" name="Text Box 30"/>
          <p:cNvSpPr txBox="1">
            <a:spLocks noChangeArrowheads="1"/>
          </p:cNvSpPr>
          <p:nvPr/>
        </p:nvSpPr>
        <p:spPr bwMode="auto">
          <a:xfrm>
            <a:off x="7159625" y="2614613"/>
            <a:ext cx="749300" cy="396875"/>
          </a:xfrm>
          <a:prstGeom prst="rect">
            <a:avLst/>
          </a:prstGeom>
          <a:solidFill>
            <a:schemeClr val="bg1"/>
          </a:solidFill>
          <a:ln w="9525">
            <a:noFill/>
            <a:miter lim="800000"/>
          </a:ln>
        </p:spPr>
        <p:txBody>
          <a:bodyPr wrap="none">
            <a:spAutoFit/>
          </a:bodyPr>
          <a:lstStyle/>
          <a:p>
            <a:r>
              <a:rPr kumimoji="1" lang="en-US" altLang="zh-CN" sz="2000" b="1">
                <a:solidFill>
                  <a:srgbClr val="000000"/>
                </a:solidFill>
                <a:ea typeface="黑体" panose="02010609060101010101" pitchFamily="2" charset="-122"/>
              </a:rPr>
              <a:t>3799</a:t>
            </a:r>
          </a:p>
        </p:txBody>
      </p:sp>
      <p:sp>
        <p:nvSpPr>
          <p:cNvPr id="34847" name="Text Box 31"/>
          <p:cNvSpPr txBox="1">
            <a:spLocks noChangeArrowheads="1"/>
          </p:cNvSpPr>
          <p:nvPr/>
        </p:nvSpPr>
        <p:spPr bwMode="auto">
          <a:xfrm>
            <a:off x="600075" y="1717675"/>
            <a:ext cx="1206500" cy="701675"/>
          </a:xfrm>
          <a:prstGeom prst="rect">
            <a:avLst/>
          </a:prstGeom>
          <a:noFill/>
          <a:ln w="9525">
            <a:noFill/>
            <a:miter lim="800000"/>
          </a:ln>
        </p:spPr>
        <p:txBody>
          <a:bodyPr wrap="none">
            <a:spAutoFit/>
          </a:bodyPr>
          <a:lstStyle/>
          <a:p>
            <a:pPr algn="ctr"/>
            <a:r>
              <a:rPr kumimoji="1" lang="zh-CN" altLang="en-US" sz="2000" b="1">
                <a:solidFill>
                  <a:srgbClr val="000000"/>
                </a:solidFill>
                <a:ea typeface="黑体" panose="02010609060101010101" pitchFamily="2" charset="-122"/>
              </a:rPr>
              <a:t>需分片的</a:t>
            </a:r>
          </a:p>
          <a:p>
            <a:pPr algn="ctr"/>
            <a:r>
              <a:rPr kumimoji="1" lang="zh-CN" altLang="en-US" sz="2000" b="1">
                <a:solidFill>
                  <a:srgbClr val="000000"/>
                </a:solidFill>
                <a:ea typeface="黑体" panose="02010609060101010101" pitchFamily="2" charset="-122"/>
              </a:rPr>
              <a:t>数据报</a:t>
            </a:r>
          </a:p>
        </p:txBody>
      </p:sp>
      <p:sp>
        <p:nvSpPr>
          <p:cNvPr id="34848" name="Rectangle 32"/>
          <p:cNvSpPr>
            <a:spLocks noChangeArrowheads="1"/>
          </p:cNvSpPr>
          <p:nvPr/>
        </p:nvSpPr>
        <p:spPr bwMode="auto">
          <a:xfrm>
            <a:off x="1947863" y="1914525"/>
            <a:ext cx="854075" cy="407988"/>
          </a:xfrm>
          <a:prstGeom prst="rect">
            <a:avLst/>
          </a:prstGeom>
          <a:solidFill>
            <a:srgbClr val="FFCCFF"/>
          </a:solidFill>
          <a:ln w="9525">
            <a:noFill/>
            <a:miter lim="800000"/>
          </a:ln>
        </p:spPr>
        <p:txBody>
          <a:bodyPr wrap="none" anchor="ctr"/>
          <a:lstStyle/>
          <a:p>
            <a:endParaRPr lang="zh-CN" altLang="en-US"/>
          </a:p>
        </p:txBody>
      </p:sp>
      <p:sp>
        <p:nvSpPr>
          <p:cNvPr id="34849" name="Text Box 33"/>
          <p:cNvSpPr txBox="1">
            <a:spLocks noChangeArrowheads="1"/>
          </p:cNvSpPr>
          <p:nvPr/>
        </p:nvSpPr>
        <p:spPr bwMode="auto">
          <a:xfrm>
            <a:off x="874713" y="5053013"/>
            <a:ext cx="1417637" cy="396875"/>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数据报片 </a:t>
            </a:r>
            <a:r>
              <a:rPr kumimoji="1" lang="en-US" altLang="zh-CN" sz="2000" b="1">
                <a:solidFill>
                  <a:srgbClr val="000000"/>
                </a:solidFill>
                <a:ea typeface="黑体" panose="02010609060101010101" pitchFamily="2" charset="-122"/>
              </a:rPr>
              <a:t>1</a:t>
            </a:r>
          </a:p>
        </p:txBody>
      </p:sp>
      <p:sp>
        <p:nvSpPr>
          <p:cNvPr id="34850" name="Text Box 34"/>
          <p:cNvSpPr txBox="1">
            <a:spLocks noChangeArrowheads="1"/>
          </p:cNvSpPr>
          <p:nvPr/>
        </p:nvSpPr>
        <p:spPr bwMode="auto">
          <a:xfrm>
            <a:off x="2019300" y="1849438"/>
            <a:ext cx="695325" cy="396875"/>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首部</a:t>
            </a:r>
          </a:p>
        </p:txBody>
      </p:sp>
      <p:sp>
        <p:nvSpPr>
          <p:cNvPr id="34851" name="Line 35"/>
          <p:cNvSpPr>
            <a:spLocks noChangeShapeType="1"/>
          </p:cNvSpPr>
          <p:nvPr/>
        </p:nvSpPr>
        <p:spPr bwMode="auto">
          <a:xfrm>
            <a:off x="2805113" y="1897063"/>
            <a:ext cx="0" cy="463550"/>
          </a:xfrm>
          <a:prstGeom prst="line">
            <a:avLst/>
          </a:prstGeom>
          <a:noFill/>
          <a:ln w="9525">
            <a:solidFill>
              <a:schemeClr val="tx1"/>
            </a:solidFill>
            <a:round/>
          </a:ln>
        </p:spPr>
        <p:txBody>
          <a:bodyPr/>
          <a:lstStyle/>
          <a:p>
            <a:endParaRPr lang="zh-CN" altLang="en-US"/>
          </a:p>
        </p:txBody>
      </p:sp>
      <p:sp>
        <p:nvSpPr>
          <p:cNvPr id="34852" name="Rectangle 36"/>
          <p:cNvSpPr>
            <a:spLocks noChangeArrowheads="1"/>
          </p:cNvSpPr>
          <p:nvPr/>
        </p:nvSpPr>
        <p:spPr bwMode="auto">
          <a:xfrm>
            <a:off x="173038" y="3849688"/>
            <a:ext cx="877887" cy="463550"/>
          </a:xfrm>
          <a:prstGeom prst="rect">
            <a:avLst/>
          </a:prstGeom>
          <a:solidFill>
            <a:srgbClr val="FFFF99"/>
          </a:solidFill>
          <a:ln w="9525">
            <a:solidFill>
              <a:schemeClr val="tx1"/>
            </a:solidFill>
            <a:miter lim="800000"/>
          </a:ln>
        </p:spPr>
        <p:txBody>
          <a:bodyPr wrap="none" anchor="ctr"/>
          <a:lstStyle/>
          <a:p>
            <a:endParaRPr lang="zh-CN" altLang="en-US"/>
          </a:p>
        </p:txBody>
      </p:sp>
      <p:sp>
        <p:nvSpPr>
          <p:cNvPr id="34853" name="Line 37"/>
          <p:cNvSpPr>
            <a:spLocks noChangeShapeType="1"/>
          </p:cNvSpPr>
          <p:nvPr/>
        </p:nvSpPr>
        <p:spPr bwMode="auto">
          <a:xfrm>
            <a:off x="4562475" y="1897063"/>
            <a:ext cx="0" cy="463550"/>
          </a:xfrm>
          <a:prstGeom prst="line">
            <a:avLst/>
          </a:prstGeom>
          <a:noFill/>
          <a:ln w="9525">
            <a:solidFill>
              <a:schemeClr val="tx1"/>
            </a:solidFill>
            <a:round/>
          </a:ln>
        </p:spPr>
        <p:txBody>
          <a:bodyPr/>
          <a:lstStyle/>
          <a:p>
            <a:endParaRPr lang="zh-CN" altLang="en-US"/>
          </a:p>
        </p:txBody>
      </p:sp>
      <p:sp>
        <p:nvSpPr>
          <p:cNvPr id="34854" name="Line 38"/>
          <p:cNvSpPr>
            <a:spLocks noChangeShapeType="1"/>
          </p:cNvSpPr>
          <p:nvPr/>
        </p:nvSpPr>
        <p:spPr bwMode="auto">
          <a:xfrm>
            <a:off x="6318250" y="1897063"/>
            <a:ext cx="0" cy="463550"/>
          </a:xfrm>
          <a:prstGeom prst="line">
            <a:avLst/>
          </a:prstGeom>
          <a:noFill/>
          <a:ln w="9525">
            <a:solidFill>
              <a:schemeClr val="tx1"/>
            </a:solidFill>
            <a:round/>
          </a:ln>
        </p:spPr>
        <p:txBody>
          <a:bodyPr/>
          <a:lstStyle/>
          <a:p>
            <a:endParaRPr lang="zh-CN" altLang="en-US"/>
          </a:p>
        </p:txBody>
      </p:sp>
      <p:sp>
        <p:nvSpPr>
          <p:cNvPr id="34855" name="Line 39"/>
          <p:cNvSpPr>
            <a:spLocks noChangeShapeType="1"/>
          </p:cNvSpPr>
          <p:nvPr/>
        </p:nvSpPr>
        <p:spPr bwMode="auto">
          <a:xfrm flipV="1">
            <a:off x="1050925" y="2360613"/>
            <a:ext cx="1754188" cy="1489075"/>
          </a:xfrm>
          <a:prstGeom prst="line">
            <a:avLst/>
          </a:prstGeom>
          <a:noFill/>
          <a:ln w="9525">
            <a:solidFill>
              <a:schemeClr val="folHlink"/>
            </a:solidFill>
            <a:prstDash val="dash"/>
            <a:round/>
            <a:headEnd type="triangle" w="sm" len="med"/>
          </a:ln>
        </p:spPr>
        <p:txBody>
          <a:bodyPr/>
          <a:lstStyle/>
          <a:p>
            <a:endParaRPr lang="zh-CN" altLang="en-US"/>
          </a:p>
        </p:txBody>
      </p:sp>
      <p:sp>
        <p:nvSpPr>
          <p:cNvPr id="34856" name="Line 40"/>
          <p:cNvSpPr>
            <a:spLocks noChangeShapeType="1"/>
          </p:cNvSpPr>
          <p:nvPr/>
        </p:nvSpPr>
        <p:spPr bwMode="auto">
          <a:xfrm flipV="1">
            <a:off x="2805113" y="2360613"/>
            <a:ext cx="1757362" cy="1489075"/>
          </a:xfrm>
          <a:prstGeom prst="line">
            <a:avLst/>
          </a:prstGeom>
          <a:noFill/>
          <a:ln w="9525">
            <a:solidFill>
              <a:schemeClr val="folHlink"/>
            </a:solidFill>
            <a:prstDash val="dash"/>
            <a:round/>
            <a:headEnd type="triangle" w="sm" len="med"/>
          </a:ln>
        </p:spPr>
        <p:txBody>
          <a:bodyPr/>
          <a:lstStyle/>
          <a:p>
            <a:endParaRPr lang="zh-CN" altLang="en-US"/>
          </a:p>
        </p:txBody>
      </p:sp>
      <p:sp>
        <p:nvSpPr>
          <p:cNvPr id="19497" name="Rectangle 41"/>
          <p:cNvSpPr>
            <a:spLocks noChangeArrowheads="1"/>
          </p:cNvSpPr>
          <p:nvPr/>
        </p:nvSpPr>
        <p:spPr bwMode="auto">
          <a:xfrm>
            <a:off x="4124325" y="3849688"/>
            <a:ext cx="1754188" cy="463550"/>
          </a:xfrm>
          <a:prstGeom prst="rect">
            <a:avLst/>
          </a:prstGeom>
          <a:solidFill>
            <a:srgbClr val="CCECFF"/>
          </a:solidFill>
          <a:ln w="9525">
            <a:solidFill>
              <a:schemeClr val="tx1"/>
            </a:solidFill>
            <a:miter lim="800000"/>
          </a:ln>
        </p:spPr>
        <p:txBody>
          <a:bodyPr wrap="none" anchor="ctr"/>
          <a:lstStyle/>
          <a:p>
            <a:endParaRPr lang="zh-CN" altLang="en-US"/>
          </a:p>
        </p:txBody>
      </p:sp>
      <p:sp>
        <p:nvSpPr>
          <p:cNvPr id="19498" name="Line 42"/>
          <p:cNvSpPr>
            <a:spLocks noChangeShapeType="1"/>
          </p:cNvSpPr>
          <p:nvPr/>
        </p:nvSpPr>
        <p:spPr bwMode="auto">
          <a:xfrm>
            <a:off x="4298950" y="3849688"/>
            <a:ext cx="0" cy="463550"/>
          </a:xfrm>
          <a:prstGeom prst="line">
            <a:avLst/>
          </a:prstGeom>
          <a:noFill/>
          <a:ln w="9525">
            <a:solidFill>
              <a:schemeClr val="tx1"/>
            </a:solidFill>
            <a:round/>
          </a:ln>
        </p:spPr>
        <p:txBody>
          <a:bodyPr/>
          <a:lstStyle/>
          <a:p>
            <a:endParaRPr lang="zh-CN" altLang="en-US"/>
          </a:p>
        </p:txBody>
      </p:sp>
      <p:sp>
        <p:nvSpPr>
          <p:cNvPr id="19499" name="Line 43"/>
          <p:cNvSpPr>
            <a:spLocks noChangeShapeType="1"/>
          </p:cNvSpPr>
          <p:nvPr/>
        </p:nvSpPr>
        <p:spPr bwMode="auto">
          <a:xfrm>
            <a:off x="4473575" y="3849688"/>
            <a:ext cx="0" cy="463550"/>
          </a:xfrm>
          <a:prstGeom prst="line">
            <a:avLst/>
          </a:prstGeom>
          <a:noFill/>
          <a:ln w="9525">
            <a:solidFill>
              <a:schemeClr val="tx1"/>
            </a:solidFill>
            <a:round/>
          </a:ln>
        </p:spPr>
        <p:txBody>
          <a:bodyPr/>
          <a:lstStyle/>
          <a:p>
            <a:endParaRPr lang="zh-CN" altLang="en-US"/>
          </a:p>
        </p:txBody>
      </p:sp>
      <p:sp>
        <p:nvSpPr>
          <p:cNvPr id="19500" name="Line 44"/>
          <p:cNvSpPr>
            <a:spLocks noChangeShapeType="1"/>
          </p:cNvSpPr>
          <p:nvPr/>
        </p:nvSpPr>
        <p:spPr bwMode="auto">
          <a:xfrm>
            <a:off x="4649788" y="3849688"/>
            <a:ext cx="0" cy="463550"/>
          </a:xfrm>
          <a:prstGeom prst="line">
            <a:avLst/>
          </a:prstGeom>
          <a:noFill/>
          <a:ln w="9525">
            <a:solidFill>
              <a:schemeClr val="tx1"/>
            </a:solidFill>
            <a:round/>
          </a:ln>
        </p:spPr>
        <p:txBody>
          <a:bodyPr/>
          <a:lstStyle/>
          <a:p>
            <a:endParaRPr lang="zh-CN" altLang="en-US"/>
          </a:p>
        </p:txBody>
      </p:sp>
      <p:sp>
        <p:nvSpPr>
          <p:cNvPr id="19501" name="Line 45"/>
          <p:cNvSpPr>
            <a:spLocks noChangeShapeType="1"/>
          </p:cNvSpPr>
          <p:nvPr/>
        </p:nvSpPr>
        <p:spPr bwMode="auto">
          <a:xfrm>
            <a:off x="5702300" y="3849688"/>
            <a:ext cx="0" cy="463550"/>
          </a:xfrm>
          <a:prstGeom prst="line">
            <a:avLst/>
          </a:prstGeom>
          <a:noFill/>
          <a:ln w="9525">
            <a:solidFill>
              <a:schemeClr val="tx1"/>
            </a:solidFill>
            <a:round/>
          </a:ln>
        </p:spPr>
        <p:txBody>
          <a:bodyPr/>
          <a:lstStyle/>
          <a:p>
            <a:endParaRPr lang="zh-CN" altLang="en-US"/>
          </a:p>
        </p:txBody>
      </p:sp>
      <p:sp>
        <p:nvSpPr>
          <p:cNvPr id="19502" name="Rectangle 46"/>
          <p:cNvSpPr>
            <a:spLocks noChangeArrowheads="1"/>
          </p:cNvSpPr>
          <p:nvPr/>
        </p:nvSpPr>
        <p:spPr bwMode="auto">
          <a:xfrm>
            <a:off x="3246438" y="3849688"/>
            <a:ext cx="877887" cy="463550"/>
          </a:xfrm>
          <a:prstGeom prst="rect">
            <a:avLst/>
          </a:prstGeom>
          <a:solidFill>
            <a:srgbClr val="FFFF99"/>
          </a:solidFill>
          <a:ln w="9525">
            <a:solidFill>
              <a:schemeClr val="tx1"/>
            </a:solidFill>
            <a:miter lim="800000"/>
          </a:ln>
        </p:spPr>
        <p:txBody>
          <a:bodyPr wrap="none" anchor="ctr"/>
          <a:lstStyle/>
          <a:p>
            <a:endParaRPr lang="zh-CN" altLang="en-US"/>
          </a:p>
        </p:txBody>
      </p:sp>
      <p:sp>
        <p:nvSpPr>
          <p:cNvPr id="34863" name="Line 47"/>
          <p:cNvSpPr>
            <a:spLocks noChangeShapeType="1"/>
          </p:cNvSpPr>
          <p:nvPr/>
        </p:nvSpPr>
        <p:spPr bwMode="auto">
          <a:xfrm flipV="1">
            <a:off x="4124325" y="2360613"/>
            <a:ext cx="438150" cy="1489075"/>
          </a:xfrm>
          <a:prstGeom prst="line">
            <a:avLst/>
          </a:prstGeom>
          <a:noFill/>
          <a:ln w="9525">
            <a:solidFill>
              <a:schemeClr val="folHlink"/>
            </a:solidFill>
            <a:prstDash val="dash"/>
            <a:round/>
            <a:headEnd type="triangle" w="sm" len="med"/>
          </a:ln>
        </p:spPr>
        <p:txBody>
          <a:bodyPr/>
          <a:lstStyle/>
          <a:p>
            <a:endParaRPr lang="zh-CN" altLang="en-US"/>
          </a:p>
        </p:txBody>
      </p:sp>
      <p:sp>
        <p:nvSpPr>
          <p:cNvPr id="34864" name="Line 48"/>
          <p:cNvSpPr>
            <a:spLocks noChangeShapeType="1"/>
          </p:cNvSpPr>
          <p:nvPr/>
        </p:nvSpPr>
        <p:spPr bwMode="auto">
          <a:xfrm flipV="1">
            <a:off x="5878513" y="2360613"/>
            <a:ext cx="439737" cy="1489075"/>
          </a:xfrm>
          <a:prstGeom prst="line">
            <a:avLst/>
          </a:prstGeom>
          <a:noFill/>
          <a:ln w="9525">
            <a:solidFill>
              <a:schemeClr val="folHlink"/>
            </a:solidFill>
            <a:prstDash val="dash"/>
            <a:round/>
            <a:headEnd type="triangle" w="sm" len="med"/>
          </a:ln>
        </p:spPr>
        <p:txBody>
          <a:bodyPr/>
          <a:lstStyle/>
          <a:p>
            <a:endParaRPr lang="zh-CN" altLang="en-US"/>
          </a:p>
        </p:txBody>
      </p:sp>
      <p:sp>
        <p:nvSpPr>
          <p:cNvPr id="34865" name="Rectangle 49"/>
          <p:cNvSpPr>
            <a:spLocks noChangeArrowheads="1"/>
          </p:cNvSpPr>
          <p:nvPr/>
        </p:nvSpPr>
        <p:spPr bwMode="auto">
          <a:xfrm>
            <a:off x="7283450" y="3849688"/>
            <a:ext cx="1317625" cy="463550"/>
          </a:xfrm>
          <a:prstGeom prst="rect">
            <a:avLst/>
          </a:prstGeom>
          <a:solidFill>
            <a:srgbClr val="CCECFF"/>
          </a:solidFill>
          <a:ln w="9525">
            <a:solidFill>
              <a:schemeClr val="tx1"/>
            </a:solidFill>
            <a:miter lim="800000"/>
          </a:ln>
        </p:spPr>
        <p:txBody>
          <a:bodyPr wrap="none" anchor="ctr"/>
          <a:lstStyle/>
          <a:p>
            <a:endParaRPr lang="zh-CN" altLang="en-US"/>
          </a:p>
        </p:txBody>
      </p:sp>
      <p:sp>
        <p:nvSpPr>
          <p:cNvPr id="34866" name="Line 50"/>
          <p:cNvSpPr>
            <a:spLocks noChangeShapeType="1"/>
          </p:cNvSpPr>
          <p:nvPr/>
        </p:nvSpPr>
        <p:spPr bwMode="auto">
          <a:xfrm>
            <a:off x="7459663" y="3849688"/>
            <a:ext cx="0" cy="463550"/>
          </a:xfrm>
          <a:prstGeom prst="line">
            <a:avLst/>
          </a:prstGeom>
          <a:noFill/>
          <a:ln w="9525">
            <a:solidFill>
              <a:schemeClr val="tx1"/>
            </a:solidFill>
            <a:round/>
          </a:ln>
        </p:spPr>
        <p:txBody>
          <a:bodyPr/>
          <a:lstStyle/>
          <a:p>
            <a:endParaRPr lang="zh-CN" altLang="en-US"/>
          </a:p>
        </p:txBody>
      </p:sp>
      <p:sp>
        <p:nvSpPr>
          <p:cNvPr id="34867" name="Line 51"/>
          <p:cNvSpPr>
            <a:spLocks noChangeShapeType="1"/>
          </p:cNvSpPr>
          <p:nvPr/>
        </p:nvSpPr>
        <p:spPr bwMode="auto">
          <a:xfrm>
            <a:off x="7635875" y="3849688"/>
            <a:ext cx="0" cy="463550"/>
          </a:xfrm>
          <a:prstGeom prst="line">
            <a:avLst/>
          </a:prstGeom>
          <a:noFill/>
          <a:ln w="9525">
            <a:solidFill>
              <a:schemeClr val="tx1"/>
            </a:solidFill>
            <a:round/>
          </a:ln>
        </p:spPr>
        <p:txBody>
          <a:bodyPr/>
          <a:lstStyle/>
          <a:p>
            <a:endParaRPr lang="zh-CN" altLang="en-US"/>
          </a:p>
        </p:txBody>
      </p:sp>
      <p:sp>
        <p:nvSpPr>
          <p:cNvPr id="34868" name="Line 52"/>
          <p:cNvSpPr>
            <a:spLocks noChangeShapeType="1"/>
          </p:cNvSpPr>
          <p:nvPr/>
        </p:nvSpPr>
        <p:spPr bwMode="auto">
          <a:xfrm>
            <a:off x="7812088" y="3849688"/>
            <a:ext cx="0" cy="463550"/>
          </a:xfrm>
          <a:prstGeom prst="line">
            <a:avLst/>
          </a:prstGeom>
          <a:noFill/>
          <a:ln w="9525">
            <a:solidFill>
              <a:schemeClr val="tx1"/>
            </a:solidFill>
            <a:round/>
          </a:ln>
        </p:spPr>
        <p:txBody>
          <a:bodyPr/>
          <a:lstStyle/>
          <a:p>
            <a:endParaRPr lang="zh-CN" altLang="en-US"/>
          </a:p>
        </p:txBody>
      </p:sp>
      <p:sp>
        <p:nvSpPr>
          <p:cNvPr id="34869" name="Line 53"/>
          <p:cNvSpPr>
            <a:spLocks noChangeShapeType="1"/>
          </p:cNvSpPr>
          <p:nvPr/>
        </p:nvSpPr>
        <p:spPr bwMode="auto">
          <a:xfrm>
            <a:off x="8426450" y="3849688"/>
            <a:ext cx="0" cy="463550"/>
          </a:xfrm>
          <a:prstGeom prst="line">
            <a:avLst/>
          </a:prstGeom>
          <a:noFill/>
          <a:ln w="9525">
            <a:solidFill>
              <a:schemeClr val="tx1"/>
            </a:solidFill>
            <a:round/>
          </a:ln>
        </p:spPr>
        <p:txBody>
          <a:bodyPr/>
          <a:lstStyle/>
          <a:p>
            <a:endParaRPr lang="zh-CN" altLang="en-US"/>
          </a:p>
        </p:txBody>
      </p:sp>
      <p:sp>
        <p:nvSpPr>
          <p:cNvPr id="34870" name="Rectangle 54"/>
          <p:cNvSpPr>
            <a:spLocks noChangeArrowheads="1"/>
          </p:cNvSpPr>
          <p:nvPr/>
        </p:nvSpPr>
        <p:spPr bwMode="auto">
          <a:xfrm>
            <a:off x="6407150" y="3849688"/>
            <a:ext cx="876300" cy="463550"/>
          </a:xfrm>
          <a:prstGeom prst="rect">
            <a:avLst/>
          </a:prstGeom>
          <a:solidFill>
            <a:srgbClr val="FFFF99"/>
          </a:solidFill>
          <a:ln w="9525">
            <a:solidFill>
              <a:schemeClr val="tx1"/>
            </a:solidFill>
            <a:miter lim="800000"/>
          </a:ln>
        </p:spPr>
        <p:txBody>
          <a:bodyPr wrap="none" anchor="ctr"/>
          <a:lstStyle/>
          <a:p>
            <a:endParaRPr lang="zh-CN" altLang="en-US"/>
          </a:p>
        </p:txBody>
      </p:sp>
      <p:sp>
        <p:nvSpPr>
          <p:cNvPr id="34871" name="Line 55"/>
          <p:cNvSpPr>
            <a:spLocks noChangeShapeType="1"/>
          </p:cNvSpPr>
          <p:nvPr/>
        </p:nvSpPr>
        <p:spPr bwMode="auto">
          <a:xfrm flipH="1" flipV="1">
            <a:off x="7635875" y="2360613"/>
            <a:ext cx="965200" cy="1489075"/>
          </a:xfrm>
          <a:prstGeom prst="line">
            <a:avLst/>
          </a:prstGeom>
          <a:noFill/>
          <a:ln w="9525">
            <a:solidFill>
              <a:schemeClr val="folHlink"/>
            </a:solidFill>
            <a:prstDash val="dash"/>
            <a:round/>
            <a:headEnd type="triangle" w="sm" len="med"/>
          </a:ln>
        </p:spPr>
        <p:txBody>
          <a:bodyPr/>
          <a:lstStyle/>
          <a:p>
            <a:endParaRPr lang="zh-CN" altLang="en-US"/>
          </a:p>
        </p:txBody>
      </p:sp>
      <p:sp>
        <p:nvSpPr>
          <p:cNvPr id="34872" name="Line 56"/>
          <p:cNvSpPr>
            <a:spLocks noChangeShapeType="1"/>
          </p:cNvSpPr>
          <p:nvPr/>
        </p:nvSpPr>
        <p:spPr bwMode="auto">
          <a:xfrm flipH="1" flipV="1">
            <a:off x="6318250" y="2360613"/>
            <a:ext cx="965200" cy="1489075"/>
          </a:xfrm>
          <a:prstGeom prst="line">
            <a:avLst/>
          </a:prstGeom>
          <a:noFill/>
          <a:ln w="9525">
            <a:solidFill>
              <a:schemeClr val="folHlink"/>
            </a:solidFill>
            <a:prstDash val="dash"/>
            <a:round/>
            <a:headEnd type="triangle" w="sm" len="med"/>
          </a:ln>
        </p:spPr>
        <p:txBody>
          <a:bodyPr/>
          <a:lstStyle/>
          <a:p>
            <a:endParaRPr lang="zh-CN" altLang="en-US"/>
          </a:p>
        </p:txBody>
      </p:sp>
      <p:sp>
        <p:nvSpPr>
          <p:cNvPr id="34873" name="Line 57"/>
          <p:cNvSpPr>
            <a:spLocks noChangeShapeType="1"/>
          </p:cNvSpPr>
          <p:nvPr/>
        </p:nvSpPr>
        <p:spPr bwMode="auto">
          <a:xfrm>
            <a:off x="2789238" y="1671638"/>
            <a:ext cx="4829175" cy="0"/>
          </a:xfrm>
          <a:prstGeom prst="line">
            <a:avLst/>
          </a:prstGeom>
          <a:noFill/>
          <a:ln w="9525">
            <a:solidFill>
              <a:schemeClr val="tx1"/>
            </a:solidFill>
            <a:round/>
            <a:headEnd type="triangle" w="sm" len="med"/>
            <a:tailEnd type="triangle" w="sm" len="med"/>
          </a:ln>
        </p:spPr>
        <p:txBody>
          <a:bodyPr/>
          <a:lstStyle/>
          <a:p>
            <a:endParaRPr lang="zh-CN" altLang="en-US"/>
          </a:p>
        </p:txBody>
      </p:sp>
      <p:sp>
        <p:nvSpPr>
          <p:cNvPr id="34874" name="Text Box 58"/>
          <p:cNvSpPr txBox="1">
            <a:spLocks noChangeArrowheads="1"/>
          </p:cNvSpPr>
          <p:nvPr/>
        </p:nvSpPr>
        <p:spPr bwMode="auto">
          <a:xfrm>
            <a:off x="3686175" y="1465263"/>
            <a:ext cx="2678113" cy="396875"/>
          </a:xfrm>
          <a:prstGeom prst="rect">
            <a:avLst/>
          </a:prstGeom>
          <a:solidFill>
            <a:schemeClr val="bg1"/>
          </a:solidFill>
          <a:ln w="9525">
            <a:noFill/>
            <a:miter lim="800000"/>
          </a:ln>
        </p:spPr>
        <p:txBody>
          <a:bodyPr wrap="none">
            <a:spAutoFit/>
          </a:bodyPr>
          <a:lstStyle/>
          <a:p>
            <a:r>
              <a:rPr kumimoji="1" lang="zh-CN" altLang="en-US" sz="2000" b="1">
                <a:solidFill>
                  <a:srgbClr val="000000"/>
                </a:solidFill>
                <a:ea typeface="黑体" panose="02010609060101010101" pitchFamily="2" charset="-122"/>
              </a:rPr>
              <a:t>数据部分共 </a:t>
            </a:r>
            <a:r>
              <a:rPr kumimoji="1" lang="en-US" altLang="zh-CN" sz="2000" b="1">
                <a:solidFill>
                  <a:srgbClr val="000000"/>
                </a:solidFill>
                <a:ea typeface="黑体" panose="02010609060101010101" pitchFamily="2" charset="-122"/>
              </a:rPr>
              <a:t>3800 </a:t>
            </a:r>
            <a:r>
              <a:rPr kumimoji="1" lang="zh-CN" altLang="en-US" sz="2000" b="1">
                <a:solidFill>
                  <a:srgbClr val="000000"/>
                </a:solidFill>
                <a:ea typeface="黑体" panose="02010609060101010101" pitchFamily="2" charset="-122"/>
              </a:rPr>
              <a:t>字节</a:t>
            </a:r>
          </a:p>
        </p:txBody>
      </p:sp>
      <p:sp>
        <p:nvSpPr>
          <p:cNvPr id="34875" name="Text Box 59"/>
          <p:cNvSpPr txBox="1">
            <a:spLocks noChangeArrowheads="1"/>
          </p:cNvSpPr>
          <p:nvPr/>
        </p:nvSpPr>
        <p:spPr bwMode="auto">
          <a:xfrm>
            <a:off x="173038" y="3849688"/>
            <a:ext cx="904875" cy="395287"/>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首部 </a:t>
            </a:r>
            <a:r>
              <a:rPr kumimoji="1" lang="en-US" altLang="zh-CN" sz="2000" b="1">
                <a:solidFill>
                  <a:srgbClr val="000000"/>
                </a:solidFill>
                <a:ea typeface="黑体" panose="02010609060101010101" pitchFamily="2" charset="-122"/>
              </a:rPr>
              <a:t>1</a:t>
            </a:r>
          </a:p>
        </p:txBody>
      </p:sp>
      <p:sp>
        <p:nvSpPr>
          <p:cNvPr id="19516" name="Text Box 60"/>
          <p:cNvSpPr txBox="1">
            <a:spLocks noChangeArrowheads="1"/>
          </p:cNvSpPr>
          <p:nvPr/>
        </p:nvSpPr>
        <p:spPr bwMode="auto">
          <a:xfrm>
            <a:off x="3216275" y="3849688"/>
            <a:ext cx="904875" cy="395287"/>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首部 </a:t>
            </a:r>
            <a:r>
              <a:rPr kumimoji="1" lang="en-US" altLang="zh-CN" sz="2000" b="1">
                <a:solidFill>
                  <a:srgbClr val="000000"/>
                </a:solidFill>
                <a:ea typeface="黑体" panose="02010609060101010101" pitchFamily="2" charset="-122"/>
              </a:rPr>
              <a:t>2</a:t>
            </a:r>
          </a:p>
        </p:txBody>
      </p:sp>
      <p:sp>
        <p:nvSpPr>
          <p:cNvPr id="34877" name="Text Box 61"/>
          <p:cNvSpPr txBox="1">
            <a:spLocks noChangeArrowheads="1"/>
          </p:cNvSpPr>
          <p:nvPr/>
        </p:nvSpPr>
        <p:spPr bwMode="auto">
          <a:xfrm>
            <a:off x="6376988" y="3849688"/>
            <a:ext cx="906462" cy="396875"/>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首部 </a:t>
            </a:r>
            <a:r>
              <a:rPr kumimoji="1" lang="en-US" altLang="zh-CN" sz="2000" b="1">
                <a:solidFill>
                  <a:srgbClr val="000000"/>
                </a:solidFill>
                <a:ea typeface="黑体" panose="02010609060101010101" pitchFamily="2" charset="-122"/>
              </a:rPr>
              <a:t>3</a:t>
            </a:r>
          </a:p>
        </p:txBody>
      </p:sp>
      <p:sp>
        <p:nvSpPr>
          <p:cNvPr id="34878" name="Line 62"/>
          <p:cNvSpPr>
            <a:spLocks noChangeShapeType="1"/>
          </p:cNvSpPr>
          <p:nvPr/>
        </p:nvSpPr>
        <p:spPr bwMode="auto">
          <a:xfrm flipV="1">
            <a:off x="1133475" y="4313238"/>
            <a:ext cx="0" cy="369887"/>
          </a:xfrm>
          <a:prstGeom prst="line">
            <a:avLst/>
          </a:prstGeom>
          <a:noFill/>
          <a:ln w="9525">
            <a:solidFill>
              <a:schemeClr val="tx1"/>
            </a:solidFill>
            <a:round/>
            <a:tailEnd type="triangle" w="sm" len="med"/>
          </a:ln>
        </p:spPr>
        <p:txBody>
          <a:bodyPr/>
          <a:lstStyle/>
          <a:p>
            <a:endParaRPr lang="zh-CN" altLang="en-US"/>
          </a:p>
        </p:txBody>
      </p:sp>
      <p:sp>
        <p:nvSpPr>
          <p:cNvPr id="34879" name="Text Box 63"/>
          <p:cNvSpPr txBox="1">
            <a:spLocks noChangeArrowheads="1"/>
          </p:cNvSpPr>
          <p:nvPr/>
        </p:nvSpPr>
        <p:spPr bwMode="auto">
          <a:xfrm>
            <a:off x="376238" y="4606925"/>
            <a:ext cx="906462" cy="396875"/>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字节 </a:t>
            </a:r>
            <a:r>
              <a:rPr kumimoji="1" lang="en-US" altLang="zh-CN" sz="2000" b="1">
                <a:solidFill>
                  <a:srgbClr val="000000"/>
                </a:solidFill>
                <a:ea typeface="黑体" panose="02010609060101010101" pitchFamily="2" charset="-122"/>
              </a:rPr>
              <a:t>0</a:t>
            </a:r>
          </a:p>
        </p:txBody>
      </p:sp>
      <p:sp>
        <p:nvSpPr>
          <p:cNvPr id="19520" name="Text Box 64"/>
          <p:cNvSpPr txBox="1">
            <a:spLocks noChangeArrowheads="1"/>
          </p:cNvSpPr>
          <p:nvPr/>
        </p:nvSpPr>
        <p:spPr bwMode="auto">
          <a:xfrm>
            <a:off x="3887788" y="5048250"/>
            <a:ext cx="1417637" cy="396875"/>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数据报片 </a:t>
            </a:r>
            <a:r>
              <a:rPr kumimoji="1" lang="en-US" altLang="zh-CN" sz="2000" b="1">
                <a:solidFill>
                  <a:srgbClr val="000000"/>
                </a:solidFill>
                <a:ea typeface="黑体" panose="02010609060101010101" pitchFamily="2" charset="-122"/>
              </a:rPr>
              <a:t>2</a:t>
            </a:r>
          </a:p>
        </p:txBody>
      </p:sp>
      <p:sp>
        <p:nvSpPr>
          <p:cNvPr id="34881" name="Text Box 65"/>
          <p:cNvSpPr txBox="1">
            <a:spLocks noChangeArrowheads="1"/>
          </p:cNvSpPr>
          <p:nvPr/>
        </p:nvSpPr>
        <p:spPr bwMode="auto">
          <a:xfrm>
            <a:off x="6786563" y="5048250"/>
            <a:ext cx="1417637" cy="396875"/>
          </a:xfrm>
          <a:prstGeom prst="rect">
            <a:avLst/>
          </a:prstGeom>
          <a:noFill/>
          <a:ln w="9525">
            <a:noFill/>
            <a:miter lim="800000"/>
          </a:ln>
        </p:spPr>
        <p:txBody>
          <a:bodyPr wrap="none">
            <a:spAutoFit/>
          </a:bodyPr>
          <a:lstStyle/>
          <a:p>
            <a:r>
              <a:rPr kumimoji="1" lang="zh-CN" altLang="en-US" sz="2000" b="1">
                <a:solidFill>
                  <a:srgbClr val="000000"/>
                </a:solidFill>
                <a:ea typeface="黑体" panose="02010609060101010101" pitchFamily="2" charset="-122"/>
              </a:rPr>
              <a:t>数据报片 </a:t>
            </a:r>
            <a:r>
              <a:rPr kumimoji="1" lang="en-US" altLang="zh-CN" sz="2000" b="1">
                <a:solidFill>
                  <a:srgbClr val="000000"/>
                </a:solidFill>
                <a:ea typeface="黑体" panose="02010609060101010101" pitchFamily="2" charset="-122"/>
              </a:rPr>
              <a:t>3</a:t>
            </a:r>
          </a:p>
        </p:txBody>
      </p:sp>
      <p:sp>
        <p:nvSpPr>
          <p:cNvPr id="34882" name="Line 66"/>
          <p:cNvSpPr>
            <a:spLocks noChangeShapeType="1"/>
          </p:cNvSpPr>
          <p:nvPr/>
        </p:nvSpPr>
        <p:spPr bwMode="auto">
          <a:xfrm flipV="1">
            <a:off x="4633913" y="2360613"/>
            <a:ext cx="0" cy="369887"/>
          </a:xfrm>
          <a:prstGeom prst="line">
            <a:avLst/>
          </a:prstGeom>
          <a:noFill/>
          <a:ln w="9525">
            <a:solidFill>
              <a:schemeClr val="tx1"/>
            </a:solidFill>
            <a:round/>
            <a:tailEnd type="triangle" w="sm" len="med"/>
          </a:ln>
        </p:spPr>
        <p:txBody>
          <a:bodyPr/>
          <a:lstStyle/>
          <a:p>
            <a:endParaRPr lang="zh-CN" altLang="en-US"/>
          </a:p>
        </p:txBody>
      </p:sp>
      <p:sp>
        <p:nvSpPr>
          <p:cNvPr id="34883" name="Text Box 67"/>
          <p:cNvSpPr txBox="1">
            <a:spLocks noChangeArrowheads="1"/>
          </p:cNvSpPr>
          <p:nvPr/>
        </p:nvSpPr>
        <p:spPr bwMode="auto">
          <a:xfrm>
            <a:off x="4246563" y="2633663"/>
            <a:ext cx="747712" cy="396875"/>
          </a:xfrm>
          <a:prstGeom prst="rect">
            <a:avLst/>
          </a:prstGeom>
          <a:solidFill>
            <a:schemeClr val="bg1"/>
          </a:solidFill>
          <a:ln w="9525">
            <a:noFill/>
            <a:miter lim="800000"/>
          </a:ln>
        </p:spPr>
        <p:txBody>
          <a:bodyPr wrap="none">
            <a:spAutoFit/>
          </a:bodyPr>
          <a:lstStyle/>
          <a:p>
            <a:r>
              <a:rPr kumimoji="1" lang="en-US" altLang="zh-CN" sz="2000" b="1">
                <a:solidFill>
                  <a:srgbClr val="000000"/>
                </a:solidFill>
                <a:ea typeface="黑体" panose="02010609060101010101" pitchFamily="2" charset="-122"/>
              </a:rPr>
              <a:t>1400</a:t>
            </a:r>
          </a:p>
        </p:txBody>
      </p:sp>
      <p:sp>
        <p:nvSpPr>
          <p:cNvPr id="34884" name="Line 68"/>
          <p:cNvSpPr>
            <a:spLocks noChangeShapeType="1"/>
          </p:cNvSpPr>
          <p:nvPr/>
        </p:nvSpPr>
        <p:spPr bwMode="auto">
          <a:xfrm flipV="1">
            <a:off x="6391275" y="2360613"/>
            <a:ext cx="0" cy="369887"/>
          </a:xfrm>
          <a:prstGeom prst="line">
            <a:avLst/>
          </a:prstGeom>
          <a:noFill/>
          <a:ln w="9525">
            <a:solidFill>
              <a:schemeClr val="tx1"/>
            </a:solidFill>
            <a:round/>
            <a:tailEnd type="triangle" w="sm" len="med"/>
          </a:ln>
        </p:spPr>
        <p:txBody>
          <a:bodyPr/>
          <a:lstStyle/>
          <a:p>
            <a:endParaRPr lang="zh-CN" altLang="en-US"/>
          </a:p>
        </p:txBody>
      </p:sp>
      <p:sp>
        <p:nvSpPr>
          <p:cNvPr id="34885" name="Text Box 69"/>
          <p:cNvSpPr txBox="1">
            <a:spLocks noChangeArrowheads="1"/>
          </p:cNvSpPr>
          <p:nvPr/>
        </p:nvSpPr>
        <p:spPr bwMode="auto">
          <a:xfrm>
            <a:off x="6018213" y="2633663"/>
            <a:ext cx="747712" cy="396875"/>
          </a:xfrm>
          <a:prstGeom prst="rect">
            <a:avLst/>
          </a:prstGeom>
          <a:solidFill>
            <a:schemeClr val="bg1"/>
          </a:solidFill>
          <a:ln w="9525">
            <a:noFill/>
            <a:miter lim="800000"/>
          </a:ln>
        </p:spPr>
        <p:txBody>
          <a:bodyPr wrap="none">
            <a:spAutoFit/>
          </a:bodyPr>
          <a:lstStyle/>
          <a:p>
            <a:r>
              <a:rPr kumimoji="1" lang="en-US" altLang="zh-CN" sz="2000" b="1">
                <a:solidFill>
                  <a:srgbClr val="000000"/>
                </a:solidFill>
                <a:ea typeface="黑体" panose="02010609060101010101" pitchFamily="2" charset="-122"/>
              </a:rPr>
              <a:t>2800</a:t>
            </a:r>
          </a:p>
        </p:txBody>
      </p:sp>
      <p:sp>
        <p:nvSpPr>
          <p:cNvPr id="34886" name="Line 70"/>
          <p:cNvSpPr>
            <a:spLocks noChangeShapeType="1"/>
          </p:cNvSpPr>
          <p:nvPr/>
        </p:nvSpPr>
        <p:spPr bwMode="auto">
          <a:xfrm>
            <a:off x="6492875" y="1897063"/>
            <a:ext cx="0" cy="463550"/>
          </a:xfrm>
          <a:prstGeom prst="line">
            <a:avLst/>
          </a:prstGeom>
          <a:noFill/>
          <a:ln w="9525">
            <a:solidFill>
              <a:schemeClr val="tx1"/>
            </a:solidFill>
            <a:round/>
          </a:ln>
        </p:spPr>
        <p:txBody>
          <a:bodyPr/>
          <a:lstStyle/>
          <a:p>
            <a:endParaRPr lang="zh-CN" altLang="en-US"/>
          </a:p>
        </p:txBody>
      </p:sp>
      <p:sp>
        <p:nvSpPr>
          <p:cNvPr id="34887" name="Line 71"/>
          <p:cNvSpPr>
            <a:spLocks noChangeShapeType="1"/>
          </p:cNvSpPr>
          <p:nvPr/>
        </p:nvSpPr>
        <p:spPr bwMode="auto">
          <a:xfrm>
            <a:off x="4738688" y="1897063"/>
            <a:ext cx="0" cy="463550"/>
          </a:xfrm>
          <a:prstGeom prst="line">
            <a:avLst/>
          </a:prstGeom>
          <a:noFill/>
          <a:ln w="9525">
            <a:solidFill>
              <a:schemeClr val="tx1"/>
            </a:solidFill>
            <a:round/>
          </a:ln>
        </p:spPr>
        <p:txBody>
          <a:bodyPr/>
          <a:lstStyle/>
          <a:p>
            <a:endParaRPr lang="zh-CN" altLang="en-US"/>
          </a:p>
        </p:txBody>
      </p:sp>
      <p:sp>
        <p:nvSpPr>
          <p:cNvPr id="34888" name="Text Box 72"/>
          <p:cNvSpPr txBox="1">
            <a:spLocks noChangeArrowheads="1"/>
          </p:cNvSpPr>
          <p:nvPr/>
        </p:nvSpPr>
        <p:spPr bwMode="auto">
          <a:xfrm>
            <a:off x="2133600" y="2654300"/>
            <a:ext cx="906463" cy="396875"/>
          </a:xfrm>
          <a:prstGeom prst="rect">
            <a:avLst/>
          </a:prstGeom>
          <a:solidFill>
            <a:schemeClr val="bg1"/>
          </a:solidFill>
          <a:ln w="9525">
            <a:noFill/>
            <a:miter lim="800000"/>
          </a:ln>
        </p:spPr>
        <p:txBody>
          <a:bodyPr wrap="none">
            <a:spAutoFit/>
          </a:bodyPr>
          <a:lstStyle/>
          <a:p>
            <a:r>
              <a:rPr kumimoji="1" lang="zh-CN" altLang="en-US" sz="2000" b="1">
                <a:solidFill>
                  <a:srgbClr val="000000"/>
                </a:solidFill>
                <a:ea typeface="黑体" panose="02010609060101010101" pitchFamily="2" charset="-122"/>
              </a:rPr>
              <a:t>字节 </a:t>
            </a:r>
            <a:r>
              <a:rPr kumimoji="1" lang="en-US" altLang="zh-CN" sz="2000" b="1">
                <a:solidFill>
                  <a:srgbClr val="000000"/>
                </a:solidFill>
                <a:ea typeface="黑体" panose="02010609060101010101" pitchFamily="2" charset="-122"/>
              </a:rPr>
              <a:t>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9472"/>
                                        </p:tgtEl>
                                      </p:cBhvr>
                                    </p:animEffect>
                                    <p:set>
                                      <p:cBhvr>
                                        <p:cTn id="7" dur="1" fill="hold">
                                          <p:stCondLst>
                                            <p:cond delay="499"/>
                                          </p:stCondLst>
                                        </p:cTn>
                                        <p:tgtEl>
                                          <p:spTgt spid="19472"/>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19477"/>
                                        </p:tgtEl>
                                      </p:cBhvr>
                                    </p:animEffect>
                                    <p:set>
                                      <p:cBhvr>
                                        <p:cTn id="10" dur="1" fill="hold">
                                          <p:stCondLst>
                                            <p:cond delay="499"/>
                                          </p:stCondLst>
                                        </p:cTn>
                                        <p:tgtEl>
                                          <p:spTgt spid="19477"/>
                                        </p:tgtEl>
                                        <p:attrNameLst>
                                          <p:attrName>style.visibility</p:attrName>
                                        </p:attrNameLst>
                                      </p:cBhvr>
                                      <p:to>
                                        <p:strVal val="hidden"/>
                                      </p:to>
                                    </p:set>
                                  </p:childTnLst>
                                </p:cTn>
                              </p:par>
                              <p:par>
                                <p:cTn id="11" presetID="9" presetClass="exit" presetSubtype="0" fill="hold" grpId="0" nodeType="withEffect">
                                  <p:stCondLst>
                                    <p:cond delay="0"/>
                                  </p:stCondLst>
                                  <p:childTnLst>
                                    <p:animEffect transition="out" filter="dissolve">
                                      <p:cBhvr>
                                        <p:cTn id="12" dur="500"/>
                                        <p:tgtEl>
                                          <p:spTgt spid="19478"/>
                                        </p:tgtEl>
                                      </p:cBhvr>
                                    </p:animEffect>
                                    <p:set>
                                      <p:cBhvr>
                                        <p:cTn id="13" dur="1" fill="hold">
                                          <p:stCondLst>
                                            <p:cond delay="499"/>
                                          </p:stCondLst>
                                        </p:cTn>
                                        <p:tgtEl>
                                          <p:spTgt spid="19478"/>
                                        </p:tgtEl>
                                        <p:attrNameLst>
                                          <p:attrName>style.visibility</p:attrName>
                                        </p:attrNameLst>
                                      </p:cBhvr>
                                      <p:to>
                                        <p:strVal val="hidden"/>
                                      </p:to>
                                    </p:set>
                                  </p:childTnLst>
                                </p:cTn>
                              </p:par>
                              <p:par>
                                <p:cTn id="14" presetID="9" presetClass="exit" presetSubtype="0" fill="hold" grpId="0" nodeType="withEffect">
                                  <p:stCondLst>
                                    <p:cond delay="0"/>
                                  </p:stCondLst>
                                  <p:childTnLst>
                                    <p:animEffect transition="out" filter="dissolve">
                                      <p:cBhvr>
                                        <p:cTn id="15" dur="500"/>
                                        <p:tgtEl>
                                          <p:spTgt spid="19481"/>
                                        </p:tgtEl>
                                      </p:cBhvr>
                                    </p:animEffect>
                                    <p:set>
                                      <p:cBhvr>
                                        <p:cTn id="16" dur="1" fill="hold">
                                          <p:stCondLst>
                                            <p:cond delay="499"/>
                                          </p:stCondLst>
                                        </p:cTn>
                                        <p:tgtEl>
                                          <p:spTgt spid="19481"/>
                                        </p:tgtEl>
                                        <p:attrNameLst>
                                          <p:attrName>style.visibility</p:attrName>
                                        </p:attrNameLst>
                                      </p:cBhvr>
                                      <p:to>
                                        <p:strVal val="hidden"/>
                                      </p:to>
                                    </p:set>
                                  </p:childTnLst>
                                </p:cTn>
                              </p:par>
                              <p:par>
                                <p:cTn id="17" presetID="9" presetClass="exit" presetSubtype="0" fill="hold" grpId="0" nodeType="withEffect">
                                  <p:stCondLst>
                                    <p:cond delay="0"/>
                                  </p:stCondLst>
                                  <p:childTnLst>
                                    <p:animEffect transition="out" filter="dissolve">
                                      <p:cBhvr>
                                        <p:cTn id="18" dur="500"/>
                                        <p:tgtEl>
                                          <p:spTgt spid="19484"/>
                                        </p:tgtEl>
                                      </p:cBhvr>
                                    </p:animEffect>
                                    <p:set>
                                      <p:cBhvr>
                                        <p:cTn id="19" dur="1" fill="hold">
                                          <p:stCondLst>
                                            <p:cond delay="499"/>
                                          </p:stCondLst>
                                        </p:cTn>
                                        <p:tgtEl>
                                          <p:spTgt spid="19484"/>
                                        </p:tgtEl>
                                        <p:attrNameLst>
                                          <p:attrName>style.visibility</p:attrName>
                                        </p:attrNameLst>
                                      </p:cBhvr>
                                      <p:to>
                                        <p:strVal val="hidden"/>
                                      </p:to>
                                    </p:set>
                                  </p:childTnLst>
                                </p:cTn>
                              </p:par>
                              <p:par>
                                <p:cTn id="20" presetID="9" presetClass="exit" presetSubtype="0" fill="hold" grpId="0" nodeType="withEffect">
                                  <p:stCondLst>
                                    <p:cond delay="0"/>
                                  </p:stCondLst>
                                  <p:childTnLst>
                                    <p:animEffect transition="out" filter="dissolve">
                                      <p:cBhvr>
                                        <p:cTn id="21" dur="500"/>
                                        <p:tgtEl>
                                          <p:spTgt spid="19497"/>
                                        </p:tgtEl>
                                      </p:cBhvr>
                                    </p:animEffect>
                                    <p:set>
                                      <p:cBhvr>
                                        <p:cTn id="22" dur="1" fill="hold">
                                          <p:stCondLst>
                                            <p:cond delay="499"/>
                                          </p:stCondLst>
                                        </p:cTn>
                                        <p:tgtEl>
                                          <p:spTgt spid="19497"/>
                                        </p:tgtEl>
                                        <p:attrNameLst>
                                          <p:attrName>style.visibility</p:attrName>
                                        </p:attrNameLst>
                                      </p:cBhvr>
                                      <p:to>
                                        <p:strVal val="hidden"/>
                                      </p:to>
                                    </p:set>
                                  </p:childTnLst>
                                </p:cTn>
                              </p:par>
                              <p:par>
                                <p:cTn id="23" presetID="9" presetClass="exit" presetSubtype="0" fill="hold" grpId="0" nodeType="withEffect">
                                  <p:stCondLst>
                                    <p:cond delay="0"/>
                                  </p:stCondLst>
                                  <p:childTnLst>
                                    <p:animEffect transition="out" filter="dissolve">
                                      <p:cBhvr>
                                        <p:cTn id="24" dur="500"/>
                                        <p:tgtEl>
                                          <p:spTgt spid="19498"/>
                                        </p:tgtEl>
                                      </p:cBhvr>
                                    </p:animEffect>
                                    <p:set>
                                      <p:cBhvr>
                                        <p:cTn id="25" dur="1" fill="hold">
                                          <p:stCondLst>
                                            <p:cond delay="499"/>
                                          </p:stCondLst>
                                        </p:cTn>
                                        <p:tgtEl>
                                          <p:spTgt spid="19498"/>
                                        </p:tgtEl>
                                        <p:attrNameLst>
                                          <p:attrName>style.visibility</p:attrName>
                                        </p:attrNameLst>
                                      </p:cBhvr>
                                      <p:to>
                                        <p:strVal val="hidden"/>
                                      </p:to>
                                    </p:set>
                                  </p:childTnLst>
                                </p:cTn>
                              </p:par>
                              <p:par>
                                <p:cTn id="26" presetID="9" presetClass="exit" presetSubtype="0" fill="hold" grpId="0" nodeType="withEffect">
                                  <p:stCondLst>
                                    <p:cond delay="0"/>
                                  </p:stCondLst>
                                  <p:childTnLst>
                                    <p:animEffect transition="out" filter="dissolve">
                                      <p:cBhvr>
                                        <p:cTn id="27" dur="500"/>
                                        <p:tgtEl>
                                          <p:spTgt spid="19499"/>
                                        </p:tgtEl>
                                      </p:cBhvr>
                                    </p:animEffect>
                                    <p:set>
                                      <p:cBhvr>
                                        <p:cTn id="28" dur="1" fill="hold">
                                          <p:stCondLst>
                                            <p:cond delay="499"/>
                                          </p:stCondLst>
                                        </p:cTn>
                                        <p:tgtEl>
                                          <p:spTgt spid="19499"/>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500"/>
                                        <p:tgtEl>
                                          <p:spTgt spid="19500"/>
                                        </p:tgtEl>
                                      </p:cBhvr>
                                    </p:animEffect>
                                    <p:set>
                                      <p:cBhvr>
                                        <p:cTn id="31" dur="1" fill="hold">
                                          <p:stCondLst>
                                            <p:cond delay="499"/>
                                          </p:stCondLst>
                                        </p:cTn>
                                        <p:tgtEl>
                                          <p:spTgt spid="19500"/>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500"/>
                                        <p:tgtEl>
                                          <p:spTgt spid="19501"/>
                                        </p:tgtEl>
                                      </p:cBhvr>
                                    </p:animEffect>
                                    <p:set>
                                      <p:cBhvr>
                                        <p:cTn id="34" dur="1" fill="hold">
                                          <p:stCondLst>
                                            <p:cond delay="499"/>
                                          </p:stCondLst>
                                        </p:cTn>
                                        <p:tgtEl>
                                          <p:spTgt spid="19501"/>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500"/>
                                        <p:tgtEl>
                                          <p:spTgt spid="19502"/>
                                        </p:tgtEl>
                                      </p:cBhvr>
                                    </p:animEffect>
                                    <p:set>
                                      <p:cBhvr>
                                        <p:cTn id="37" dur="1" fill="hold">
                                          <p:stCondLst>
                                            <p:cond delay="499"/>
                                          </p:stCondLst>
                                        </p:cTn>
                                        <p:tgtEl>
                                          <p:spTgt spid="19502"/>
                                        </p:tgtEl>
                                        <p:attrNameLst>
                                          <p:attrName>style.visibility</p:attrName>
                                        </p:attrNameLst>
                                      </p:cBhvr>
                                      <p:to>
                                        <p:strVal val="hidden"/>
                                      </p:to>
                                    </p:set>
                                  </p:childTnLst>
                                </p:cTn>
                              </p:par>
                              <p:par>
                                <p:cTn id="38" presetID="9" presetClass="exit" presetSubtype="0" fill="hold" grpId="0" nodeType="withEffect">
                                  <p:stCondLst>
                                    <p:cond delay="0"/>
                                  </p:stCondLst>
                                  <p:childTnLst>
                                    <p:animEffect transition="out" filter="dissolve">
                                      <p:cBhvr>
                                        <p:cTn id="39" dur="500"/>
                                        <p:tgtEl>
                                          <p:spTgt spid="19516"/>
                                        </p:tgtEl>
                                      </p:cBhvr>
                                    </p:animEffect>
                                    <p:set>
                                      <p:cBhvr>
                                        <p:cTn id="40" dur="1" fill="hold">
                                          <p:stCondLst>
                                            <p:cond delay="499"/>
                                          </p:stCondLst>
                                        </p:cTn>
                                        <p:tgtEl>
                                          <p:spTgt spid="19516"/>
                                        </p:tgtEl>
                                        <p:attrNameLst>
                                          <p:attrName>style.visibility</p:attrName>
                                        </p:attrNameLst>
                                      </p:cBhvr>
                                      <p:to>
                                        <p:strVal val="hidden"/>
                                      </p:to>
                                    </p:set>
                                  </p:childTnLst>
                                </p:cTn>
                              </p:par>
                              <p:par>
                                <p:cTn id="41" presetID="9" presetClass="exit" presetSubtype="0" fill="hold" grpId="0" nodeType="withEffect">
                                  <p:stCondLst>
                                    <p:cond delay="0"/>
                                  </p:stCondLst>
                                  <p:childTnLst>
                                    <p:animEffect transition="out" filter="dissolve">
                                      <p:cBhvr>
                                        <p:cTn id="42" dur="500"/>
                                        <p:tgtEl>
                                          <p:spTgt spid="19520"/>
                                        </p:tgtEl>
                                      </p:cBhvr>
                                    </p:animEffect>
                                    <p:set>
                                      <p:cBhvr>
                                        <p:cTn id="43" dur="1" fill="hold">
                                          <p:stCondLst>
                                            <p:cond delay="499"/>
                                          </p:stCondLst>
                                        </p:cTn>
                                        <p:tgtEl>
                                          <p:spTgt spid="195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72" grpId="0"/>
      <p:bldP spid="19477" grpId="0" animBg="1"/>
      <p:bldP spid="19478" grpId="0" animBg="1"/>
      <p:bldP spid="19481" grpId="0"/>
      <p:bldP spid="19484" grpId="0"/>
      <p:bldP spid="19497" grpId="0" animBg="1"/>
      <p:bldP spid="19498" grpId="0" animBg="1"/>
      <p:bldP spid="19499" grpId="0" animBg="1"/>
      <p:bldP spid="19500" grpId="0" animBg="1"/>
      <p:bldP spid="19501" grpId="0" animBg="1"/>
      <p:bldP spid="19502" grpId="0" animBg="1"/>
      <p:bldP spid="19516" grpId="0"/>
      <p:bldP spid="1952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2" name="Rectangle 2"/>
          <p:cNvSpPr>
            <a:spLocks noGrp="1" noChangeArrowheads="1"/>
          </p:cNvSpPr>
          <p:nvPr>
            <p:ph type="title"/>
          </p:nvPr>
        </p:nvSpPr>
        <p:spPr/>
        <p:txBody>
          <a:bodyPr/>
          <a:lstStyle/>
          <a:p>
            <a:pPr eaLnBrk="1" hangingPunct="1"/>
            <a:r>
              <a:rPr lang="zh-CN" altLang="en-US"/>
              <a:t>错误的</a:t>
            </a:r>
            <a:r>
              <a:rPr lang="en-US" altLang="zh-CN"/>
              <a:t>IP</a:t>
            </a:r>
            <a:r>
              <a:rPr lang="zh-CN" altLang="en-US"/>
              <a:t>数据报分片</a:t>
            </a:r>
          </a:p>
        </p:txBody>
      </p:sp>
      <p:sp>
        <p:nvSpPr>
          <p:cNvPr id="7173" name="Rectangle 3"/>
          <p:cNvSpPr>
            <a:spLocks noGrp="1" noChangeArrowheads="1"/>
          </p:cNvSpPr>
          <p:nvPr>
            <p:ph type="body" idx="1"/>
          </p:nvPr>
        </p:nvSpPr>
        <p:spPr>
          <a:xfrm>
            <a:off x="428625" y="1304925"/>
            <a:ext cx="8362950" cy="4610100"/>
          </a:xfrm>
        </p:spPr>
        <p:txBody>
          <a:bodyPr/>
          <a:lstStyle/>
          <a:p>
            <a:pPr eaLnBrk="1" hangingPunct="1"/>
            <a:r>
              <a:rPr lang="zh-CN" altLang="en-US" dirty="0"/>
              <a:t>由于缺少分片而无法完成</a:t>
            </a:r>
            <a:r>
              <a:rPr lang="en-US" altLang="zh-CN" dirty="0"/>
              <a:t>IP</a:t>
            </a:r>
            <a:r>
              <a:rPr lang="zh-CN" altLang="en-US" dirty="0"/>
              <a:t>数据报重组（超时）时，主机应当回应“分片重组超时”的</a:t>
            </a:r>
            <a:r>
              <a:rPr lang="en-US" altLang="zh-CN" dirty="0"/>
              <a:t>ICMP</a:t>
            </a:r>
            <a:r>
              <a:rPr lang="zh-CN" altLang="en-US" dirty="0"/>
              <a:t>报文。</a:t>
            </a:r>
          </a:p>
        </p:txBody>
      </p:sp>
      <p:graphicFrame>
        <p:nvGraphicFramePr>
          <p:cNvPr id="20484" name="Object 4"/>
          <p:cNvGraphicFramePr>
            <a:graphicFrameLocks noChangeAspect="1"/>
          </p:cNvGraphicFramePr>
          <p:nvPr/>
        </p:nvGraphicFramePr>
        <p:xfrm>
          <a:off x="6227763" y="3273425"/>
          <a:ext cx="2160587" cy="1981200"/>
        </p:xfrm>
        <a:graphic>
          <a:graphicData uri="http://schemas.openxmlformats.org/presentationml/2006/ole">
            <mc:AlternateContent xmlns:mc="http://schemas.openxmlformats.org/markup-compatibility/2006">
              <mc:Choice xmlns:v="urn:schemas-microsoft-com:vml" Requires="v">
                <p:oleObj spid="_x0000_s4174" name="Visio" r:id="rId4" imgW="2054860" imgH="1890395" progId="">
                  <p:embed/>
                </p:oleObj>
              </mc:Choice>
              <mc:Fallback>
                <p:oleObj name="Visio" r:id="rId4" imgW="2054860" imgH="1890395" progId="">
                  <p:embed/>
                  <p:pic>
                    <p:nvPicPr>
                      <p:cNvPr id="0" name="Object 4"/>
                      <p:cNvPicPr>
                        <a:picLocks noChangeAspect="1"/>
                      </p:cNvPicPr>
                      <p:nvPr/>
                    </p:nvPicPr>
                    <p:blipFill>
                      <a:blip r:embed="rId5"/>
                      <a:stretch>
                        <a:fillRect/>
                      </a:stretch>
                    </p:blipFill>
                    <p:spPr>
                      <a:xfrm>
                        <a:off x="6227763" y="3273425"/>
                        <a:ext cx="2160587" cy="1981200"/>
                      </a:xfrm>
                      <a:prstGeom prst="rect">
                        <a:avLst/>
                      </a:prstGeom>
                      <a:noFill/>
                      <a:ln w="9525">
                        <a:noFill/>
                      </a:ln>
                    </p:spPr>
                  </p:pic>
                </p:oleObj>
              </mc:Fallback>
            </mc:AlternateContent>
          </a:graphicData>
        </a:graphic>
      </p:graphicFrame>
      <p:graphicFrame>
        <p:nvGraphicFramePr>
          <p:cNvPr id="20485" name="Object 5"/>
          <p:cNvGraphicFramePr>
            <a:graphicFrameLocks noChangeAspect="1"/>
          </p:cNvGraphicFramePr>
          <p:nvPr/>
        </p:nvGraphicFramePr>
        <p:xfrm>
          <a:off x="539750" y="3167063"/>
          <a:ext cx="2232025" cy="2047875"/>
        </p:xfrm>
        <a:graphic>
          <a:graphicData uri="http://schemas.openxmlformats.org/presentationml/2006/ole">
            <mc:AlternateContent xmlns:mc="http://schemas.openxmlformats.org/markup-compatibility/2006">
              <mc:Choice xmlns:v="urn:schemas-microsoft-com:vml" Requires="v">
                <p:oleObj spid="_x0000_s4175" name="Visio" r:id="rId6" imgW="2054860" imgH="1890395" progId="">
                  <p:embed/>
                </p:oleObj>
              </mc:Choice>
              <mc:Fallback>
                <p:oleObj name="Visio" r:id="rId6" imgW="2054860" imgH="1890395" progId="">
                  <p:embed/>
                  <p:pic>
                    <p:nvPicPr>
                      <p:cNvPr id="0" name="Object 5"/>
                      <p:cNvPicPr>
                        <a:picLocks noChangeAspect="1"/>
                      </p:cNvPicPr>
                      <p:nvPr/>
                    </p:nvPicPr>
                    <p:blipFill>
                      <a:blip r:embed="rId5"/>
                      <a:stretch>
                        <a:fillRect/>
                      </a:stretch>
                    </p:blipFill>
                    <p:spPr>
                      <a:xfrm>
                        <a:off x="539750" y="3167063"/>
                        <a:ext cx="2232025" cy="2047875"/>
                      </a:xfrm>
                      <a:prstGeom prst="rect">
                        <a:avLst/>
                      </a:prstGeom>
                      <a:noFill/>
                      <a:ln w="9525">
                        <a:noFill/>
                      </a:ln>
                    </p:spPr>
                  </p:pic>
                </p:oleObj>
              </mc:Fallback>
            </mc:AlternateContent>
          </a:graphicData>
        </a:graphic>
      </p:graphicFrame>
      <p:sp>
        <p:nvSpPr>
          <p:cNvPr id="20486" name="AutoShape 6"/>
          <p:cNvSpPr>
            <a:spLocks noChangeArrowheads="1"/>
          </p:cNvSpPr>
          <p:nvPr/>
        </p:nvSpPr>
        <p:spPr bwMode="auto">
          <a:xfrm>
            <a:off x="2700338" y="3094038"/>
            <a:ext cx="3816350" cy="792162"/>
          </a:xfrm>
          <a:prstGeom prst="rightArrow">
            <a:avLst>
              <a:gd name="adj1" fmla="val 50000"/>
              <a:gd name="adj2" fmla="val 120441"/>
            </a:avLst>
          </a:prstGeom>
          <a:solidFill>
            <a:schemeClr val="accent1"/>
          </a:solidFill>
          <a:ln w="9525">
            <a:solidFill>
              <a:schemeClr val="tx1"/>
            </a:solidFill>
            <a:miter lim="800000"/>
          </a:ln>
        </p:spPr>
        <p:txBody>
          <a:bodyPr wrap="none" anchor="ctr"/>
          <a:lstStyle/>
          <a:p>
            <a:endParaRPr lang="zh-CN" altLang="en-US"/>
          </a:p>
        </p:txBody>
      </p:sp>
      <p:sp>
        <p:nvSpPr>
          <p:cNvPr id="20487" name="Text Box 7"/>
          <p:cNvSpPr txBox="1">
            <a:spLocks noChangeArrowheads="1"/>
          </p:cNvSpPr>
          <p:nvPr/>
        </p:nvSpPr>
        <p:spPr bwMode="auto">
          <a:xfrm>
            <a:off x="3132138" y="2806700"/>
            <a:ext cx="2020887"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ea typeface="黑体" panose="02010609060101010101" pitchFamily="2" charset="-122"/>
              </a:rPr>
              <a:t>分片</a:t>
            </a:r>
            <a:r>
              <a:rPr kumimoji="1" lang="en-US" altLang="zh-CN" sz="2400" b="1">
                <a:solidFill>
                  <a:srgbClr val="000000"/>
                </a:solidFill>
                <a:latin typeface="Times New Roman" panose="02020603050405020304" pitchFamily="18" charset="0"/>
                <a:ea typeface="黑体" panose="02010609060101010101" pitchFamily="2" charset="-122"/>
              </a:rPr>
              <a:t>1</a:t>
            </a:r>
            <a:r>
              <a:rPr kumimoji="1" lang="zh-CN" altLang="en-US" sz="2400" b="1">
                <a:solidFill>
                  <a:srgbClr val="000000"/>
                </a:solidFill>
                <a:latin typeface="Times New Roman" panose="02020603050405020304" pitchFamily="18" charset="0"/>
                <a:ea typeface="黑体" panose="02010609060101010101" pitchFamily="2" charset="-122"/>
              </a:rPr>
              <a:t>和分片</a:t>
            </a:r>
            <a:r>
              <a:rPr kumimoji="1" lang="en-US" altLang="zh-CN" sz="2400" b="1">
                <a:solidFill>
                  <a:srgbClr val="000000"/>
                </a:solidFill>
                <a:latin typeface="Times New Roman" panose="02020603050405020304" pitchFamily="18" charset="0"/>
                <a:ea typeface="黑体" panose="02010609060101010101" pitchFamily="2" charset="-122"/>
              </a:rPr>
              <a:t>3</a:t>
            </a:r>
          </a:p>
        </p:txBody>
      </p:sp>
      <p:sp>
        <p:nvSpPr>
          <p:cNvPr id="20488" name="AutoShape 8"/>
          <p:cNvSpPr>
            <a:spLocks noChangeArrowheads="1"/>
          </p:cNvSpPr>
          <p:nvPr/>
        </p:nvSpPr>
        <p:spPr bwMode="auto">
          <a:xfrm flipH="1">
            <a:off x="2411413" y="4246563"/>
            <a:ext cx="3743325" cy="792162"/>
          </a:xfrm>
          <a:prstGeom prst="rightArrow">
            <a:avLst>
              <a:gd name="adj1" fmla="val 50000"/>
              <a:gd name="adj2" fmla="val 118136"/>
            </a:avLst>
          </a:prstGeom>
          <a:solidFill>
            <a:schemeClr val="accent1"/>
          </a:solidFill>
          <a:ln w="9525">
            <a:solidFill>
              <a:schemeClr val="tx1"/>
            </a:solidFill>
            <a:miter lim="800000"/>
          </a:ln>
        </p:spPr>
        <p:txBody>
          <a:bodyPr wrap="none" anchor="ctr"/>
          <a:lstStyle/>
          <a:p>
            <a:endParaRPr lang="zh-CN" altLang="en-US"/>
          </a:p>
        </p:txBody>
      </p:sp>
      <p:sp>
        <p:nvSpPr>
          <p:cNvPr id="20489" name="Text Box 9"/>
          <p:cNvSpPr txBox="1">
            <a:spLocks noChangeArrowheads="1"/>
          </p:cNvSpPr>
          <p:nvPr/>
        </p:nvSpPr>
        <p:spPr bwMode="auto">
          <a:xfrm>
            <a:off x="3059113" y="3959225"/>
            <a:ext cx="3829050" cy="457200"/>
          </a:xfrm>
          <a:prstGeom prst="rect">
            <a:avLst/>
          </a:prstGeom>
          <a:noFill/>
          <a:ln w="9525">
            <a:noFill/>
            <a:miter lim="800000"/>
          </a:ln>
        </p:spPr>
        <p:txBody>
          <a:bodyPr wrap="none">
            <a:spAutoFit/>
          </a:bodyPr>
          <a:lstStyle/>
          <a:p>
            <a:r>
              <a:rPr kumimoji="1" lang="en-US" altLang="zh-CN" sz="2400" b="1">
                <a:solidFill>
                  <a:srgbClr val="000000"/>
                </a:solidFill>
                <a:latin typeface="Times New Roman" panose="02020603050405020304" pitchFamily="18" charset="0"/>
                <a:ea typeface="黑体" panose="02010609060101010101" pitchFamily="2" charset="-122"/>
              </a:rPr>
              <a:t>“</a:t>
            </a:r>
            <a:r>
              <a:rPr kumimoji="1" lang="zh-CN" altLang="en-US" sz="2400" b="1">
                <a:solidFill>
                  <a:srgbClr val="000000"/>
                </a:solidFill>
                <a:latin typeface="Times New Roman" panose="02020603050405020304" pitchFamily="18" charset="0"/>
                <a:ea typeface="黑体" panose="02010609060101010101" pitchFamily="2" charset="-122"/>
              </a:rPr>
              <a:t>分片重组超时”</a:t>
            </a:r>
            <a:r>
              <a:rPr kumimoji="1" lang="en-US" altLang="zh-CN" sz="2400" b="1">
                <a:solidFill>
                  <a:srgbClr val="000000"/>
                </a:solidFill>
                <a:latin typeface="Times New Roman" panose="02020603050405020304" pitchFamily="18" charset="0"/>
                <a:ea typeface="黑体" panose="02010609060101010101" pitchFamily="2" charset="-122"/>
              </a:rPr>
              <a:t>ICMP</a:t>
            </a:r>
            <a:r>
              <a:rPr kumimoji="1" lang="zh-CN" altLang="en-US" sz="2400" b="1">
                <a:solidFill>
                  <a:srgbClr val="000000"/>
                </a:solidFill>
                <a:latin typeface="Times New Roman" panose="02020603050405020304" pitchFamily="18" charset="0"/>
                <a:ea typeface="黑体" panose="02010609060101010101" pitchFamily="2" charset="-122"/>
              </a:rPr>
              <a:t>报文 </a:t>
            </a:r>
          </a:p>
        </p:txBody>
      </p:sp>
      <p:sp>
        <p:nvSpPr>
          <p:cNvPr id="20490" name="Text Box 10"/>
          <p:cNvSpPr txBox="1">
            <a:spLocks noChangeArrowheads="1"/>
          </p:cNvSpPr>
          <p:nvPr/>
        </p:nvSpPr>
        <p:spPr bwMode="auto">
          <a:xfrm>
            <a:off x="1187450" y="5326063"/>
            <a:ext cx="1081088" cy="457200"/>
          </a:xfrm>
          <a:prstGeom prst="rect">
            <a:avLst/>
          </a:prstGeom>
          <a:noFill/>
          <a:ln w="9525">
            <a:noFill/>
            <a:miter lim="800000"/>
          </a:ln>
        </p:spPr>
        <p:txBody>
          <a:bodyPr>
            <a:spAutoFit/>
          </a:bodyPr>
          <a:lstStyle/>
          <a:p>
            <a:r>
              <a:rPr kumimoji="1" lang="zh-CN" altLang="en-US" sz="2400" b="1">
                <a:solidFill>
                  <a:srgbClr val="000000"/>
                </a:solidFill>
                <a:latin typeface="Times New Roman" panose="02020603050405020304" pitchFamily="18" charset="0"/>
                <a:ea typeface="黑体" panose="02010609060101010101" pitchFamily="2" charset="-122"/>
              </a:rPr>
              <a:t>黑客</a:t>
            </a:r>
          </a:p>
        </p:txBody>
      </p:sp>
      <p:sp>
        <p:nvSpPr>
          <p:cNvPr id="20491" name="Text Box 11"/>
          <p:cNvSpPr txBox="1">
            <a:spLocks noChangeArrowheads="1"/>
          </p:cNvSpPr>
          <p:nvPr/>
        </p:nvSpPr>
        <p:spPr bwMode="auto">
          <a:xfrm>
            <a:off x="6732588" y="5254625"/>
            <a:ext cx="1584325" cy="457200"/>
          </a:xfrm>
          <a:prstGeom prst="rect">
            <a:avLst/>
          </a:prstGeom>
          <a:noFill/>
          <a:ln w="9525">
            <a:noFill/>
            <a:miter lim="800000"/>
          </a:ln>
        </p:spPr>
        <p:txBody>
          <a:bodyPr>
            <a:spAutoFit/>
          </a:bodyPr>
          <a:lstStyle/>
          <a:p>
            <a:r>
              <a:rPr kumimoji="1" lang="zh-CN" altLang="en-US" sz="2400" b="1">
                <a:solidFill>
                  <a:srgbClr val="000000"/>
                </a:solidFill>
                <a:latin typeface="Times New Roman" panose="02020603050405020304" pitchFamily="18" charset="0"/>
                <a:ea typeface="黑体" panose="02010609060101010101" pitchFamily="2" charset="-122"/>
              </a:rPr>
              <a:t>目标主机</a:t>
            </a:r>
          </a:p>
        </p:txBody>
      </p:sp>
      <p:sp>
        <p:nvSpPr>
          <p:cNvPr id="20492" name="Text Box 12"/>
          <p:cNvSpPr txBox="1">
            <a:spLocks noChangeArrowheads="1"/>
          </p:cNvSpPr>
          <p:nvPr/>
        </p:nvSpPr>
        <p:spPr bwMode="auto">
          <a:xfrm>
            <a:off x="2843213" y="5614988"/>
            <a:ext cx="3600450" cy="457200"/>
          </a:xfrm>
          <a:prstGeom prst="rect">
            <a:avLst/>
          </a:prstGeom>
          <a:noFill/>
          <a:ln w="9525">
            <a:noFill/>
            <a:miter lim="800000"/>
          </a:ln>
        </p:spPr>
        <p:txBody>
          <a:bodyPr>
            <a:spAutoFit/>
          </a:bodyPr>
          <a:lstStyle/>
          <a:p>
            <a:r>
              <a:rPr kumimoji="1" lang="zh-CN" altLang="en-US" sz="2400" b="1">
                <a:solidFill>
                  <a:srgbClr val="000000"/>
                </a:solidFill>
                <a:latin typeface="Times New Roman" panose="02020603050405020304" pitchFamily="18" charset="0"/>
                <a:ea typeface="黑体" panose="02010609060101010101" pitchFamily="2" charset="-122"/>
              </a:rPr>
              <a:t>结论：目标主机在运行</a:t>
            </a:r>
          </a:p>
        </p:txBody>
      </p:sp>
      <p:sp>
        <p:nvSpPr>
          <p:cNvPr id="20493" name="Text Box 13"/>
          <p:cNvSpPr txBox="1">
            <a:spLocks noChangeArrowheads="1"/>
          </p:cNvSpPr>
          <p:nvPr/>
        </p:nvSpPr>
        <p:spPr bwMode="auto">
          <a:xfrm>
            <a:off x="3262313" y="4391025"/>
            <a:ext cx="2328862"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ea typeface="黑体" panose="02010609060101010101" pitchFamily="2" charset="-122"/>
              </a:rPr>
              <a:t>未收到任何响应</a:t>
            </a:r>
          </a:p>
        </p:txBody>
      </p:sp>
      <p:sp>
        <p:nvSpPr>
          <p:cNvPr id="20494" name="Text Box 14"/>
          <p:cNvSpPr txBox="1">
            <a:spLocks noChangeArrowheads="1"/>
          </p:cNvSpPr>
          <p:nvPr/>
        </p:nvSpPr>
        <p:spPr bwMode="auto">
          <a:xfrm>
            <a:off x="2842895" y="5615305"/>
            <a:ext cx="3601085" cy="829945"/>
          </a:xfrm>
          <a:prstGeom prst="rect">
            <a:avLst/>
          </a:prstGeom>
          <a:noFill/>
          <a:ln w="9525">
            <a:noFill/>
            <a:miter lim="800000"/>
          </a:ln>
        </p:spPr>
        <p:txBody>
          <a:bodyPr wrap="square">
            <a:spAutoFit/>
          </a:bodyPr>
          <a:lstStyle/>
          <a:p>
            <a:r>
              <a:rPr kumimoji="1" lang="zh-CN" altLang="en-US" sz="2400" b="1">
                <a:solidFill>
                  <a:srgbClr val="000000"/>
                </a:solidFill>
                <a:latin typeface="Times New Roman" panose="02020603050405020304" pitchFamily="18" charset="0"/>
                <a:ea typeface="黑体" panose="02010609060101010101" pitchFamily="2" charset="-122"/>
              </a:rPr>
              <a:t> </a:t>
            </a:r>
          </a:p>
          <a:p>
            <a:r>
              <a:rPr kumimoji="1" lang="zh-CN" altLang="en-US" sz="2400" b="1">
                <a:solidFill>
                  <a:srgbClr val="000000"/>
                </a:solidFill>
                <a:latin typeface="Times New Roman" panose="02020603050405020304" pitchFamily="18" charset="0"/>
                <a:ea typeface="黑体" panose="02010609060101010101" pitchFamily="2" charset="-122"/>
              </a:rPr>
              <a:t>结论：目标主机未开机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0485"/>
                                        </p:tgtEl>
                                        <p:attrNameLst>
                                          <p:attrName>style.visibility</p:attrName>
                                        </p:attrNameLst>
                                      </p:cBhvr>
                                      <p:to>
                                        <p:strVal val="visible"/>
                                      </p:to>
                                    </p:set>
                                    <p:animEffect transition="in" filter="blinds(horizontal)">
                                      <p:cBhvr>
                                        <p:cTn id="7" dur="500"/>
                                        <p:tgtEl>
                                          <p:spTgt spid="20485"/>
                                        </p:tgtEl>
                                      </p:cBhvr>
                                    </p:animEffect>
                                  </p:childTnLst>
                                </p:cTn>
                              </p:par>
                              <p:par>
                                <p:cTn id="8" presetID="3" presetClass="entr" presetSubtype="10" fill="hold" nodeType="withEffect">
                                  <p:stCondLst>
                                    <p:cond delay="0"/>
                                  </p:stCondLst>
                                  <p:childTnLst>
                                    <p:set>
                                      <p:cBhvr>
                                        <p:cTn id="9" dur="1" fill="hold">
                                          <p:stCondLst>
                                            <p:cond delay="0"/>
                                          </p:stCondLst>
                                        </p:cTn>
                                        <p:tgtEl>
                                          <p:spTgt spid="20484"/>
                                        </p:tgtEl>
                                        <p:attrNameLst>
                                          <p:attrName>style.visibility</p:attrName>
                                        </p:attrNameLst>
                                      </p:cBhvr>
                                      <p:to>
                                        <p:strVal val="visible"/>
                                      </p:to>
                                    </p:set>
                                    <p:animEffect transition="in" filter="blinds(horizontal)">
                                      <p:cBhvr>
                                        <p:cTn id="10" dur="500"/>
                                        <p:tgtEl>
                                          <p:spTgt spid="20484"/>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20491"/>
                                        </p:tgtEl>
                                        <p:attrNameLst>
                                          <p:attrName>style.visibility</p:attrName>
                                        </p:attrNameLst>
                                      </p:cBhvr>
                                      <p:to>
                                        <p:strVal val="visible"/>
                                      </p:to>
                                    </p:set>
                                    <p:animEffect transition="in" filter="blinds(horizontal)">
                                      <p:cBhvr>
                                        <p:cTn id="13" dur="500"/>
                                        <p:tgtEl>
                                          <p:spTgt spid="20491"/>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20490"/>
                                        </p:tgtEl>
                                        <p:attrNameLst>
                                          <p:attrName>style.visibility</p:attrName>
                                        </p:attrNameLst>
                                      </p:cBhvr>
                                      <p:to>
                                        <p:strVal val="visible"/>
                                      </p:to>
                                    </p:set>
                                    <p:animEffect transition="in" filter="blinds(horizontal)">
                                      <p:cBhvr>
                                        <p:cTn id="16" dur="500"/>
                                        <p:tgtEl>
                                          <p:spTgt spid="20490"/>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20486"/>
                                        </p:tgtEl>
                                        <p:attrNameLst>
                                          <p:attrName>style.visibility</p:attrName>
                                        </p:attrNameLst>
                                      </p:cBhvr>
                                      <p:to>
                                        <p:strVal val="visible"/>
                                      </p:to>
                                    </p:set>
                                    <p:animEffect transition="in" filter="wipe(left)">
                                      <p:cBhvr>
                                        <p:cTn id="21" dur="1000"/>
                                        <p:tgtEl>
                                          <p:spTgt spid="20486"/>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20487"/>
                                        </p:tgtEl>
                                        <p:attrNameLst>
                                          <p:attrName>style.visibility</p:attrName>
                                        </p:attrNameLst>
                                      </p:cBhvr>
                                      <p:to>
                                        <p:strVal val="visible"/>
                                      </p:to>
                                    </p:set>
                                    <p:animEffect transition="in" filter="wipe(left)">
                                      <p:cBhvr>
                                        <p:cTn id="24" dur="1000"/>
                                        <p:tgtEl>
                                          <p:spTgt spid="20487"/>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2" fill="hold" grpId="0" nodeType="clickEffect">
                                  <p:stCondLst>
                                    <p:cond delay="0"/>
                                  </p:stCondLst>
                                  <p:childTnLst>
                                    <p:set>
                                      <p:cBhvr>
                                        <p:cTn id="28" dur="1" fill="hold">
                                          <p:stCondLst>
                                            <p:cond delay="0"/>
                                          </p:stCondLst>
                                        </p:cTn>
                                        <p:tgtEl>
                                          <p:spTgt spid="20489"/>
                                        </p:tgtEl>
                                        <p:attrNameLst>
                                          <p:attrName>style.visibility</p:attrName>
                                        </p:attrNameLst>
                                      </p:cBhvr>
                                      <p:to>
                                        <p:strVal val="visible"/>
                                      </p:to>
                                    </p:set>
                                    <p:animEffect transition="in" filter="wipe(right)">
                                      <p:cBhvr>
                                        <p:cTn id="29" dur="1000"/>
                                        <p:tgtEl>
                                          <p:spTgt spid="20489"/>
                                        </p:tgtEl>
                                      </p:cBhvr>
                                    </p:animEffect>
                                  </p:childTnLst>
                                </p:cTn>
                              </p:par>
                              <p:par>
                                <p:cTn id="30" presetID="22" presetClass="entr" presetSubtype="2" fill="hold" grpId="0" nodeType="withEffect">
                                  <p:stCondLst>
                                    <p:cond delay="0"/>
                                  </p:stCondLst>
                                  <p:childTnLst>
                                    <p:set>
                                      <p:cBhvr>
                                        <p:cTn id="31" dur="1" fill="hold">
                                          <p:stCondLst>
                                            <p:cond delay="0"/>
                                          </p:stCondLst>
                                        </p:cTn>
                                        <p:tgtEl>
                                          <p:spTgt spid="20488"/>
                                        </p:tgtEl>
                                        <p:attrNameLst>
                                          <p:attrName>style.visibility</p:attrName>
                                        </p:attrNameLst>
                                      </p:cBhvr>
                                      <p:to>
                                        <p:strVal val="visible"/>
                                      </p:to>
                                    </p:set>
                                    <p:animEffect transition="in" filter="wipe(right)">
                                      <p:cBhvr>
                                        <p:cTn id="32" dur="1000"/>
                                        <p:tgtEl>
                                          <p:spTgt spid="2048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20492"/>
                                        </p:tgtEl>
                                        <p:attrNameLst>
                                          <p:attrName>style.visibility</p:attrName>
                                        </p:attrNameLst>
                                      </p:cBhvr>
                                      <p:to>
                                        <p:strVal val="visible"/>
                                      </p:to>
                                    </p:set>
                                    <p:animEffect transition="in" filter="blinds(horizontal)">
                                      <p:cBhvr>
                                        <p:cTn id="37" dur="500"/>
                                        <p:tgtEl>
                                          <p:spTgt spid="20492"/>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xit" presetSubtype="0" fill="hold" grpId="1" nodeType="clickEffect">
                                  <p:stCondLst>
                                    <p:cond delay="0"/>
                                  </p:stCondLst>
                                  <p:childTnLst>
                                    <p:animEffect transition="out" filter="dissolve">
                                      <p:cBhvr>
                                        <p:cTn id="41" dur="500"/>
                                        <p:tgtEl>
                                          <p:spTgt spid="20487"/>
                                        </p:tgtEl>
                                      </p:cBhvr>
                                    </p:animEffect>
                                    <p:set>
                                      <p:cBhvr>
                                        <p:cTn id="42" dur="1" fill="hold">
                                          <p:stCondLst>
                                            <p:cond delay="499"/>
                                          </p:stCondLst>
                                        </p:cTn>
                                        <p:tgtEl>
                                          <p:spTgt spid="20487"/>
                                        </p:tgtEl>
                                        <p:attrNameLst>
                                          <p:attrName>style.visibility</p:attrName>
                                        </p:attrNameLst>
                                      </p:cBhvr>
                                      <p:to>
                                        <p:strVal val="hidden"/>
                                      </p:to>
                                    </p:set>
                                  </p:childTnLst>
                                </p:cTn>
                              </p:par>
                              <p:par>
                                <p:cTn id="43" presetID="9" presetClass="exit" presetSubtype="0" fill="hold" grpId="1" nodeType="withEffect">
                                  <p:stCondLst>
                                    <p:cond delay="0"/>
                                  </p:stCondLst>
                                  <p:childTnLst>
                                    <p:animEffect transition="out" filter="dissolve">
                                      <p:cBhvr>
                                        <p:cTn id="44" dur="500"/>
                                        <p:tgtEl>
                                          <p:spTgt spid="20486"/>
                                        </p:tgtEl>
                                      </p:cBhvr>
                                    </p:animEffect>
                                    <p:set>
                                      <p:cBhvr>
                                        <p:cTn id="45" dur="1" fill="hold">
                                          <p:stCondLst>
                                            <p:cond delay="499"/>
                                          </p:stCondLst>
                                        </p:cTn>
                                        <p:tgtEl>
                                          <p:spTgt spid="20486"/>
                                        </p:tgtEl>
                                        <p:attrNameLst>
                                          <p:attrName>style.visibility</p:attrName>
                                        </p:attrNameLst>
                                      </p:cBhvr>
                                      <p:to>
                                        <p:strVal val="hidden"/>
                                      </p:to>
                                    </p:set>
                                  </p:childTnLst>
                                </p:cTn>
                              </p:par>
                              <p:par>
                                <p:cTn id="46" presetID="9" presetClass="exit" presetSubtype="0" fill="hold" grpId="1" nodeType="withEffect">
                                  <p:stCondLst>
                                    <p:cond delay="0"/>
                                  </p:stCondLst>
                                  <p:childTnLst>
                                    <p:animEffect transition="out" filter="dissolve">
                                      <p:cBhvr>
                                        <p:cTn id="47" dur="500"/>
                                        <p:tgtEl>
                                          <p:spTgt spid="20489"/>
                                        </p:tgtEl>
                                      </p:cBhvr>
                                    </p:animEffect>
                                    <p:set>
                                      <p:cBhvr>
                                        <p:cTn id="48" dur="1" fill="hold">
                                          <p:stCondLst>
                                            <p:cond delay="499"/>
                                          </p:stCondLst>
                                        </p:cTn>
                                        <p:tgtEl>
                                          <p:spTgt spid="20489"/>
                                        </p:tgtEl>
                                        <p:attrNameLst>
                                          <p:attrName>style.visibility</p:attrName>
                                        </p:attrNameLst>
                                      </p:cBhvr>
                                      <p:to>
                                        <p:strVal val="hidden"/>
                                      </p:to>
                                    </p:set>
                                  </p:childTnLst>
                                </p:cTn>
                              </p:par>
                              <p:par>
                                <p:cTn id="49" presetID="9" presetClass="exit" presetSubtype="0" fill="hold" grpId="1" nodeType="withEffect">
                                  <p:stCondLst>
                                    <p:cond delay="0"/>
                                  </p:stCondLst>
                                  <p:childTnLst>
                                    <p:animEffect transition="out" filter="dissolve">
                                      <p:cBhvr>
                                        <p:cTn id="50" dur="500"/>
                                        <p:tgtEl>
                                          <p:spTgt spid="20488"/>
                                        </p:tgtEl>
                                      </p:cBhvr>
                                    </p:animEffect>
                                    <p:set>
                                      <p:cBhvr>
                                        <p:cTn id="51" dur="1" fill="hold">
                                          <p:stCondLst>
                                            <p:cond delay="499"/>
                                          </p:stCondLst>
                                        </p:cTn>
                                        <p:tgtEl>
                                          <p:spTgt spid="20488"/>
                                        </p:tgtEl>
                                        <p:attrNameLst>
                                          <p:attrName>style.visibility</p:attrName>
                                        </p:attrNameLst>
                                      </p:cBhvr>
                                      <p:to>
                                        <p:strVal val="hidden"/>
                                      </p:to>
                                    </p:set>
                                  </p:childTnLst>
                                </p:cTn>
                              </p:par>
                              <p:par>
                                <p:cTn id="52" presetID="9" presetClass="exit" presetSubtype="0" fill="hold" grpId="1" nodeType="withEffect">
                                  <p:stCondLst>
                                    <p:cond delay="0"/>
                                  </p:stCondLst>
                                  <p:childTnLst>
                                    <p:animEffect transition="out" filter="dissolve">
                                      <p:cBhvr>
                                        <p:cTn id="53" dur="500"/>
                                        <p:tgtEl>
                                          <p:spTgt spid="20492"/>
                                        </p:tgtEl>
                                      </p:cBhvr>
                                    </p:animEffect>
                                    <p:set>
                                      <p:cBhvr>
                                        <p:cTn id="54" dur="1" fill="hold">
                                          <p:stCondLst>
                                            <p:cond delay="499"/>
                                          </p:stCondLst>
                                        </p:cTn>
                                        <p:tgtEl>
                                          <p:spTgt spid="20492"/>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grpId="2" nodeType="clickEffect">
                                  <p:stCondLst>
                                    <p:cond delay="0"/>
                                  </p:stCondLst>
                                  <p:childTnLst>
                                    <p:set>
                                      <p:cBhvr>
                                        <p:cTn id="58" dur="1" fill="hold">
                                          <p:stCondLst>
                                            <p:cond delay="0"/>
                                          </p:stCondLst>
                                        </p:cTn>
                                        <p:tgtEl>
                                          <p:spTgt spid="20487"/>
                                        </p:tgtEl>
                                        <p:attrNameLst>
                                          <p:attrName>style.visibility</p:attrName>
                                        </p:attrNameLst>
                                      </p:cBhvr>
                                      <p:to>
                                        <p:strVal val="visible"/>
                                      </p:to>
                                    </p:set>
                                    <p:animEffect transition="in" filter="wipe(left)">
                                      <p:cBhvr>
                                        <p:cTn id="59" dur="1000"/>
                                        <p:tgtEl>
                                          <p:spTgt spid="20487"/>
                                        </p:tgtEl>
                                      </p:cBhvr>
                                    </p:animEffect>
                                  </p:childTnLst>
                                </p:cTn>
                              </p:par>
                              <p:par>
                                <p:cTn id="60" presetID="22" presetClass="entr" presetSubtype="8" fill="hold" grpId="2" nodeType="withEffect">
                                  <p:stCondLst>
                                    <p:cond delay="0"/>
                                  </p:stCondLst>
                                  <p:childTnLst>
                                    <p:set>
                                      <p:cBhvr>
                                        <p:cTn id="61" dur="1" fill="hold">
                                          <p:stCondLst>
                                            <p:cond delay="0"/>
                                          </p:stCondLst>
                                        </p:cTn>
                                        <p:tgtEl>
                                          <p:spTgt spid="20486"/>
                                        </p:tgtEl>
                                        <p:attrNameLst>
                                          <p:attrName>style.visibility</p:attrName>
                                        </p:attrNameLst>
                                      </p:cBhvr>
                                      <p:to>
                                        <p:strVal val="visible"/>
                                      </p:to>
                                    </p:set>
                                    <p:animEffect transition="in" filter="wipe(left)">
                                      <p:cBhvr>
                                        <p:cTn id="62" dur="1000"/>
                                        <p:tgtEl>
                                          <p:spTgt spid="20486"/>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20493"/>
                                        </p:tgtEl>
                                        <p:attrNameLst>
                                          <p:attrName>style.visibility</p:attrName>
                                        </p:attrNameLst>
                                      </p:cBhvr>
                                      <p:to>
                                        <p:strVal val="visible"/>
                                      </p:to>
                                    </p:set>
                                    <p:animEffect transition="in" filter="blinds(horizontal)">
                                      <p:cBhvr>
                                        <p:cTn id="67" dur="500"/>
                                        <p:tgtEl>
                                          <p:spTgt spid="20493"/>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20494"/>
                                        </p:tgtEl>
                                        <p:attrNameLst>
                                          <p:attrName>style.visibility</p:attrName>
                                        </p:attrNameLst>
                                      </p:cBhvr>
                                      <p:to>
                                        <p:strVal val="visible"/>
                                      </p:to>
                                    </p:set>
                                    <p:animEffect transition="in" filter="blinds(horizontal)">
                                      <p:cBhvr>
                                        <p:cTn id="72" dur="500"/>
                                        <p:tgtEl>
                                          <p:spTgt spid="204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6" grpId="0" animBg="1"/>
      <p:bldP spid="20486" grpId="1" animBg="1"/>
      <p:bldP spid="20486" grpId="2" animBg="1"/>
      <p:bldP spid="20487" grpId="0"/>
      <p:bldP spid="20487" grpId="1"/>
      <p:bldP spid="20487" grpId="2"/>
      <p:bldP spid="20488" grpId="0" animBg="1"/>
      <p:bldP spid="20488" grpId="1" animBg="1"/>
      <p:bldP spid="20489" grpId="0"/>
      <p:bldP spid="20489" grpId="1"/>
      <p:bldP spid="20490" grpId="0"/>
      <p:bldP spid="20491" grpId="0"/>
      <p:bldP spid="20492" grpId="0"/>
      <p:bldP spid="20492" grpId="1"/>
      <p:bldP spid="20493" grpId="0"/>
      <p:bldP spid="2049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zh-CN" altLang="en-US"/>
              <a:t>超长包探测内部路由器</a:t>
            </a:r>
          </a:p>
        </p:txBody>
      </p:sp>
      <p:sp>
        <p:nvSpPr>
          <p:cNvPr id="35843" name="Rectangle 3"/>
          <p:cNvSpPr>
            <a:spLocks noGrp="1" noChangeArrowheads="1"/>
          </p:cNvSpPr>
          <p:nvPr>
            <p:ph type="body" idx="1"/>
          </p:nvPr>
        </p:nvSpPr>
        <p:spPr/>
        <p:txBody>
          <a:bodyPr/>
          <a:lstStyle/>
          <a:p>
            <a:pPr eaLnBrk="1" hangingPunct="1">
              <a:lnSpc>
                <a:spcPct val="150000"/>
              </a:lnSpc>
            </a:pPr>
            <a:r>
              <a:rPr lang="zh-CN" altLang="en-US" dirty="0">
                <a:latin typeface="黑体" panose="02010609060101010101" pitchFamily="2" charset="-122"/>
              </a:rPr>
              <a:t>若构造的数据包长度超过目标系统所在路由器的</a:t>
            </a:r>
            <a:r>
              <a:rPr lang="en-US" altLang="zh-CN" dirty="0">
                <a:latin typeface="黑体" panose="02010609060101010101" pitchFamily="2" charset="-122"/>
              </a:rPr>
              <a:t>PMTU</a:t>
            </a:r>
            <a:r>
              <a:rPr lang="zh-CN" altLang="en-US" dirty="0">
                <a:latin typeface="黑体" panose="02010609060101010101" pitchFamily="2" charset="-122"/>
              </a:rPr>
              <a:t>且设置禁止分段标志</a:t>
            </a:r>
            <a:r>
              <a:rPr lang="en-US" altLang="zh-CN" dirty="0">
                <a:latin typeface="黑体" panose="02010609060101010101" pitchFamily="2" charset="-122"/>
              </a:rPr>
              <a:t>, </a:t>
            </a:r>
            <a:r>
              <a:rPr lang="zh-CN" altLang="en-US" dirty="0">
                <a:latin typeface="黑体" panose="02010609060101010101" pitchFamily="2" charset="-122"/>
              </a:rPr>
              <a:t>该路由器会反馈 </a:t>
            </a:r>
            <a:r>
              <a:rPr lang="en-US" altLang="zh-CN" dirty="0">
                <a:latin typeface="黑体" panose="02010609060101010101" pitchFamily="2" charset="-122"/>
              </a:rPr>
              <a:t>Fragmentation Needed and Don</a:t>
            </a:r>
            <a:r>
              <a:rPr lang="en-US" altLang="zh-CN" dirty="0"/>
              <a:t>’</a:t>
            </a:r>
            <a:r>
              <a:rPr lang="en-US" altLang="zh-CN" dirty="0">
                <a:latin typeface="黑体" panose="02010609060101010101" pitchFamily="2" charset="-122"/>
              </a:rPr>
              <a:t>t Fragment Bit was Set </a:t>
            </a:r>
            <a:r>
              <a:rPr lang="zh-CN" altLang="en-US" dirty="0">
                <a:latin typeface="黑体" panose="02010609060101010101" pitchFamily="2" charset="-122"/>
              </a:rPr>
              <a:t>差错报文。</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zh-CN" altLang="en-US"/>
              <a:t>（三）反向映射探测</a:t>
            </a:r>
          </a:p>
        </p:txBody>
      </p:sp>
      <p:sp>
        <p:nvSpPr>
          <p:cNvPr id="36867" name="Rectangle 3"/>
          <p:cNvSpPr>
            <a:spLocks noGrp="1" noChangeArrowheads="1"/>
          </p:cNvSpPr>
          <p:nvPr>
            <p:ph type="body" idx="1"/>
          </p:nvPr>
        </p:nvSpPr>
        <p:spPr>
          <a:xfrm>
            <a:off x="457200" y="1142999"/>
            <a:ext cx="8229600" cy="5114925"/>
          </a:xfrm>
        </p:spPr>
        <p:txBody>
          <a:bodyPr/>
          <a:lstStyle/>
          <a:p>
            <a:pPr eaLnBrk="1" hangingPunct="1"/>
            <a:r>
              <a:rPr lang="zh-CN" altLang="en-US" sz="2800" dirty="0">
                <a:latin typeface="黑体" panose="02010609060101010101" pitchFamily="2" charset="-122"/>
              </a:rPr>
              <a:t>目标主机无法从外部直接到达，采用反向映射技术，通过目标系统的路由设备</a:t>
            </a:r>
            <a:r>
              <a:rPr lang="zh-CN" altLang="en-US" sz="2800" dirty="0">
                <a:solidFill>
                  <a:srgbClr val="FF3300"/>
                </a:solidFill>
                <a:latin typeface="黑体" panose="02010609060101010101" pitchFamily="2" charset="-122"/>
              </a:rPr>
              <a:t>探测被过滤设备或防火墙保护的网络和主机</a:t>
            </a:r>
            <a:r>
              <a:rPr lang="zh-CN" altLang="en-US" sz="2800" dirty="0">
                <a:latin typeface="黑体" panose="02010609060101010101" pitchFamily="2" charset="-122"/>
              </a:rPr>
              <a:t>。</a:t>
            </a:r>
          </a:p>
          <a:p>
            <a:pPr lvl="1" eaLnBrk="1" hangingPunct="1"/>
            <a:r>
              <a:rPr lang="zh-CN" altLang="en-US" dirty="0">
                <a:latin typeface="黑体" panose="02010609060101010101" pitchFamily="2" charset="-122"/>
              </a:rPr>
              <a:t>想探测某个未知网络内部的结构时，可以推测可能的内部</a:t>
            </a:r>
            <a:r>
              <a:rPr lang="en-US" altLang="zh-CN" dirty="0">
                <a:latin typeface="黑体" panose="02010609060101010101" pitchFamily="2" charset="-122"/>
              </a:rPr>
              <a:t>IP</a:t>
            </a:r>
            <a:r>
              <a:rPr lang="zh-CN" altLang="en-US" dirty="0">
                <a:latin typeface="黑体" panose="02010609060101010101" pitchFamily="2" charset="-122"/>
              </a:rPr>
              <a:t>地址（列表），并向这些地址发送数据包。目标网络的路由器收到这些数据包时，会进行</a:t>
            </a:r>
            <a:r>
              <a:rPr lang="en-US" altLang="zh-CN" dirty="0">
                <a:latin typeface="黑体" panose="02010609060101010101" pitchFamily="2" charset="-122"/>
              </a:rPr>
              <a:t>IP</a:t>
            </a:r>
            <a:r>
              <a:rPr lang="zh-CN" altLang="en-US" dirty="0">
                <a:latin typeface="黑体" panose="02010609060101010101" pitchFamily="2" charset="-122"/>
              </a:rPr>
              <a:t>识别并转发，对不在其服务范围的</a:t>
            </a:r>
            <a:r>
              <a:rPr lang="en-US" altLang="zh-CN" dirty="0">
                <a:latin typeface="黑体" panose="02010609060101010101" pitchFamily="2" charset="-122"/>
              </a:rPr>
              <a:t>IP</a:t>
            </a:r>
            <a:r>
              <a:rPr lang="zh-CN" altLang="en-US" dirty="0">
                <a:latin typeface="黑体" panose="02010609060101010101" pitchFamily="2" charset="-122"/>
              </a:rPr>
              <a:t>包发送</a:t>
            </a:r>
            <a:r>
              <a:rPr lang="en-US" altLang="zh-CN" dirty="0">
                <a:latin typeface="黑体" panose="02010609060101010101" pitchFamily="2" charset="-122"/>
              </a:rPr>
              <a:t>ICMP Host Unreachable</a:t>
            </a:r>
            <a:r>
              <a:rPr lang="zh-CN" altLang="en-US" dirty="0">
                <a:latin typeface="黑体" panose="02010609060101010101" pitchFamily="2" charset="-122"/>
              </a:rPr>
              <a:t>或</a:t>
            </a:r>
            <a:r>
              <a:rPr lang="en-US" altLang="zh-CN" dirty="0">
                <a:latin typeface="黑体" panose="02010609060101010101" pitchFamily="2" charset="-122"/>
              </a:rPr>
              <a:t>ICMP Time Exceeded </a:t>
            </a:r>
            <a:r>
              <a:rPr lang="zh-CN" altLang="en-US" dirty="0">
                <a:latin typeface="黑体" panose="02010609060101010101" pitchFamily="2" charset="-122"/>
              </a:rPr>
              <a:t>错误报文。</a:t>
            </a:r>
          </a:p>
          <a:p>
            <a:pPr lvl="1" eaLnBrk="1" hangingPunct="1"/>
            <a:r>
              <a:rPr lang="zh-CN" altLang="en-US" dirty="0">
                <a:latin typeface="黑体" panose="02010609060101010101" pitchFamily="2" charset="-122"/>
              </a:rPr>
              <a:t>没有收到错误报文的</a:t>
            </a:r>
            <a:r>
              <a:rPr lang="en-US" altLang="zh-CN" dirty="0">
                <a:latin typeface="黑体" panose="02010609060101010101" pitchFamily="2" charset="-122"/>
              </a:rPr>
              <a:t>IP</a:t>
            </a:r>
            <a:r>
              <a:rPr lang="zh-CN" altLang="en-US" dirty="0">
                <a:latin typeface="黑体" panose="02010609060101010101" pitchFamily="2" charset="-122"/>
              </a:rPr>
              <a:t>地址可认为在该网络中。</a:t>
            </a:r>
          </a:p>
          <a:p>
            <a:pPr eaLnBrk="1" hangingPunct="1"/>
            <a:r>
              <a:rPr lang="zh-CN" altLang="en-US" sz="2800" dirty="0">
                <a:latin typeface="黑体" panose="02010609060101010101" pitchFamily="2" charset="-122"/>
              </a:rPr>
              <a:t>这种方法也会受过滤设备的影响。</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lang="zh-CN" altLang="en-US"/>
              <a:t>内容提纲</a:t>
            </a:r>
            <a:endParaRPr lang="zh-CN" altLang="en-US">
              <a:solidFill>
                <a:schemeClr val="accent1"/>
              </a:solidFill>
            </a:endParaRPr>
          </a:p>
        </p:txBody>
      </p:sp>
      <p:sp>
        <p:nvSpPr>
          <p:cNvPr id="37891" name="Text Box 3"/>
          <p:cNvSpPr txBox="1">
            <a:spLocks noChangeArrowheads="1"/>
          </p:cNvSpPr>
          <p:nvPr/>
        </p:nvSpPr>
        <p:spPr bwMode="auto">
          <a:xfrm>
            <a:off x="1660525" y="722313"/>
            <a:ext cx="184150" cy="366712"/>
          </a:xfrm>
          <a:prstGeom prst="rect">
            <a:avLst/>
          </a:prstGeom>
          <a:noFill/>
          <a:ln w="9525">
            <a:noFill/>
            <a:miter lim="800000"/>
          </a:ln>
        </p:spPr>
        <p:txBody>
          <a:bodyPr wrap="none">
            <a:spAutoFit/>
          </a:bodyPr>
          <a:lstStyle/>
          <a:p>
            <a:endParaRPr lang="zh-CN" altLang="zh-CN"/>
          </a:p>
        </p:txBody>
      </p:sp>
      <p:sp>
        <p:nvSpPr>
          <p:cNvPr id="37892" name="Line 4"/>
          <p:cNvSpPr>
            <a:spLocks noChangeShapeType="1"/>
          </p:cNvSpPr>
          <p:nvPr/>
        </p:nvSpPr>
        <p:spPr bwMode="gray">
          <a:xfrm>
            <a:off x="1284288" y="2933700"/>
            <a:ext cx="6167437" cy="7938"/>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37893" name="Rectangle 5"/>
          <p:cNvSpPr>
            <a:spLocks noChangeArrowheads="1"/>
          </p:cNvSpPr>
          <p:nvPr/>
        </p:nvSpPr>
        <p:spPr bwMode="gray">
          <a:xfrm rot="3419336">
            <a:off x="1011237" y="2357438"/>
            <a:ext cx="479425" cy="520700"/>
          </a:xfrm>
          <a:prstGeom prst="rect">
            <a:avLst/>
          </a:prstGeom>
          <a:solidFill>
            <a:srgbClr val="9369E7"/>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9369E7"/>
            </a:extrusionClr>
          </a:sp3d>
        </p:spPr>
        <p:txBody>
          <a:bodyPr wrap="none" anchor="ctr">
            <a:flatTx/>
          </a:bodyPr>
          <a:lstStyle/>
          <a:p>
            <a:endParaRPr lang="zh-CN" altLang="en-US"/>
          </a:p>
        </p:txBody>
      </p:sp>
      <p:sp>
        <p:nvSpPr>
          <p:cNvPr id="37894" name="Text Box 6"/>
          <p:cNvSpPr txBox="1">
            <a:spLocks noChangeArrowheads="1"/>
          </p:cNvSpPr>
          <p:nvPr/>
        </p:nvSpPr>
        <p:spPr bwMode="gray">
          <a:xfrm>
            <a:off x="1817688" y="2320925"/>
            <a:ext cx="5346700" cy="579438"/>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主机扫描</a:t>
            </a:r>
          </a:p>
        </p:txBody>
      </p:sp>
      <p:sp>
        <p:nvSpPr>
          <p:cNvPr id="37895" name="Text Box 7"/>
          <p:cNvSpPr txBox="1">
            <a:spLocks noChangeArrowheads="1"/>
          </p:cNvSpPr>
          <p:nvPr/>
        </p:nvSpPr>
        <p:spPr bwMode="gray">
          <a:xfrm>
            <a:off x="1089025" y="2389188"/>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2</a:t>
            </a:r>
          </a:p>
        </p:txBody>
      </p:sp>
      <p:sp>
        <p:nvSpPr>
          <p:cNvPr id="37896" name="Rectangle 8"/>
          <p:cNvSpPr>
            <a:spLocks noChangeArrowheads="1"/>
          </p:cNvSpPr>
          <p:nvPr/>
        </p:nvSpPr>
        <p:spPr bwMode="gray">
          <a:xfrm rot="3419336">
            <a:off x="1004887" y="3435351"/>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37897" name="Text Box 9"/>
          <p:cNvSpPr txBox="1">
            <a:spLocks noChangeArrowheads="1"/>
          </p:cNvSpPr>
          <p:nvPr/>
        </p:nvSpPr>
        <p:spPr bwMode="gray">
          <a:xfrm>
            <a:off x="1811338" y="3398838"/>
            <a:ext cx="5497512" cy="579437"/>
          </a:xfrm>
          <a:prstGeom prst="rect">
            <a:avLst/>
          </a:prstGeom>
          <a:solidFill>
            <a:srgbClr val="FF6600"/>
          </a:solid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端口扫描</a:t>
            </a:r>
          </a:p>
        </p:txBody>
      </p:sp>
      <p:sp>
        <p:nvSpPr>
          <p:cNvPr id="37898" name="Text Box 10"/>
          <p:cNvSpPr txBox="1">
            <a:spLocks noChangeArrowheads="1"/>
          </p:cNvSpPr>
          <p:nvPr/>
        </p:nvSpPr>
        <p:spPr bwMode="gray">
          <a:xfrm>
            <a:off x="1082675" y="346710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3</a:t>
            </a:r>
          </a:p>
        </p:txBody>
      </p:sp>
      <p:sp>
        <p:nvSpPr>
          <p:cNvPr id="37899" name="Line 11"/>
          <p:cNvSpPr>
            <a:spLocks noChangeShapeType="1"/>
          </p:cNvSpPr>
          <p:nvPr/>
        </p:nvSpPr>
        <p:spPr bwMode="gray">
          <a:xfrm>
            <a:off x="1284288" y="4021138"/>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37900" name="Rectangle 12"/>
          <p:cNvSpPr>
            <a:spLocks noChangeArrowheads="1"/>
          </p:cNvSpPr>
          <p:nvPr/>
        </p:nvSpPr>
        <p:spPr bwMode="gray">
          <a:xfrm rot="3419336">
            <a:off x="1009650" y="4587876"/>
            <a:ext cx="479425" cy="520700"/>
          </a:xfrm>
          <a:prstGeom prst="rect">
            <a:avLst/>
          </a:prstGeom>
          <a:solidFill>
            <a:srgbClr val="9369E7"/>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9369E7"/>
            </a:extrusionClr>
          </a:sp3d>
        </p:spPr>
        <p:txBody>
          <a:bodyPr wrap="none" anchor="ctr">
            <a:flatTx/>
          </a:bodyPr>
          <a:lstStyle/>
          <a:p>
            <a:endParaRPr lang="zh-CN" altLang="en-US"/>
          </a:p>
        </p:txBody>
      </p:sp>
      <p:sp>
        <p:nvSpPr>
          <p:cNvPr id="37901" name="Text Box 13"/>
          <p:cNvSpPr txBox="1">
            <a:spLocks noChangeArrowheads="1"/>
          </p:cNvSpPr>
          <p:nvPr/>
        </p:nvSpPr>
        <p:spPr bwMode="gray">
          <a:xfrm>
            <a:off x="1870075" y="4560888"/>
            <a:ext cx="5438775"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操作系统识别</a:t>
            </a:r>
          </a:p>
        </p:txBody>
      </p:sp>
      <p:sp>
        <p:nvSpPr>
          <p:cNvPr id="37902" name="Text Box 14"/>
          <p:cNvSpPr txBox="1">
            <a:spLocks noChangeArrowheads="1"/>
          </p:cNvSpPr>
          <p:nvPr/>
        </p:nvSpPr>
        <p:spPr bwMode="gray">
          <a:xfrm>
            <a:off x="1063625" y="462915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4</a:t>
            </a:r>
          </a:p>
        </p:txBody>
      </p:sp>
      <p:sp>
        <p:nvSpPr>
          <p:cNvPr id="37903" name="Line 15"/>
          <p:cNvSpPr>
            <a:spLocks noChangeShapeType="1"/>
          </p:cNvSpPr>
          <p:nvPr/>
        </p:nvSpPr>
        <p:spPr bwMode="gray">
          <a:xfrm>
            <a:off x="1284288" y="5173663"/>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37904" name="Rectangle 16"/>
          <p:cNvSpPr>
            <a:spLocks noChangeArrowheads="1"/>
          </p:cNvSpPr>
          <p:nvPr/>
        </p:nvSpPr>
        <p:spPr bwMode="gray">
          <a:xfrm rot="3419336">
            <a:off x="1011237" y="1270001"/>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37905" name="Text Box 17"/>
          <p:cNvSpPr txBox="1">
            <a:spLocks noChangeArrowheads="1"/>
          </p:cNvSpPr>
          <p:nvPr/>
        </p:nvSpPr>
        <p:spPr bwMode="gray">
          <a:xfrm>
            <a:off x="1817688" y="1233488"/>
            <a:ext cx="5491162"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网络扫描概述</a:t>
            </a:r>
          </a:p>
        </p:txBody>
      </p:sp>
      <p:sp>
        <p:nvSpPr>
          <p:cNvPr id="37906" name="Text Box 18"/>
          <p:cNvSpPr txBox="1">
            <a:spLocks noChangeArrowheads="1"/>
          </p:cNvSpPr>
          <p:nvPr/>
        </p:nvSpPr>
        <p:spPr bwMode="gray">
          <a:xfrm>
            <a:off x="1089025" y="130175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1</a:t>
            </a:r>
          </a:p>
        </p:txBody>
      </p:sp>
      <p:sp>
        <p:nvSpPr>
          <p:cNvPr id="37907" name="Line 19"/>
          <p:cNvSpPr>
            <a:spLocks noChangeShapeType="1"/>
          </p:cNvSpPr>
          <p:nvPr/>
        </p:nvSpPr>
        <p:spPr bwMode="gray">
          <a:xfrm>
            <a:off x="1284288" y="1862138"/>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37908" name="Rectangle 20"/>
          <p:cNvSpPr>
            <a:spLocks noChangeArrowheads="1"/>
          </p:cNvSpPr>
          <p:nvPr/>
        </p:nvSpPr>
        <p:spPr bwMode="gray">
          <a:xfrm rot="3419336">
            <a:off x="1011237" y="5654676"/>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37909" name="Text Box 21"/>
          <p:cNvSpPr txBox="1">
            <a:spLocks noChangeArrowheads="1"/>
          </p:cNvSpPr>
          <p:nvPr/>
        </p:nvSpPr>
        <p:spPr bwMode="gray">
          <a:xfrm>
            <a:off x="1817688" y="5618163"/>
            <a:ext cx="6931025"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漏洞扫描</a:t>
            </a:r>
          </a:p>
        </p:txBody>
      </p:sp>
      <p:sp>
        <p:nvSpPr>
          <p:cNvPr id="37910" name="Text Box 22"/>
          <p:cNvSpPr txBox="1">
            <a:spLocks noChangeArrowheads="1"/>
          </p:cNvSpPr>
          <p:nvPr/>
        </p:nvSpPr>
        <p:spPr bwMode="gray">
          <a:xfrm>
            <a:off x="1089025" y="5686425"/>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5</a:t>
            </a:r>
          </a:p>
        </p:txBody>
      </p:sp>
      <p:sp>
        <p:nvSpPr>
          <p:cNvPr id="37911" name="Line 23"/>
          <p:cNvSpPr>
            <a:spLocks noChangeShapeType="1"/>
          </p:cNvSpPr>
          <p:nvPr/>
        </p:nvSpPr>
        <p:spPr bwMode="gray">
          <a:xfrm>
            <a:off x="1290638" y="6240463"/>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r>
              <a:rPr lang="zh-CN" altLang="en-US"/>
              <a:t>端口扫描：概述</a:t>
            </a:r>
          </a:p>
        </p:txBody>
      </p:sp>
      <p:sp>
        <p:nvSpPr>
          <p:cNvPr id="87043" name="Rectangle 3"/>
          <p:cNvSpPr>
            <a:spLocks noGrp="1" noChangeArrowheads="1"/>
          </p:cNvSpPr>
          <p:nvPr>
            <p:ph type="body" idx="1"/>
          </p:nvPr>
        </p:nvSpPr>
        <p:spPr>
          <a:xfrm>
            <a:off x="649288" y="1411288"/>
            <a:ext cx="7772400" cy="4513262"/>
          </a:xfrm>
        </p:spPr>
        <p:txBody>
          <a:bodyPr/>
          <a:lstStyle/>
          <a:p>
            <a:pPr eaLnBrk="1" hangingPunct="1"/>
            <a:r>
              <a:rPr lang="zh-CN" altLang="en-US" sz="2400" dirty="0">
                <a:solidFill>
                  <a:srgbClr val="FF3300"/>
                </a:solidFill>
              </a:rPr>
              <a:t>什么是端口？为什么可以进行端口扫描？</a:t>
            </a:r>
          </a:p>
          <a:p>
            <a:pPr lvl="1" eaLnBrk="1" hangingPunct="1"/>
            <a:r>
              <a:rPr lang="zh-CN" altLang="en-US" sz="2000" dirty="0"/>
              <a:t>一个端口就是一个潜在的通信信道，也就是</a:t>
            </a:r>
            <a:r>
              <a:rPr lang="zh-CN" altLang="en-US" sz="2000" dirty="0">
                <a:solidFill>
                  <a:srgbClr val="FF3300"/>
                </a:solidFill>
              </a:rPr>
              <a:t>入侵通道</a:t>
            </a:r>
            <a:r>
              <a:rPr lang="zh-CN" altLang="en-US" sz="2000" dirty="0"/>
              <a:t>！</a:t>
            </a:r>
          </a:p>
          <a:p>
            <a:pPr eaLnBrk="1" hangingPunct="1"/>
            <a:r>
              <a:rPr lang="zh-CN" altLang="en-US" sz="2400" dirty="0"/>
              <a:t>当确定了目标主机可达后，就可以使用端口扫描技术，发现目标主机的开放端口，包括网络协议和各种应用监听的端口。</a:t>
            </a:r>
            <a:endParaRPr lang="en-US" altLang="zh-CN" sz="2400" dirty="0"/>
          </a:p>
          <a:p>
            <a:pPr eaLnBrk="1" hangingPunct="1"/>
            <a:r>
              <a:rPr lang="zh-CN" altLang="en-US" sz="2400" dirty="0"/>
              <a:t>向目标端口发送探测数据包，根据收到的响应来判断端口的状态。</a:t>
            </a:r>
          </a:p>
          <a:p>
            <a:pPr lvl="1" eaLnBrk="1" hangingPunct="1"/>
            <a:r>
              <a:rPr lang="en-US" altLang="zh-CN" sz="2400" dirty="0"/>
              <a:t>TCP </a:t>
            </a:r>
            <a:r>
              <a:rPr lang="zh-CN" altLang="en-US" sz="2400" dirty="0"/>
              <a:t>扫描</a:t>
            </a:r>
            <a:endParaRPr lang="en-US" altLang="zh-CN" sz="2400" dirty="0"/>
          </a:p>
          <a:p>
            <a:pPr lvl="1" eaLnBrk="1" hangingPunct="1"/>
            <a:r>
              <a:rPr lang="en-US" altLang="zh-CN" sz="2400" dirty="0" smtClean="0"/>
              <a:t>UDP</a:t>
            </a:r>
            <a:r>
              <a:rPr lang="zh-CN" altLang="en-US" sz="2400" dirty="0"/>
              <a:t>扫描</a:t>
            </a:r>
          </a:p>
          <a:p>
            <a:pPr eaLnBrk="1" hangingPunct="1"/>
            <a:endParaRPr lang="zh-CN" altLang="en-US" sz="2400" dirty="0"/>
          </a:p>
          <a:p>
            <a:pPr eaLnBrk="1" hangingPunct="1"/>
            <a:endParaRPr lang="en-US" altLang="zh-CN"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87043">
                                            <p:txEl>
                                              <p:pRg st="0" end="0"/>
                                            </p:txEl>
                                          </p:spTgt>
                                        </p:tgtEl>
                                        <p:attrNameLst>
                                          <p:attrName>style.visibility</p:attrName>
                                        </p:attrNameLst>
                                      </p:cBhvr>
                                      <p:to>
                                        <p:strVal val="visible"/>
                                      </p:to>
                                    </p:set>
                                    <p:anim calcmode="lin" valueType="num">
                                      <p:cBhvr>
                                        <p:cTn id="7" dur="1000" fill="hold"/>
                                        <p:tgtEl>
                                          <p:spTgt spid="87043">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87043">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8704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87043">
                                            <p:txEl>
                                              <p:pRg st="1" end="1"/>
                                            </p:txEl>
                                          </p:spTgt>
                                        </p:tgtEl>
                                        <p:attrNameLst>
                                          <p:attrName>style.visibility</p:attrName>
                                        </p:attrNameLst>
                                      </p:cBhvr>
                                      <p:to>
                                        <p:strVal val="visible"/>
                                      </p:to>
                                    </p:set>
                                    <p:anim calcmode="lin" valueType="num">
                                      <p:cBhvr>
                                        <p:cTn id="14" dur="1000" fill="hold"/>
                                        <p:tgtEl>
                                          <p:spTgt spid="87043">
                                            <p:txEl>
                                              <p:pRg st="1" end="1"/>
                                            </p:txEl>
                                          </p:spTgt>
                                        </p:tgtEl>
                                        <p:attrNameLst>
                                          <p:attrName>ppt_w</p:attrName>
                                        </p:attrNameLst>
                                      </p:cBhvr>
                                      <p:tavLst>
                                        <p:tav tm="0">
                                          <p:val>
                                            <p:strVal val="#ppt_w*0.70"/>
                                          </p:val>
                                        </p:tav>
                                        <p:tav tm="100000">
                                          <p:val>
                                            <p:strVal val="#ppt_w"/>
                                          </p:val>
                                        </p:tav>
                                      </p:tavLst>
                                    </p:anim>
                                    <p:anim calcmode="lin" valueType="num">
                                      <p:cBhvr>
                                        <p:cTn id="15" dur="1000" fill="hold"/>
                                        <p:tgtEl>
                                          <p:spTgt spid="87043">
                                            <p:txEl>
                                              <p:pRg st="1" end="1"/>
                                            </p:txEl>
                                          </p:spTgt>
                                        </p:tgtEl>
                                        <p:attrNameLst>
                                          <p:attrName>ppt_h</p:attrName>
                                        </p:attrNameLst>
                                      </p:cBhvr>
                                      <p:tavLst>
                                        <p:tav tm="0">
                                          <p:val>
                                            <p:strVal val="#ppt_h"/>
                                          </p:val>
                                        </p:tav>
                                        <p:tav tm="100000">
                                          <p:val>
                                            <p:strVal val="#ppt_h"/>
                                          </p:val>
                                        </p:tav>
                                      </p:tavLst>
                                    </p:anim>
                                    <p:animEffect transition="in" filter="fade">
                                      <p:cBhvr>
                                        <p:cTn id="16" dur="1000"/>
                                        <p:tgtEl>
                                          <p:spTgt spid="8704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5" presetClass="entr" presetSubtype="0" fill="hold" grpId="0" nodeType="clickEffect">
                                  <p:stCondLst>
                                    <p:cond delay="0"/>
                                  </p:stCondLst>
                                  <p:childTnLst>
                                    <p:set>
                                      <p:cBhvr>
                                        <p:cTn id="20" dur="1" fill="hold">
                                          <p:stCondLst>
                                            <p:cond delay="0"/>
                                          </p:stCondLst>
                                        </p:cTn>
                                        <p:tgtEl>
                                          <p:spTgt spid="87043">
                                            <p:txEl>
                                              <p:pRg st="2" end="2"/>
                                            </p:txEl>
                                          </p:spTgt>
                                        </p:tgtEl>
                                        <p:attrNameLst>
                                          <p:attrName>style.visibility</p:attrName>
                                        </p:attrNameLst>
                                      </p:cBhvr>
                                      <p:to>
                                        <p:strVal val="visible"/>
                                      </p:to>
                                    </p:set>
                                    <p:anim calcmode="lin" valueType="num">
                                      <p:cBhvr>
                                        <p:cTn id="21" dur="1000" fill="hold"/>
                                        <p:tgtEl>
                                          <p:spTgt spid="87043">
                                            <p:txEl>
                                              <p:pRg st="2" end="2"/>
                                            </p:txEl>
                                          </p:spTgt>
                                        </p:tgtEl>
                                        <p:attrNameLst>
                                          <p:attrName>ppt_w</p:attrName>
                                        </p:attrNameLst>
                                      </p:cBhvr>
                                      <p:tavLst>
                                        <p:tav tm="0">
                                          <p:val>
                                            <p:strVal val="#ppt_w*0.70"/>
                                          </p:val>
                                        </p:tav>
                                        <p:tav tm="100000">
                                          <p:val>
                                            <p:strVal val="#ppt_w"/>
                                          </p:val>
                                        </p:tav>
                                      </p:tavLst>
                                    </p:anim>
                                    <p:anim calcmode="lin" valueType="num">
                                      <p:cBhvr>
                                        <p:cTn id="22" dur="1000" fill="hold"/>
                                        <p:tgtEl>
                                          <p:spTgt spid="87043">
                                            <p:txEl>
                                              <p:pRg st="2" end="2"/>
                                            </p:txEl>
                                          </p:spTgt>
                                        </p:tgtEl>
                                        <p:attrNameLst>
                                          <p:attrName>ppt_h</p:attrName>
                                        </p:attrNameLst>
                                      </p:cBhvr>
                                      <p:tavLst>
                                        <p:tav tm="0">
                                          <p:val>
                                            <p:strVal val="#ppt_h"/>
                                          </p:val>
                                        </p:tav>
                                        <p:tav tm="100000">
                                          <p:val>
                                            <p:strVal val="#ppt_h"/>
                                          </p:val>
                                        </p:tav>
                                      </p:tavLst>
                                    </p:anim>
                                    <p:animEffect transition="in" filter="fade">
                                      <p:cBhvr>
                                        <p:cTn id="23" dur="1000"/>
                                        <p:tgtEl>
                                          <p:spTgt spid="8704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5" presetClass="entr" presetSubtype="0" fill="hold" grpId="0" nodeType="clickEffect">
                                  <p:stCondLst>
                                    <p:cond delay="0"/>
                                  </p:stCondLst>
                                  <p:childTnLst>
                                    <p:set>
                                      <p:cBhvr>
                                        <p:cTn id="27" dur="1" fill="hold">
                                          <p:stCondLst>
                                            <p:cond delay="0"/>
                                          </p:stCondLst>
                                        </p:cTn>
                                        <p:tgtEl>
                                          <p:spTgt spid="87043">
                                            <p:txEl>
                                              <p:pRg st="3" end="3"/>
                                            </p:txEl>
                                          </p:spTgt>
                                        </p:tgtEl>
                                        <p:attrNameLst>
                                          <p:attrName>style.visibility</p:attrName>
                                        </p:attrNameLst>
                                      </p:cBhvr>
                                      <p:to>
                                        <p:strVal val="visible"/>
                                      </p:to>
                                    </p:set>
                                    <p:anim calcmode="lin" valueType="num">
                                      <p:cBhvr>
                                        <p:cTn id="28" dur="1000" fill="hold"/>
                                        <p:tgtEl>
                                          <p:spTgt spid="87043">
                                            <p:txEl>
                                              <p:pRg st="3" end="3"/>
                                            </p:txEl>
                                          </p:spTgt>
                                        </p:tgtEl>
                                        <p:attrNameLst>
                                          <p:attrName>ppt_w</p:attrName>
                                        </p:attrNameLst>
                                      </p:cBhvr>
                                      <p:tavLst>
                                        <p:tav tm="0">
                                          <p:val>
                                            <p:strVal val="#ppt_w*0.70"/>
                                          </p:val>
                                        </p:tav>
                                        <p:tav tm="100000">
                                          <p:val>
                                            <p:strVal val="#ppt_w"/>
                                          </p:val>
                                        </p:tav>
                                      </p:tavLst>
                                    </p:anim>
                                    <p:anim calcmode="lin" valueType="num">
                                      <p:cBhvr>
                                        <p:cTn id="29" dur="1000" fill="hold"/>
                                        <p:tgtEl>
                                          <p:spTgt spid="87043">
                                            <p:txEl>
                                              <p:pRg st="3" end="3"/>
                                            </p:txEl>
                                          </p:spTgt>
                                        </p:tgtEl>
                                        <p:attrNameLst>
                                          <p:attrName>ppt_h</p:attrName>
                                        </p:attrNameLst>
                                      </p:cBhvr>
                                      <p:tavLst>
                                        <p:tav tm="0">
                                          <p:val>
                                            <p:strVal val="#ppt_h"/>
                                          </p:val>
                                        </p:tav>
                                        <p:tav tm="100000">
                                          <p:val>
                                            <p:strVal val="#ppt_h"/>
                                          </p:val>
                                        </p:tav>
                                      </p:tavLst>
                                    </p:anim>
                                    <p:animEffect transition="in" filter="fade">
                                      <p:cBhvr>
                                        <p:cTn id="30" dur="1000"/>
                                        <p:tgtEl>
                                          <p:spTgt spid="87043">
                                            <p:txEl>
                                              <p:pRg st="3" end="3"/>
                                            </p:txEl>
                                          </p:spTgt>
                                        </p:tgtEl>
                                      </p:cBhvr>
                                    </p:animEffect>
                                  </p:childTnLst>
                                </p:cTn>
                              </p:par>
                              <p:par>
                                <p:cTn id="31" presetID="55" presetClass="entr" presetSubtype="0" fill="hold" grpId="0" nodeType="withEffect">
                                  <p:stCondLst>
                                    <p:cond delay="0"/>
                                  </p:stCondLst>
                                  <p:childTnLst>
                                    <p:set>
                                      <p:cBhvr>
                                        <p:cTn id="32" dur="1" fill="hold">
                                          <p:stCondLst>
                                            <p:cond delay="0"/>
                                          </p:stCondLst>
                                        </p:cTn>
                                        <p:tgtEl>
                                          <p:spTgt spid="87043">
                                            <p:txEl>
                                              <p:pRg st="4" end="4"/>
                                            </p:txEl>
                                          </p:spTgt>
                                        </p:tgtEl>
                                        <p:attrNameLst>
                                          <p:attrName>style.visibility</p:attrName>
                                        </p:attrNameLst>
                                      </p:cBhvr>
                                      <p:to>
                                        <p:strVal val="visible"/>
                                      </p:to>
                                    </p:set>
                                    <p:anim calcmode="lin" valueType="num">
                                      <p:cBhvr>
                                        <p:cTn id="33" dur="1000" fill="hold"/>
                                        <p:tgtEl>
                                          <p:spTgt spid="87043">
                                            <p:txEl>
                                              <p:pRg st="4" end="4"/>
                                            </p:txEl>
                                          </p:spTgt>
                                        </p:tgtEl>
                                        <p:attrNameLst>
                                          <p:attrName>ppt_w</p:attrName>
                                        </p:attrNameLst>
                                      </p:cBhvr>
                                      <p:tavLst>
                                        <p:tav tm="0">
                                          <p:val>
                                            <p:strVal val="#ppt_w*0.70"/>
                                          </p:val>
                                        </p:tav>
                                        <p:tav tm="100000">
                                          <p:val>
                                            <p:strVal val="#ppt_w"/>
                                          </p:val>
                                        </p:tav>
                                      </p:tavLst>
                                    </p:anim>
                                    <p:anim calcmode="lin" valueType="num">
                                      <p:cBhvr>
                                        <p:cTn id="34" dur="1000" fill="hold"/>
                                        <p:tgtEl>
                                          <p:spTgt spid="87043">
                                            <p:txEl>
                                              <p:pRg st="4" end="4"/>
                                            </p:txEl>
                                          </p:spTgt>
                                        </p:tgtEl>
                                        <p:attrNameLst>
                                          <p:attrName>ppt_h</p:attrName>
                                        </p:attrNameLst>
                                      </p:cBhvr>
                                      <p:tavLst>
                                        <p:tav tm="0">
                                          <p:val>
                                            <p:strVal val="#ppt_h"/>
                                          </p:val>
                                        </p:tav>
                                        <p:tav tm="100000">
                                          <p:val>
                                            <p:strVal val="#ppt_h"/>
                                          </p:val>
                                        </p:tav>
                                      </p:tavLst>
                                    </p:anim>
                                    <p:animEffect transition="in" filter="fade">
                                      <p:cBhvr>
                                        <p:cTn id="35" dur="1000"/>
                                        <p:tgtEl>
                                          <p:spTgt spid="87043">
                                            <p:txEl>
                                              <p:pRg st="4" end="4"/>
                                            </p:txEl>
                                          </p:spTgt>
                                        </p:tgtEl>
                                      </p:cBhvr>
                                    </p:animEffect>
                                  </p:childTnLst>
                                </p:cTn>
                              </p:par>
                              <p:par>
                                <p:cTn id="36" presetID="55" presetClass="entr" presetSubtype="0" fill="hold" grpId="0" nodeType="withEffect">
                                  <p:stCondLst>
                                    <p:cond delay="0"/>
                                  </p:stCondLst>
                                  <p:childTnLst>
                                    <p:set>
                                      <p:cBhvr>
                                        <p:cTn id="37" dur="1" fill="hold">
                                          <p:stCondLst>
                                            <p:cond delay="0"/>
                                          </p:stCondLst>
                                        </p:cTn>
                                        <p:tgtEl>
                                          <p:spTgt spid="87043">
                                            <p:txEl>
                                              <p:pRg st="5" end="5"/>
                                            </p:txEl>
                                          </p:spTgt>
                                        </p:tgtEl>
                                        <p:attrNameLst>
                                          <p:attrName>style.visibility</p:attrName>
                                        </p:attrNameLst>
                                      </p:cBhvr>
                                      <p:to>
                                        <p:strVal val="visible"/>
                                      </p:to>
                                    </p:set>
                                    <p:anim calcmode="lin" valueType="num">
                                      <p:cBhvr>
                                        <p:cTn id="38" dur="1000" fill="hold"/>
                                        <p:tgtEl>
                                          <p:spTgt spid="87043">
                                            <p:txEl>
                                              <p:pRg st="5" end="5"/>
                                            </p:txEl>
                                          </p:spTgt>
                                        </p:tgtEl>
                                        <p:attrNameLst>
                                          <p:attrName>ppt_w</p:attrName>
                                        </p:attrNameLst>
                                      </p:cBhvr>
                                      <p:tavLst>
                                        <p:tav tm="0">
                                          <p:val>
                                            <p:strVal val="#ppt_w*0.70"/>
                                          </p:val>
                                        </p:tav>
                                        <p:tav tm="100000">
                                          <p:val>
                                            <p:strVal val="#ppt_w"/>
                                          </p:val>
                                        </p:tav>
                                      </p:tavLst>
                                    </p:anim>
                                    <p:anim calcmode="lin" valueType="num">
                                      <p:cBhvr>
                                        <p:cTn id="39" dur="1000" fill="hold"/>
                                        <p:tgtEl>
                                          <p:spTgt spid="87043">
                                            <p:txEl>
                                              <p:pRg st="5" end="5"/>
                                            </p:txEl>
                                          </p:spTgt>
                                        </p:tgtEl>
                                        <p:attrNameLst>
                                          <p:attrName>ppt_h</p:attrName>
                                        </p:attrNameLst>
                                      </p:cBhvr>
                                      <p:tavLst>
                                        <p:tav tm="0">
                                          <p:val>
                                            <p:strVal val="#ppt_h"/>
                                          </p:val>
                                        </p:tav>
                                        <p:tav tm="100000">
                                          <p:val>
                                            <p:strVal val="#ppt_h"/>
                                          </p:val>
                                        </p:tav>
                                      </p:tavLst>
                                    </p:anim>
                                    <p:animEffect transition="in" filter="fade">
                                      <p:cBhvr>
                                        <p:cTn id="40" dur="1000"/>
                                        <p:tgtEl>
                                          <p:spTgt spid="8704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04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zh-CN" altLang="en-US"/>
              <a:t>端口扫描：方法</a:t>
            </a:r>
          </a:p>
        </p:txBody>
      </p:sp>
      <p:sp>
        <p:nvSpPr>
          <p:cNvPr id="21507" name="Rectangle 3"/>
          <p:cNvSpPr>
            <a:spLocks noGrp="1" noChangeArrowheads="1"/>
          </p:cNvSpPr>
          <p:nvPr>
            <p:ph type="body" idx="1"/>
          </p:nvPr>
        </p:nvSpPr>
        <p:spPr>
          <a:xfrm>
            <a:off x="658813" y="1101725"/>
            <a:ext cx="7772400" cy="4114800"/>
          </a:xfrm>
        </p:spPr>
        <p:txBody>
          <a:bodyPr/>
          <a:lstStyle/>
          <a:p>
            <a:pPr eaLnBrk="1" hangingPunct="1">
              <a:lnSpc>
                <a:spcPct val="150000"/>
              </a:lnSpc>
              <a:spcBef>
                <a:spcPts val="0"/>
              </a:spcBef>
            </a:pPr>
            <a:r>
              <a:rPr lang="zh-CN" altLang="en-US" sz="2400" dirty="0"/>
              <a:t>端口扫描是指对目标主机上指定的一个端口进行扫描，探测目的端口的“开放”与“关闭” 状态</a:t>
            </a:r>
            <a:r>
              <a:rPr lang="zh-CN" altLang="en-US" sz="2400" dirty="0" smtClean="0"/>
              <a:t>。向</a:t>
            </a:r>
            <a:r>
              <a:rPr lang="zh-CN" altLang="en-US" sz="2400" dirty="0"/>
              <a:t>目标端口发送探测数据包，根据收到的响应来判断端口的状态</a:t>
            </a:r>
            <a:r>
              <a:rPr lang="zh-CN" altLang="en-US" sz="2400" dirty="0" smtClean="0"/>
              <a:t>。</a:t>
            </a:r>
            <a:endParaRPr lang="en-US" altLang="zh-CN" sz="2400" dirty="0" smtClean="0"/>
          </a:p>
          <a:p>
            <a:pPr eaLnBrk="1" hangingPunct="1">
              <a:lnSpc>
                <a:spcPct val="150000"/>
              </a:lnSpc>
              <a:spcBef>
                <a:spcPts val="0"/>
              </a:spcBef>
            </a:pPr>
            <a:r>
              <a:rPr lang="zh-CN" altLang="en-US" sz="2400" dirty="0"/>
              <a:t>端口扫描主要是基于传输层上的 </a:t>
            </a:r>
            <a:r>
              <a:rPr lang="en-US" altLang="zh-CN" sz="2400" dirty="0"/>
              <a:t>TCP </a:t>
            </a:r>
            <a:r>
              <a:rPr lang="zh-CN" altLang="en-US" sz="2400" dirty="0"/>
              <a:t>协议和 </a:t>
            </a:r>
            <a:r>
              <a:rPr lang="en-US" altLang="zh-CN" sz="2400" dirty="0"/>
              <a:t>UDP </a:t>
            </a:r>
            <a:r>
              <a:rPr lang="zh-CN" altLang="en-US" sz="2400" dirty="0"/>
              <a:t>协议进行。根据使用的协议不同，端口扫 描技术又分为 </a:t>
            </a:r>
            <a:r>
              <a:rPr lang="en-US" altLang="zh-CN" sz="2400" dirty="0"/>
              <a:t>TCP </a:t>
            </a:r>
            <a:r>
              <a:rPr lang="zh-CN" altLang="en-US" sz="2400" dirty="0"/>
              <a:t>端口扫描和 </a:t>
            </a:r>
            <a:r>
              <a:rPr lang="en-US" altLang="zh-CN" sz="2400" dirty="0"/>
              <a:t>UDP </a:t>
            </a:r>
            <a:r>
              <a:rPr lang="zh-CN" altLang="en-US" sz="2400" dirty="0"/>
              <a:t>端口扫描两种。</a:t>
            </a:r>
            <a:endParaRPr lang="en-US" altLang="zh-CN" sz="2400" dirty="0" smtClean="0"/>
          </a:p>
          <a:p>
            <a:pPr lvl="1" eaLnBrk="1" hangingPunct="1">
              <a:lnSpc>
                <a:spcPct val="150000"/>
              </a:lnSpc>
              <a:spcBef>
                <a:spcPts val="0"/>
              </a:spcBef>
            </a:pPr>
            <a:r>
              <a:rPr lang="en-US" altLang="zh-CN" dirty="0" smtClean="0"/>
              <a:t>TCP </a:t>
            </a:r>
            <a:r>
              <a:rPr lang="zh-CN" altLang="en-US" dirty="0" smtClean="0"/>
              <a:t>扫描</a:t>
            </a:r>
            <a:endParaRPr lang="en-US" altLang="zh-CN" dirty="0" smtClean="0"/>
          </a:p>
          <a:p>
            <a:pPr lvl="1" eaLnBrk="1" hangingPunct="1">
              <a:lnSpc>
                <a:spcPct val="150000"/>
              </a:lnSpc>
              <a:spcBef>
                <a:spcPts val="0"/>
              </a:spcBef>
            </a:pPr>
            <a:r>
              <a:rPr lang="en-US" altLang="zh-CN" dirty="0"/>
              <a:t>UDP</a:t>
            </a:r>
            <a:r>
              <a:rPr lang="zh-CN" altLang="en-US" dirty="0" smtClean="0"/>
              <a:t>扫描</a:t>
            </a:r>
            <a:endParaRPr lang="en-US" altLang="zh-C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1507">
                                            <p:txEl>
                                              <p:pRg st="0" end="0"/>
                                            </p:txEl>
                                          </p:spTgt>
                                        </p:tgtEl>
                                        <p:attrNameLst>
                                          <p:attrName>style.visibility</p:attrName>
                                        </p:attrNameLst>
                                      </p:cBhvr>
                                      <p:to>
                                        <p:strVal val="visible"/>
                                      </p:to>
                                    </p:set>
                                    <p:animEffect transition="in" filter="blinds(horizontal)">
                                      <p:cBhvr>
                                        <p:cTn id="7" dur="500"/>
                                        <p:tgtEl>
                                          <p:spTgt spid="21507">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1507">
                                            <p:txEl>
                                              <p:pRg st="1" end="1"/>
                                            </p:txEl>
                                          </p:spTgt>
                                        </p:tgtEl>
                                        <p:attrNameLst>
                                          <p:attrName>style.visibility</p:attrName>
                                        </p:attrNameLst>
                                      </p:cBhvr>
                                      <p:to>
                                        <p:strVal val="visible"/>
                                      </p:to>
                                    </p:set>
                                    <p:animEffect transition="in" filter="blinds(horizontal)">
                                      <p:cBhvr>
                                        <p:cTn id="10" dur="500"/>
                                        <p:tgtEl>
                                          <p:spTgt spid="21507">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21507">
                                            <p:txEl>
                                              <p:pRg st="2" end="2"/>
                                            </p:txEl>
                                          </p:spTgt>
                                        </p:tgtEl>
                                        <p:attrNameLst>
                                          <p:attrName>style.visibility</p:attrName>
                                        </p:attrNameLst>
                                      </p:cBhvr>
                                      <p:to>
                                        <p:strVal val="visible"/>
                                      </p:to>
                                    </p:set>
                                    <p:animEffect transition="in" filter="blinds(horizontal)">
                                      <p:cBhvr>
                                        <p:cTn id="13" dur="500"/>
                                        <p:tgtEl>
                                          <p:spTgt spid="21507">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21507">
                                            <p:txEl>
                                              <p:pRg st="3" end="3"/>
                                            </p:txEl>
                                          </p:spTgt>
                                        </p:tgtEl>
                                        <p:attrNameLst>
                                          <p:attrName>style.visibility</p:attrName>
                                        </p:attrNameLst>
                                      </p:cBhvr>
                                      <p:to>
                                        <p:strVal val="visible"/>
                                      </p:to>
                                    </p:set>
                                    <p:animEffect transition="in" filter="blinds(horizontal)">
                                      <p:cBhvr>
                                        <p:cTn id="18" dur="500"/>
                                        <p:tgtEl>
                                          <p:spTgt spid="2150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4"/>
          <p:cNvSpPr>
            <a:spLocks noGrp="1" noChangeArrowheads="1"/>
          </p:cNvSpPr>
          <p:nvPr>
            <p:ph type="title"/>
          </p:nvPr>
        </p:nvSpPr>
        <p:spPr>
          <a:xfrm>
            <a:off x="1724025" y="2660650"/>
            <a:ext cx="6305550" cy="1143000"/>
          </a:xfrm>
        </p:spPr>
        <p:txBody>
          <a:bodyPr/>
          <a:lstStyle/>
          <a:p>
            <a:pPr eaLnBrk="1" hangingPunct="1"/>
            <a:r>
              <a:rPr lang="zh-CN" altLang="en-US" b="1" dirty="0">
                <a:solidFill>
                  <a:srgbClr val="FF0000"/>
                </a:solidFill>
              </a:rPr>
              <a:t>一、</a:t>
            </a:r>
            <a:r>
              <a:rPr lang="en-US" altLang="zh-CN" b="1" dirty="0">
                <a:solidFill>
                  <a:srgbClr val="FF0000"/>
                </a:solidFill>
              </a:rPr>
              <a:t>TCP</a:t>
            </a:r>
            <a:r>
              <a:rPr lang="zh-CN" altLang="en-US" b="1" dirty="0">
                <a:solidFill>
                  <a:srgbClr val="FF0000"/>
                </a:solidFill>
              </a:rPr>
              <a:t>扫描</a:t>
            </a:r>
            <a:endParaRPr lang="en-US" altLang="zh-CN" b="1" dirty="0">
              <a:solidFill>
                <a:srgbClr val="FF0000"/>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en-US" altLang="zh-CN"/>
              <a:t>TCP</a:t>
            </a:r>
            <a:r>
              <a:rPr lang="zh-CN" altLang="en-US"/>
              <a:t>报文段的结构</a:t>
            </a:r>
          </a:p>
        </p:txBody>
      </p:sp>
      <p:grpSp>
        <p:nvGrpSpPr>
          <p:cNvPr id="2" name="Group 3"/>
          <p:cNvGrpSpPr/>
          <p:nvPr/>
        </p:nvGrpSpPr>
        <p:grpSpPr bwMode="auto">
          <a:xfrm>
            <a:off x="165100" y="1103313"/>
            <a:ext cx="8799513" cy="4989512"/>
            <a:chOff x="195" y="663"/>
            <a:chExt cx="5543" cy="3143"/>
          </a:xfrm>
        </p:grpSpPr>
        <p:sp>
          <p:nvSpPr>
            <p:cNvPr id="41990" name="AutoShape 4"/>
            <p:cNvSpPr>
              <a:spLocks noChangeArrowheads="1"/>
            </p:cNvSpPr>
            <p:nvPr/>
          </p:nvSpPr>
          <p:spPr bwMode="auto">
            <a:xfrm>
              <a:off x="440" y="3567"/>
              <a:ext cx="400" cy="159"/>
            </a:xfrm>
            <a:prstGeom prst="leftArrow">
              <a:avLst>
                <a:gd name="adj1" fmla="val 50000"/>
                <a:gd name="adj2" fmla="val 62893"/>
              </a:avLst>
            </a:prstGeom>
            <a:solidFill>
              <a:schemeClr val="bg1"/>
            </a:solidFill>
            <a:ln w="12700">
              <a:solidFill>
                <a:schemeClr val="tx1"/>
              </a:solidFill>
              <a:miter lim="800000"/>
            </a:ln>
          </p:spPr>
          <p:txBody>
            <a:bodyPr wrap="none" anchor="ctr"/>
            <a:lstStyle/>
            <a:p>
              <a:endParaRPr lang="zh-CN" altLang="en-US"/>
            </a:p>
          </p:txBody>
        </p:sp>
        <p:sp>
          <p:nvSpPr>
            <p:cNvPr id="41991" name="Freeform 5"/>
            <p:cNvSpPr/>
            <p:nvPr/>
          </p:nvSpPr>
          <p:spPr bwMode="auto">
            <a:xfrm>
              <a:off x="799" y="2414"/>
              <a:ext cx="4300" cy="477"/>
            </a:xfrm>
            <a:custGeom>
              <a:avLst/>
              <a:gdLst>
                <a:gd name="T0" fmla="*/ 0 w 4626"/>
                <a:gd name="T1" fmla="*/ 0 h 544"/>
                <a:gd name="T2" fmla="*/ 744 w 4626"/>
                <a:gd name="T3" fmla="*/ 418 h 544"/>
                <a:gd name="T4" fmla="*/ 1567 w 4626"/>
                <a:gd name="T5" fmla="*/ 418 h 544"/>
                <a:gd name="T6" fmla="*/ 3997 w 4626"/>
                <a:gd name="T7" fmla="*/ 0 h 544"/>
                <a:gd name="T8" fmla="*/ 0 w 4626"/>
                <a:gd name="T9" fmla="*/ 0 h 544"/>
                <a:gd name="T10" fmla="*/ 0 60000 65536"/>
                <a:gd name="T11" fmla="*/ 0 60000 65536"/>
                <a:gd name="T12" fmla="*/ 0 60000 65536"/>
                <a:gd name="T13" fmla="*/ 0 60000 65536"/>
                <a:gd name="T14" fmla="*/ 0 60000 65536"/>
                <a:gd name="T15" fmla="*/ 0 w 4626"/>
                <a:gd name="T16" fmla="*/ 0 h 544"/>
                <a:gd name="T17" fmla="*/ 4626 w 4626"/>
                <a:gd name="T18" fmla="*/ 544 h 544"/>
              </a:gdLst>
              <a:ahLst/>
              <a:cxnLst>
                <a:cxn ang="T10">
                  <a:pos x="T0" y="T1"/>
                </a:cxn>
                <a:cxn ang="T11">
                  <a:pos x="T2" y="T3"/>
                </a:cxn>
                <a:cxn ang="T12">
                  <a:pos x="T4" y="T5"/>
                </a:cxn>
                <a:cxn ang="T13">
                  <a:pos x="T6" y="T7"/>
                </a:cxn>
                <a:cxn ang="T14">
                  <a:pos x="T8" y="T9"/>
                </a:cxn>
              </a:cxnLst>
              <a:rect l="T15" t="T16" r="T17" b="T18"/>
              <a:pathLst>
                <a:path w="4626" h="544">
                  <a:moveTo>
                    <a:pt x="0" y="0"/>
                  </a:moveTo>
                  <a:lnTo>
                    <a:pt x="861" y="544"/>
                  </a:lnTo>
                  <a:lnTo>
                    <a:pt x="1814" y="544"/>
                  </a:lnTo>
                  <a:lnTo>
                    <a:pt x="4626" y="0"/>
                  </a:lnTo>
                  <a:lnTo>
                    <a:pt x="0" y="0"/>
                  </a:lnTo>
                  <a:close/>
                </a:path>
              </a:pathLst>
            </a:custGeom>
            <a:gradFill rotWithShape="1">
              <a:gsLst>
                <a:gs pos="0">
                  <a:srgbClr val="EAEAEA"/>
                </a:gs>
                <a:gs pos="100000">
                  <a:srgbClr val="ACACAC"/>
                </a:gs>
              </a:gsLst>
              <a:lin ang="5400000" scaled="1"/>
            </a:gradFill>
            <a:ln w="12700">
              <a:noFill/>
              <a:round/>
            </a:ln>
          </p:spPr>
          <p:txBody>
            <a:bodyPr/>
            <a:lstStyle/>
            <a:p>
              <a:endParaRPr lang="zh-CN" altLang="en-US"/>
            </a:p>
          </p:txBody>
        </p:sp>
        <p:sp>
          <p:nvSpPr>
            <p:cNvPr id="41992" name="Line 6"/>
            <p:cNvSpPr>
              <a:spLocks noChangeShapeType="1"/>
            </p:cNvSpPr>
            <p:nvPr/>
          </p:nvSpPr>
          <p:spPr bwMode="auto">
            <a:xfrm>
              <a:off x="789" y="969"/>
              <a:ext cx="4297" cy="0"/>
            </a:xfrm>
            <a:prstGeom prst="line">
              <a:avLst/>
            </a:prstGeom>
            <a:noFill/>
            <a:ln w="12700">
              <a:solidFill>
                <a:schemeClr val="tx1"/>
              </a:solidFill>
              <a:round/>
            </a:ln>
          </p:spPr>
          <p:txBody>
            <a:bodyPr wrap="none" anchor="ctr"/>
            <a:lstStyle/>
            <a:p>
              <a:endParaRPr lang="zh-CN" altLang="en-US"/>
            </a:p>
          </p:txBody>
        </p:sp>
        <p:sp>
          <p:nvSpPr>
            <p:cNvPr id="41993" name="Line 7"/>
            <p:cNvSpPr>
              <a:spLocks noChangeShapeType="1"/>
            </p:cNvSpPr>
            <p:nvPr/>
          </p:nvSpPr>
          <p:spPr bwMode="auto">
            <a:xfrm>
              <a:off x="797" y="1262"/>
              <a:ext cx="4289" cy="0"/>
            </a:xfrm>
            <a:prstGeom prst="line">
              <a:avLst/>
            </a:prstGeom>
            <a:noFill/>
            <a:ln w="12700">
              <a:solidFill>
                <a:schemeClr val="tx1"/>
              </a:solidFill>
              <a:round/>
            </a:ln>
          </p:spPr>
          <p:txBody>
            <a:bodyPr wrap="none" anchor="ctr"/>
            <a:lstStyle/>
            <a:p>
              <a:endParaRPr lang="zh-CN" altLang="en-US"/>
            </a:p>
          </p:txBody>
        </p:sp>
        <p:sp>
          <p:nvSpPr>
            <p:cNvPr id="41994" name="Line 8"/>
            <p:cNvSpPr>
              <a:spLocks noChangeShapeType="1"/>
            </p:cNvSpPr>
            <p:nvPr/>
          </p:nvSpPr>
          <p:spPr bwMode="auto">
            <a:xfrm>
              <a:off x="789" y="1554"/>
              <a:ext cx="4297" cy="0"/>
            </a:xfrm>
            <a:prstGeom prst="line">
              <a:avLst/>
            </a:prstGeom>
            <a:noFill/>
            <a:ln w="12700">
              <a:solidFill>
                <a:schemeClr val="tx1"/>
              </a:solidFill>
              <a:round/>
            </a:ln>
          </p:spPr>
          <p:txBody>
            <a:bodyPr wrap="none" anchor="ctr"/>
            <a:lstStyle/>
            <a:p>
              <a:endParaRPr lang="zh-CN" altLang="en-US"/>
            </a:p>
          </p:txBody>
        </p:sp>
        <p:sp>
          <p:nvSpPr>
            <p:cNvPr id="41995" name="Line 9"/>
            <p:cNvSpPr>
              <a:spLocks noChangeShapeType="1"/>
            </p:cNvSpPr>
            <p:nvPr/>
          </p:nvSpPr>
          <p:spPr bwMode="auto">
            <a:xfrm>
              <a:off x="789" y="1846"/>
              <a:ext cx="4297" cy="0"/>
            </a:xfrm>
            <a:prstGeom prst="line">
              <a:avLst/>
            </a:prstGeom>
            <a:noFill/>
            <a:ln w="12700">
              <a:solidFill>
                <a:schemeClr val="tx1"/>
              </a:solidFill>
              <a:round/>
            </a:ln>
          </p:spPr>
          <p:txBody>
            <a:bodyPr wrap="none" anchor="ctr"/>
            <a:lstStyle/>
            <a:p>
              <a:endParaRPr lang="zh-CN" altLang="en-US"/>
            </a:p>
          </p:txBody>
        </p:sp>
        <p:sp>
          <p:nvSpPr>
            <p:cNvPr id="41996" name="Line 10"/>
            <p:cNvSpPr>
              <a:spLocks noChangeShapeType="1"/>
            </p:cNvSpPr>
            <p:nvPr/>
          </p:nvSpPr>
          <p:spPr bwMode="auto">
            <a:xfrm>
              <a:off x="797" y="2139"/>
              <a:ext cx="4289" cy="0"/>
            </a:xfrm>
            <a:prstGeom prst="line">
              <a:avLst/>
            </a:prstGeom>
            <a:noFill/>
            <a:ln w="12700">
              <a:solidFill>
                <a:schemeClr val="tx1"/>
              </a:solidFill>
              <a:round/>
            </a:ln>
          </p:spPr>
          <p:txBody>
            <a:bodyPr wrap="none" anchor="ctr"/>
            <a:lstStyle/>
            <a:p>
              <a:endParaRPr lang="zh-CN" altLang="en-US"/>
            </a:p>
          </p:txBody>
        </p:sp>
        <p:sp>
          <p:nvSpPr>
            <p:cNvPr id="41997" name="Line 11"/>
            <p:cNvSpPr>
              <a:spLocks noChangeShapeType="1"/>
            </p:cNvSpPr>
            <p:nvPr/>
          </p:nvSpPr>
          <p:spPr bwMode="auto">
            <a:xfrm>
              <a:off x="2939" y="676"/>
              <a:ext cx="0" cy="299"/>
            </a:xfrm>
            <a:prstGeom prst="line">
              <a:avLst/>
            </a:prstGeom>
            <a:noFill/>
            <a:ln w="12700">
              <a:solidFill>
                <a:schemeClr val="tx1"/>
              </a:solidFill>
              <a:round/>
            </a:ln>
          </p:spPr>
          <p:txBody>
            <a:bodyPr wrap="none" anchor="ctr"/>
            <a:lstStyle/>
            <a:p>
              <a:endParaRPr lang="zh-CN" altLang="en-US"/>
            </a:p>
          </p:txBody>
        </p:sp>
        <p:sp>
          <p:nvSpPr>
            <p:cNvPr id="41998" name="Rectangle 12"/>
            <p:cNvSpPr>
              <a:spLocks noChangeArrowheads="1"/>
            </p:cNvSpPr>
            <p:nvPr/>
          </p:nvSpPr>
          <p:spPr bwMode="auto">
            <a:xfrm>
              <a:off x="3609" y="730"/>
              <a:ext cx="818" cy="210"/>
            </a:xfrm>
            <a:prstGeom prst="rect">
              <a:avLst/>
            </a:prstGeom>
            <a:noFill/>
            <a:ln w="12700">
              <a:noFill/>
              <a:miter lim="800000"/>
            </a:ln>
          </p:spPr>
          <p:txBody>
            <a:bodyPr wrap="none"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目  的  端  口</a:t>
              </a:r>
            </a:p>
          </p:txBody>
        </p:sp>
        <p:sp>
          <p:nvSpPr>
            <p:cNvPr id="41999" name="Rectangle 13"/>
            <p:cNvSpPr>
              <a:spLocks noChangeArrowheads="1"/>
            </p:cNvSpPr>
            <p:nvPr/>
          </p:nvSpPr>
          <p:spPr bwMode="auto">
            <a:xfrm>
              <a:off x="879" y="1517"/>
              <a:ext cx="370" cy="364"/>
            </a:xfrm>
            <a:prstGeom prst="rect">
              <a:avLst/>
            </a:prstGeom>
            <a:noFill/>
            <a:ln w="12700">
              <a:noFill/>
              <a:miter lim="800000"/>
            </a:ln>
          </p:spPr>
          <p:txBody>
            <a:bodyPr wrap="none"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数据</a:t>
              </a:r>
            </a:p>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偏移</a:t>
              </a:r>
            </a:p>
          </p:txBody>
        </p:sp>
        <p:sp>
          <p:nvSpPr>
            <p:cNvPr id="42000" name="Rectangle 14"/>
            <p:cNvSpPr>
              <a:spLocks noChangeArrowheads="1"/>
            </p:cNvSpPr>
            <p:nvPr/>
          </p:nvSpPr>
          <p:spPr bwMode="auto">
            <a:xfrm>
              <a:off x="1481" y="1904"/>
              <a:ext cx="690" cy="210"/>
            </a:xfrm>
            <a:prstGeom prst="rect">
              <a:avLst/>
            </a:prstGeom>
            <a:noFill/>
            <a:ln w="12700">
              <a:noFill/>
              <a:miter lim="800000"/>
            </a:ln>
          </p:spPr>
          <p:txBody>
            <a:bodyPr wrap="none"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检   验   和</a:t>
              </a:r>
            </a:p>
          </p:txBody>
        </p:sp>
        <p:sp>
          <p:nvSpPr>
            <p:cNvPr id="42001" name="Rectangle 15"/>
            <p:cNvSpPr>
              <a:spLocks noChangeArrowheads="1"/>
            </p:cNvSpPr>
            <p:nvPr/>
          </p:nvSpPr>
          <p:spPr bwMode="auto">
            <a:xfrm>
              <a:off x="1594" y="2174"/>
              <a:ext cx="1785" cy="210"/>
            </a:xfrm>
            <a:prstGeom prst="rect">
              <a:avLst/>
            </a:prstGeom>
            <a:noFill/>
            <a:ln w="12700">
              <a:noFill/>
              <a:miter lim="800000"/>
            </a:ln>
          </p:spPr>
          <p:txBody>
            <a:bodyPr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选    项    （长  度  可  变）</a:t>
              </a:r>
            </a:p>
          </p:txBody>
        </p:sp>
        <p:sp>
          <p:nvSpPr>
            <p:cNvPr id="42002" name="Rectangle 16"/>
            <p:cNvSpPr>
              <a:spLocks noChangeArrowheads="1"/>
            </p:cNvSpPr>
            <p:nvPr/>
          </p:nvSpPr>
          <p:spPr bwMode="auto">
            <a:xfrm>
              <a:off x="1545" y="730"/>
              <a:ext cx="626" cy="210"/>
            </a:xfrm>
            <a:prstGeom prst="rect">
              <a:avLst/>
            </a:prstGeom>
            <a:noFill/>
            <a:ln w="12700">
              <a:noFill/>
              <a:miter lim="800000"/>
            </a:ln>
          </p:spPr>
          <p:txBody>
            <a:bodyPr wrap="none"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源  端  口</a:t>
              </a:r>
            </a:p>
          </p:txBody>
        </p:sp>
        <p:sp>
          <p:nvSpPr>
            <p:cNvPr id="42003" name="Rectangle 17"/>
            <p:cNvSpPr>
              <a:spLocks noChangeArrowheads="1"/>
            </p:cNvSpPr>
            <p:nvPr/>
          </p:nvSpPr>
          <p:spPr bwMode="auto">
            <a:xfrm>
              <a:off x="2691" y="1019"/>
              <a:ext cx="485" cy="210"/>
            </a:xfrm>
            <a:prstGeom prst="rect">
              <a:avLst/>
            </a:prstGeom>
            <a:noFill/>
            <a:ln w="12700">
              <a:noFill/>
              <a:miter lim="800000"/>
            </a:ln>
          </p:spPr>
          <p:txBody>
            <a:bodyPr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序   号</a:t>
              </a:r>
            </a:p>
          </p:txBody>
        </p:sp>
        <p:sp>
          <p:nvSpPr>
            <p:cNvPr id="42004" name="Line 18"/>
            <p:cNvSpPr>
              <a:spLocks noChangeShapeType="1"/>
            </p:cNvSpPr>
            <p:nvPr/>
          </p:nvSpPr>
          <p:spPr bwMode="auto">
            <a:xfrm>
              <a:off x="2942" y="1558"/>
              <a:ext cx="0" cy="577"/>
            </a:xfrm>
            <a:prstGeom prst="line">
              <a:avLst/>
            </a:prstGeom>
            <a:noFill/>
            <a:ln w="12700">
              <a:solidFill>
                <a:schemeClr val="tx1"/>
              </a:solidFill>
              <a:round/>
            </a:ln>
          </p:spPr>
          <p:txBody>
            <a:bodyPr wrap="none" anchor="ctr"/>
            <a:lstStyle/>
            <a:p>
              <a:endParaRPr lang="zh-CN" altLang="en-US"/>
            </a:p>
          </p:txBody>
        </p:sp>
        <p:sp>
          <p:nvSpPr>
            <p:cNvPr id="42005" name="Rectangle 19"/>
            <p:cNvSpPr>
              <a:spLocks noChangeArrowheads="1"/>
            </p:cNvSpPr>
            <p:nvPr/>
          </p:nvSpPr>
          <p:spPr bwMode="auto">
            <a:xfrm>
              <a:off x="3519" y="1904"/>
              <a:ext cx="914" cy="210"/>
            </a:xfrm>
            <a:prstGeom prst="rect">
              <a:avLst/>
            </a:prstGeom>
            <a:noFill/>
            <a:ln w="12700">
              <a:noFill/>
              <a:miter lim="800000"/>
            </a:ln>
          </p:spPr>
          <p:txBody>
            <a:bodyPr wrap="none"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紧   急   指   针</a:t>
              </a:r>
            </a:p>
          </p:txBody>
        </p:sp>
        <p:sp>
          <p:nvSpPr>
            <p:cNvPr id="42006" name="Rectangle 20"/>
            <p:cNvSpPr>
              <a:spLocks noChangeArrowheads="1"/>
            </p:cNvSpPr>
            <p:nvPr/>
          </p:nvSpPr>
          <p:spPr bwMode="auto">
            <a:xfrm>
              <a:off x="3770" y="1601"/>
              <a:ext cx="466" cy="210"/>
            </a:xfrm>
            <a:prstGeom prst="rect">
              <a:avLst/>
            </a:prstGeom>
            <a:noFill/>
            <a:ln w="12700">
              <a:noFill/>
              <a:miter lim="800000"/>
            </a:ln>
          </p:spPr>
          <p:txBody>
            <a:bodyPr wrap="none"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窗   口</a:t>
              </a:r>
            </a:p>
          </p:txBody>
        </p:sp>
        <p:sp>
          <p:nvSpPr>
            <p:cNvPr id="42007" name="Rectangle 21"/>
            <p:cNvSpPr>
              <a:spLocks noChangeArrowheads="1"/>
            </p:cNvSpPr>
            <p:nvPr/>
          </p:nvSpPr>
          <p:spPr bwMode="auto">
            <a:xfrm>
              <a:off x="2554" y="1324"/>
              <a:ext cx="817" cy="210"/>
            </a:xfrm>
            <a:prstGeom prst="rect">
              <a:avLst/>
            </a:prstGeom>
            <a:noFill/>
            <a:ln w="12700">
              <a:noFill/>
              <a:miter lim="800000"/>
            </a:ln>
          </p:spPr>
          <p:txBody>
            <a:bodyPr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确    认    号</a:t>
              </a:r>
            </a:p>
          </p:txBody>
        </p:sp>
        <p:sp>
          <p:nvSpPr>
            <p:cNvPr id="42008" name="Line 22"/>
            <p:cNvSpPr>
              <a:spLocks noChangeShapeType="1"/>
            </p:cNvSpPr>
            <p:nvPr/>
          </p:nvSpPr>
          <p:spPr bwMode="auto">
            <a:xfrm>
              <a:off x="1327" y="1558"/>
              <a:ext cx="0" cy="292"/>
            </a:xfrm>
            <a:prstGeom prst="line">
              <a:avLst/>
            </a:prstGeom>
            <a:noFill/>
            <a:ln w="12700">
              <a:solidFill>
                <a:schemeClr val="tx1"/>
              </a:solidFill>
              <a:round/>
            </a:ln>
          </p:spPr>
          <p:txBody>
            <a:bodyPr wrap="none" anchor="ctr"/>
            <a:lstStyle/>
            <a:p>
              <a:endParaRPr lang="zh-CN" altLang="en-US"/>
            </a:p>
          </p:txBody>
        </p:sp>
        <p:sp>
          <p:nvSpPr>
            <p:cNvPr id="42009" name="Line 23"/>
            <p:cNvSpPr>
              <a:spLocks noChangeShapeType="1"/>
            </p:cNvSpPr>
            <p:nvPr/>
          </p:nvSpPr>
          <p:spPr bwMode="auto">
            <a:xfrm>
              <a:off x="2403" y="1555"/>
              <a:ext cx="0" cy="288"/>
            </a:xfrm>
            <a:prstGeom prst="line">
              <a:avLst/>
            </a:prstGeom>
            <a:noFill/>
            <a:ln w="12700">
              <a:solidFill>
                <a:schemeClr val="tx1"/>
              </a:solidFill>
              <a:round/>
            </a:ln>
          </p:spPr>
          <p:txBody>
            <a:bodyPr wrap="none" anchor="ctr"/>
            <a:lstStyle/>
            <a:p>
              <a:endParaRPr lang="zh-CN" altLang="en-US"/>
            </a:p>
          </p:txBody>
        </p:sp>
        <p:sp>
          <p:nvSpPr>
            <p:cNvPr id="42010" name="Line 24"/>
            <p:cNvSpPr>
              <a:spLocks noChangeShapeType="1"/>
            </p:cNvSpPr>
            <p:nvPr/>
          </p:nvSpPr>
          <p:spPr bwMode="auto">
            <a:xfrm>
              <a:off x="2127" y="1558"/>
              <a:ext cx="0" cy="292"/>
            </a:xfrm>
            <a:prstGeom prst="line">
              <a:avLst/>
            </a:prstGeom>
            <a:noFill/>
            <a:ln w="12700">
              <a:solidFill>
                <a:schemeClr val="tx1"/>
              </a:solidFill>
              <a:round/>
            </a:ln>
          </p:spPr>
          <p:txBody>
            <a:bodyPr wrap="none" anchor="ctr"/>
            <a:lstStyle/>
            <a:p>
              <a:endParaRPr lang="zh-CN" altLang="en-US"/>
            </a:p>
          </p:txBody>
        </p:sp>
        <p:sp>
          <p:nvSpPr>
            <p:cNvPr id="42011" name="Line 25"/>
            <p:cNvSpPr>
              <a:spLocks noChangeShapeType="1"/>
            </p:cNvSpPr>
            <p:nvPr/>
          </p:nvSpPr>
          <p:spPr bwMode="auto">
            <a:xfrm>
              <a:off x="2264" y="1558"/>
              <a:ext cx="0" cy="287"/>
            </a:xfrm>
            <a:prstGeom prst="line">
              <a:avLst/>
            </a:prstGeom>
            <a:noFill/>
            <a:ln w="12700">
              <a:solidFill>
                <a:schemeClr val="tx1"/>
              </a:solidFill>
              <a:round/>
            </a:ln>
          </p:spPr>
          <p:txBody>
            <a:bodyPr wrap="none" anchor="ctr"/>
            <a:lstStyle/>
            <a:p>
              <a:endParaRPr lang="zh-CN" altLang="en-US"/>
            </a:p>
          </p:txBody>
        </p:sp>
        <p:sp>
          <p:nvSpPr>
            <p:cNvPr id="42012" name="Line 26"/>
            <p:cNvSpPr>
              <a:spLocks noChangeShapeType="1"/>
            </p:cNvSpPr>
            <p:nvPr/>
          </p:nvSpPr>
          <p:spPr bwMode="auto">
            <a:xfrm>
              <a:off x="2671" y="1558"/>
              <a:ext cx="0" cy="287"/>
            </a:xfrm>
            <a:prstGeom prst="line">
              <a:avLst/>
            </a:prstGeom>
            <a:noFill/>
            <a:ln w="12700">
              <a:solidFill>
                <a:schemeClr val="tx1"/>
              </a:solidFill>
              <a:round/>
            </a:ln>
          </p:spPr>
          <p:txBody>
            <a:bodyPr wrap="none" anchor="ctr"/>
            <a:lstStyle/>
            <a:p>
              <a:endParaRPr lang="zh-CN" altLang="en-US"/>
            </a:p>
          </p:txBody>
        </p:sp>
        <p:sp>
          <p:nvSpPr>
            <p:cNvPr id="42013" name="Line 27"/>
            <p:cNvSpPr>
              <a:spLocks noChangeShapeType="1"/>
            </p:cNvSpPr>
            <p:nvPr/>
          </p:nvSpPr>
          <p:spPr bwMode="auto">
            <a:xfrm>
              <a:off x="2537" y="1558"/>
              <a:ext cx="0" cy="287"/>
            </a:xfrm>
            <a:prstGeom prst="line">
              <a:avLst/>
            </a:prstGeom>
            <a:noFill/>
            <a:ln w="12700">
              <a:solidFill>
                <a:schemeClr val="tx1"/>
              </a:solidFill>
              <a:round/>
            </a:ln>
          </p:spPr>
          <p:txBody>
            <a:bodyPr wrap="none" anchor="ctr"/>
            <a:lstStyle/>
            <a:p>
              <a:endParaRPr lang="zh-CN" altLang="en-US"/>
            </a:p>
          </p:txBody>
        </p:sp>
        <p:sp>
          <p:nvSpPr>
            <p:cNvPr id="42014" name="Line 28"/>
            <p:cNvSpPr>
              <a:spLocks noChangeShapeType="1"/>
            </p:cNvSpPr>
            <p:nvPr/>
          </p:nvSpPr>
          <p:spPr bwMode="auto">
            <a:xfrm>
              <a:off x="2808" y="1558"/>
              <a:ext cx="0" cy="287"/>
            </a:xfrm>
            <a:prstGeom prst="line">
              <a:avLst/>
            </a:prstGeom>
            <a:noFill/>
            <a:ln w="12700">
              <a:solidFill>
                <a:schemeClr val="tx1"/>
              </a:solidFill>
              <a:round/>
            </a:ln>
          </p:spPr>
          <p:txBody>
            <a:bodyPr wrap="none" anchor="ctr"/>
            <a:lstStyle/>
            <a:p>
              <a:endParaRPr lang="zh-CN" altLang="en-US"/>
            </a:p>
          </p:txBody>
        </p:sp>
        <p:sp>
          <p:nvSpPr>
            <p:cNvPr id="42015" name="Rectangle 29"/>
            <p:cNvSpPr>
              <a:spLocks noChangeArrowheads="1"/>
            </p:cNvSpPr>
            <p:nvPr/>
          </p:nvSpPr>
          <p:spPr bwMode="auto">
            <a:xfrm>
              <a:off x="1495" y="1607"/>
              <a:ext cx="466" cy="210"/>
            </a:xfrm>
            <a:prstGeom prst="rect">
              <a:avLst/>
            </a:prstGeom>
            <a:noFill/>
            <a:ln w="12700">
              <a:noFill/>
              <a:miter lim="800000"/>
            </a:ln>
          </p:spPr>
          <p:txBody>
            <a:bodyPr wrap="none"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保   留</a:t>
              </a:r>
            </a:p>
          </p:txBody>
        </p:sp>
        <p:sp>
          <p:nvSpPr>
            <p:cNvPr id="42016" name="Rectangle 30"/>
            <p:cNvSpPr>
              <a:spLocks noChangeArrowheads="1"/>
            </p:cNvSpPr>
            <p:nvPr/>
          </p:nvSpPr>
          <p:spPr bwMode="auto">
            <a:xfrm>
              <a:off x="2792" y="1566"/>
              <a:ext cx="183" cy="314"/>
            </a:xfrm>
            <a:prstGeom prst="rect">
              <a:avLst/>
            </a:prstGeom>
            <a:noFill/>
            <a:ln w="12700">
              <a:noFill/>
              <a:miter lim="800000"/>
            </a:ln>
          </p:spPr>
          <p:txBody>
            <a:bodyPr wrap="none" lIns="90488" tIns="44450" rIns="90488" bIns="44450">
              <a:spAutoFit/>
            </a:bodyPr>
            <a:lstStyle/>
            <a:p>
              <a:pPr algn="ct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F</a:t>
              </a:r>
            </a:p>
            <a:p>
              <a:pPr algn="ct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I</a:t>
              </a:r>
            </a:p>
            <a:p>
              <a:pPr algn="ct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N</a:t>
              </a:r>
            </a:p>
          </p:txBody>
        </p:sp>
        <p:sp>
          <p:nvSpPr>
            <p:cNvPr id="42017" name="Line 31"/>
            <p:cNvSpPr>
              <a:spLocks noChangeShapeType="1"/>
            </p:cNvSpPr>
            <p:nvPr/>
          </p:nvSpPr>
          <p:spPr bwMode="auto">
            <a:xfrm flipH="1">
              <a:off x="611" y="674"/>
              <a:ext cx="10" cy="1737"/>
            </a:xfrm>
            <a:prstGeom prst="line">
              <a:avLst/>
            </a:prstGeom>
            <a:noFill/>
            <a:ln w="12700">
              <a:solidFill>
                <a:schemeClr val="tx1"/>
              </a:solidFill>
              <a:round/>
              <a:headEnd type="triangle" w="med" len="lg"/>
              <a:tailEnd type="triangle" w="med" len="lg"/>
            </a:ln>
          </p:spPr>
          <p:txBody>
            <a:bodyPr wrap="none" anchor="ctr"/>
            <a:lstStyle/>
            <a:p>
              <a:endParaRPr lang="zh-CN" altLang="en-US"/>
            </a:p>
          </p:txBody>
        </p:sp>
        <p:sp>
          <p:nvSpPr>
            <p:cNvPr id="42018" name="Rectangle 32"/>
            <p:cNvSpPr>
              <a:spLocks noChangeArrowheads="1"/>
            </p:cNvSpPr>
            <p:nvPr/>
          </p:nvSpPr>
          <p:spPr bwMode="auto">
            <a:xfrm>
              <a:off x="428" y="1348"/>
              <a:ext cx="370" cy="334"/>
            </a:xfrm>
            <a:prstGeom prst="rect">
              <a:avLst/>
            </a:prstGeom>
            <a:solidFill>
              <a:schemeClr val="bg1"/>
            </a:solidFill>
            <a:ln w="12700">
              <a:noFill/>
              <a:miter lim="800000"/>
            </a:ln>
          </p:spPr>
          <p:txBody>
            <a:bodyPr wrap="none" lIns="90488" tIns="44450" rIns="90488" bIns="44450">
              <a:spAutoFit/>
            </a:bodyPr>
            <a:lstStyle/>
            <a:p>
              <a:pPr defTabSz="762000" eaLnBrk="0" hangingPunct="0">
                <a:lnSpc>
                  <a:spcPct val="90000"/>
                </a:lnSpc>
              </a:pPr>
              <a:r>
                <a:rPr kumimoji="1" lang="en-US" altLang="zh-CN" sz="1600">
                  <a:solidFill>
                    <a:srgbClr val="000000"/>
                  </a:solidFill>
                  <a:latin typeface="Times New Roman" panose="02020603050405020304" pitchFamily="18" charset="0"/>
                  <a:ea typeface="黑体" panose="02010609060101010101" pitchFamily="2" charset="-122"/>
                </a:rPr>
                <a:t>TCP</a:t>
              </a:r>
            </a:p>
            <a:p>
              <a:pPr defTabSz="762000" eaLnBrk="0" hangingPunct="0">
                <a:lnSpc>
                  <a:spcPct val="90000"/>
                </a:lnSpc>
              </a:pPr>
              <a:r>
                <a:rPr kumimoji="1" lang="zh-CN" altLang="en-US" sz="1600">
                  <a:solidFill>
                    <a:srgbClr val="000000"/>
                  </a:solidFill>
                  <a:latin typeface="Times New Roman" panose="02020603050405020304" pitchFamily="18" charset="0"/>
                  <a:ea typeface="黑体" panose="02010609060101010101" pitchFamily="2" charset="-122"/>
                </a:rPr>
                <a:t>首部</a:t>
              </a:r>
            </a:p>
          </p:txBody>
        </p:sp>
        <p:sp>
          <p:nvSpPr>
            <p:cNvPr id="42019" name="Line 33"/>
            <p:cNvSpPr>
              <a:spLocks noChangeShapeType="1"/>
            </p:cNvSpPr>
            <p:nvPr/>
          </p:nvSpPr>
          <p:spPr bwMode="auto">
            <a:xfrm>
              <a:off x="5351" y="670"/>
              <a:ext cx="0" cy="1459"/>
            </a:xfrm>
            <a:prstGeom prst="line">
              <a:avLst/>
            </a:prstGeom>
            <a:noFill/>
            <a:ln w="12700">
              <a:solidFill>
                <a:schemeClr val="tx1"/>
              </a:solidFill>
              <a:round/>
              <a:headEnd type="triangle" w="med" len="lg"/>
              <a:tailEnd type="triangle" w="med" len="lg"/>
            </a:ln>
          </p:spPr>
          <p:txBody>
            <a:bodyPr wrap="none" anchor="ctr"/>
            <a:lstStyle/>
            <a:p>
              <a:endParaRPr lang="zh-CN" altLang="en-US"/>
            </a:p>
          </p:txBody>
        </p:sp>
        <p:sp>
          <p:nvSpPr>
            <p:cNvPr id="42020" name="Rectangle 34"/>
            <p:cNvSpPr>
              <a:spLocks noChangeArrowheads="1"/>
            </p:cNvSpPr>
            <p:nvPr/>
          </p:nvSpPr>
          <p:spPr bwMode="auto">
            <a:xfrm>
              <a:off x="5071" y="1186"/>
              <a:ext cx="667" cy="334"/>
            </a:xfrm>
            <a:prstGeom prst="rect">
              <a:avLst/>
            </a:prstGeom>
            <a:solidFill>
              <a:schemeClr val="bg1"/>
            </a:solidFill>
            <a:ln w="12700">
              <a:noFill/>
              <a:miter lim="800000"/>
            </a:ln>
          </p:spPr>
          <p:txBody>
            <a:bodyPr wrap="none" lIns="90488" tIns="44450" rIns="90488" bIns="44450">
              <a:spAutoFit/>
            </a:bodyPr>
            <a:lstStyle/>
            <a:p>
              <a:pPr algn="ctr" defTabSz="762000" eaLnBrk="0" hangingPunct="0">
                <a:lnSpc>
                  <a:spcPct val="90000"/>
                </a:lnSpc>
              </a:pPr>
              <a:r>
                <a:rPr kumimoji="1" lang="en-US" altLang="zh-CN" sz="1600">
                  <a:solidFill>
                    <a:srgbClr val="000000"/>
                  </a:solidFill>
                  <a:latin typeface="Times New Roman" panose="02020603050405020304" pitchFamily="18" charset="0"/>
                  <a:ea typeface="黑体" panose="02010609060101010101" pitchFamily="2" charset="-122"/>
                </a:rPr>
                <a:t>20</a:t>
              </a:r>
              <a:r>
                <a:rPr kumimoji="1" lang="en-US" altLang="zh-CN" sz="1600">
                  <a:solidFill>
                    <a:srgbClr val="000000"/>
                  </a:solidFill>
                  <a:latin typeface="Bookman Old Style" panose="02050604050505020204" pitchFamily="18" charset="0"/>
                  <a:ea typeface="黑体" panose="02010609060101010101" pitchFamily="2" charset="-122"/>
                </a:rPr>
                <a:t> </a:t>
              </a:r>
              <a:r>
                <a:rPr kumimoji="1" lang="zh-CN" altLang="en-US" sz="1600">
                  <a:solidFill>
                    <a:srgbClr val="000000"/>
                  </a:solidFill>
                  <a:latin typeface="Bookman Old Style" panose="02050604050505020204" pitchFamily="18" charset="0"/>
                  <a:ea typeface="黑体" panose="02010609060101010101" pitchFamily="2" charset="-122"/>
                </a:rPr>
                <a:t>字节的</a:t>
              </a:r>
            </a:p>
            <a:p>
              <a:pPr algn="ctr" defTabSz="762000" eaLnBrk="0" hangingPunct="0">
                <a:lnSpc>
                  <a:spcPct val="90000"/>
                </a:lnSpc>
              </a:pPr>
              <a:r>
                <a:rPr kumimoji="1" lang="zh-CN" altLang="en-US" sz="1600">
                  <a:solidFill>
                    <a:srgbClr val="000000"/>
                  </a:solidFill>
                  <a:latin typeface="Times New Roman" panose="02020603050405020304" pitchFamily="18" charset="0"/>
                  <a:ea typeface="黑体" panose="02010609060101010101" pitchFamily="2" charset="-122"/>
                </a:rPr>
                <a:t>固定首部</a:t>
              </a:r>
            </a:p>
          </p:txBody>
        </p:sp>
        <p:sp>
          <p:nvSpPr>
            <p:cNvPr id="42021" name="Rectangle 35"/>
            <p:cNvSpPr>
              <a:spLocks noChangeArrowheads="1"/>
            </p:cNvSpPr>
            <p:nvPr/>
          </p:nvSpPr>
          <p:spPr bwMode="auto">
            <a:xfrm>
              <a:off x="793" y="673"/>
              <a:ext cx="4290" cy="1741"/>
            </a:xfrm>
            <a:prstGeom prst="rect">
              <a:avLst/>
            </a:prstGeom>
            <a:noFill/>
            <a:ln w="25400">
              <a:solidFill>
                <a:schemeClr val="tx1"/>
              </a:solidFill>
              <a:miter lim="800000"/>
            </a:ln>
          </p:spPr>
          <p:txBody>
            <a:bodyPr wrap="none" anchor="ctr"/>
            <a:lstStyle/>
            <a:p>
              <a:endParaRPr lang="zh-CN" altLang="en-US"/>
            </a:p>
          </p:txBody>
        </p:sp>
        <p:sp>
          <p:nvSpPr>
            <p:cNvPr id="42022" name="Rectangle 36"/>
            <p:cNvSpPr>
              <a:spLocks noChangeArrowheads="1"/>
            </p:cNvSpPr>
            <p:nvPr/>
          </p:nvSpPr>
          <p:spPr bwMode="auto">
            <a:xfrm>
              <a:off x="2665" y="1566"/>
              <a:ext cx="183" cy="314"/>
            </a:xfrm>
            <a:prstGeom prst="rect">
              <a:avLst/>
            </a:prstGeom>
            <a:noFill/>
            <a:ln w="12700">
              <a:noFill/>
              <a:miter lim="800000"/>
            </a:ln>
          </p:spPr>
          <p:txBody>
            <a:bodyPr wrap="none" lIns="90488" tIns="44450" rIns="90488" bIns="44450">
              <a:spAutoFit/>
            </a:bodyPr>
            <a:lstStyle/>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S</a:t>
              </a:r>
            </a:p>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Y</a:t>
              </a:r>
            </a:p>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N</a:t>
              </a:r>
            </a:p>
          </p:txBody>
        </p:sp>
        <p:sp>
          <p:nvSpPr>
            <p:cNvPr id="42023" name="Rectangle 37"/>
            <p:cNvSpPr>
              <a:spLocks noChangeArrowheads="1"/>
            </p:cNvSpPr>
            <p:nvPr/>
          </p:nvSpPr>
          <p:spPr bwMode="auto">
            <a:xfrm>
              <a:off x="2532" y="1566"/>
              <a:ext cx="183" cy="314"/>
            </a:xfrm>
            <a:prstGeom prst="rect">
              <a:avLst/>
            </a:prstGeom>
            <a:noFill/>
            <a:ln w="12700">
              <a:noFill/>
              <a:miter lim="800000"/>
            </a:ln>
          </p:spPr>
          <p:txBody>
            <a:bodyPr wrap="none" lIns="90488" tIns="44450" rIns="90488" bIns="44450">
              <a:spAutoFit/>
            </a:bodyPr>
            <a:lstStyle/>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R</a:t>
              </a:r>
            </a:p>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S</a:t>
              </a:r>
            </a:p>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T</a:t>
              </a:r>
            </a:p>
          </p:txBody>
        </p:sp>
        <p:sp>
          <p:nvSpPr>
            <p:cNvPr id="42024" name="Rectangle 38"/>
            <p:cNvSpPr>
              <a:spLocks noChangeArrowheads="1"/>
            </p:cNvSpPr>
            <p:nvPr/>
          </p:nvSpPr>
          <p:spPr bwMode="auto">
            <a:xfrm>
              <a:off x="2389" y="1566"/>
              <a:ext cx="189" cy="314"/>
            </a:xfrm>
            <a:prstGeom prst="rect">
              <a:avLst/>
            </a:prstGeom>
            <a:noFill/>
            <a:ln w="12700">
              <a:noFill/>
              <a:miter lim="800000"/>
            </a:ln>
          </p:spPr>
          <p:txBody>
            <a:bodyPr wrap="none" lIns="90488" tIns="44450" rIns="90488" bIns="44450">
              <a:spAutoFit/>
            </a:bodyPr>
            <a:lstStyle/>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P</a:t>
              </a:r>
            </a:p>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S</a:t>
              </a:r>
            </a:p>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H</a:t>
              </a:r>
            </a:p>
          </p:txBody>
        </p:sp>
        <p:sp>
          <p:nvSpPr>
            <p:cNvPr id="42025" name="Rectangle 39"/>
            <p:cNvSpPr>
              <a:spLocks noChangeArrowheads="1"/>
            </p:cNvSpPr>
            <p:nvPr/>
          </p:nvSpPr>
          <p:spPr bwMode="auto">
            <a:xfrm>
              <a:off x="2255" y="1566"/>
              <a:ext cx="189" cy="314"/>
            </a:xfrm>
            <a:prstGeom prst="rect">
              <a:avLst/>
            </a:prstGeom>
            <a:noFill/>
            <a:ln w="12700">
              <a:noFill/>
              <a:miter lim="800000"/>
            </a:ln>
          </p:spPr>
          <p:txBody>
            <a:bodyPr wrap="none" lIns="90488" tIns="44450" rIns="90488" bIns="44450">
              <a:spAutoFit/>
            </a:bodyPr>
            <a:lstStyle/>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A</a:t>
              </a:r>
            </a:p>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C</a:t>
              </a:r>
            </a:p>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K</a:t>
              </a:r>
            </a:p>
          </p:txBody>
        </p:sp>
        <p:sp>
          <p:nvSpPr>
            <p:cNvPr id="42026" name="Rectangle 40"/>
            <p:cNvSpPr>
              <a:spLocks noChangeArrowheads="1"/>
            </p:cNvSpPr>
            <p:nvPr/>
          </p:nvSpPr>
          <p:spPr bwMode="auto">
            <a:xfrm>
              <a:off x="2109" y="1566"/>
              <a:ext cx="189" cy="314"/>
            </a:xfrm>
            <a:prstGeom prst="rect">
              <a:avLst/>
            </a:prstGeom>
            <a:noFill/>
            <a:ln w="12700">
              <a:noFill/>
              <a:miter lim="800000"/>
            </a:ln>
          </p:spPr>
          <p:txBody>
            <a:bodyPr wrap="none" lIns="90488" tIns="44450" rIns="90488" bIns="44450">
              <a:spAutoFit/>
            </a:bodyPr>
            <a:lstStyle/>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U</a:t>
              </a:r>
            </a:p>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R</a:t>
              </a:r>
            </a:p>
            <a:p>
              <a:pPr defTabSz="762000" eaLnBrk="0" hangingPunct="0">
                <a:lnSpc>
                  <a:spcPct val="75000"/>
                </a:lnSpc>
              </a:pPr>
              <a:r>
                <a:rPr kumimoji="1" lang="en-US" altLang="zh-CN" sz="1200" b="1">
                  <a:solidFill>
                    <a:srgbClr val="000000"/>
                  </a:solidFill>
                  <a:latin typeface="Times New Roman" panose="02020603050405020304" pitchFamily="18" charset="0"/>
                  <a:ea typeface="黑体" panose="02010609060101010101" pitchFamily="2" charset="-122"/>
                </a:rPr>
                <a:t>G</a:t>
              </a:r>
            </a:p>
          </p:txBody>
        </p:sp>
        <p:sp>
          <p:nvSpPr>
            <p:cNvPr id="42027" name="Line 41"/>
            <p:cNvSpPr>
              <a:spLocks noChangeShapeType="1"/>
            </p:cNvSpPr>
            <p:nvPr/>
          </p:nvSpPr>
          <p:spPr bwMode="auto">
            <a:xfrm flipH="1">
              <a:off x="4003" y="2146"/>
              <a:ext cx="2" cy="271"/>
            </a:xfrm>
            <a:prstGeom prst="line">
              <a:avLst/>
            </a:prstGeom>
            <a:noFill/>
            <a:ln w="12700">
              <a:solidFill>
                <a:schemeClr val="tx1"/>
              </a:solidFill>
              <a:round/>
            </a:ln>
          </p:spPr>
          <p:txBody>
            <a:bodyPr/>
            <a:lstStyle/>
            <a:p>
              <a:endParaRPr lang="zh-CN" altLang="en-US"/>
            </a:p>
          </p:txBody>
        </p:sp>
        <p:sp>
          <p:nvSpPr>
            <p:cNvPr id="42028" name="Rectangle 42"/>
            <p:cNvSpPr>
              <a:spLocks noChangeArrowheads="1"/>
            </p:cNvSpPr>
            <p:nvPr/>
          </p:nvSpPr>
          <p:spPr bwMode="auto">
            <a:xfrm>
              <a:off x="4289" y="2174"/>
              <a:ext cx="518" cy="210"/>
            </a:xfrm>
            <a:prstGeom prst="rect">
              <a:avLst/>
            </a:prstGeom>
            <a:noFill/>
            <a:ln w="12700">
              <a:noFill/>
              <a:miter lim="800000"/>
            </a:ln>
          </p:spPr>
          <p:txBody>
            <a:bodyPr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填    充</a:t>
              </a:r>
            </a:p>
          </p:txBody>
        </p:sp>
        <p:sp>
          <p:nvSpPr>
            <p:cNvPr id="42029" name="Rectangle 43"/>
            <p:cNvSpPr>
              <a:spLocks noChangeArrowheads="1"/>
            </p:cNvSpPr>
            <p:nvPr/>
          </p:nvSpPr>
          <p:spPr bwMode="auto">
            <a:xfrm>
              <a:off x="3371" y="2942"/>
              <a:ext cx="893" cy="210"/>
            </a:xfrm>
            <a:prstGeom prst="rect">
              <a:avLst/>
            </a:prstGeom>
            <a:noFill/>
            <a:ln w="12700">
              <a:noFill/>
              <a:miter lim="800000"/>
            </a:ln>
          </p:spPr>
          <p:txBody>
            <a:bodyPr wrap="none" lIns="90488" tIns="44450" rIns="90488" bIns="44450">
              <a:spAutoFit/>
            </a:bodyPr>
            <a:lstStyle/>
            <a:p>
              <a:pPr defTabSz="762000" eaLnBrk="0" hangingPunct="0"/>
              <a:r>
                <a:rPr kumimoji="1" lang="en-US" altLang="zh-CN" sz="1600">
                  <a:solidFill>
                    <a:srgbClr val="000000"/>
                  </a:solidFill>
                  <a:latin typeface="Times New Roman" panose="02020603050405020304" pitchFamily="18" charset="0"/>
                  <a:ea typeface="黑体" panose="02010609060101010101" pitchFamily="2" charset="-122"/>
                </a:rPr>
                <a:t>TCP </a:t>
              </a:r>
              <a:r>
                <a:rPr kumimoji="1" lang="zh-CN" altLang="en-US" sz="1600">
                  <a:solidFill>
                    <a:srgbClr val="000000"/>
                  </a:solidFill>
                  <a:latin typeface="Times New Roman" panose="02020603050405020304" pitchFamily="18" charset="0"/>
                  <a:ea typeface="黑体" panose="02010609060101010101" pitchFamily="2" charset="-122"/>
                </a:rPr>
                <a:t>数据部分</a:t>
              </a:r>
            </a:p>
          </p:txBody>
        </p:sp>
        <p:sp>
          <p:nvSpPr>
            <p:cNvPr id="42030" name="Rectangle 44"/>
            <p:cNvSpPr>
              <a:spLocks noChangeArrowheads="1"/>
            </p:cNvSpPr>
            <p:nvPr/>
          </p:nvSpPr>
          <p:spPr bwMode="auto">
            <a:xfrm>
              <a:off x="1599" y="2891"/>
              <a:ext cx="886" cy="319"/>
            </a:xfrm>
            <a:prstGeom prst="rect">
              <a:avLst/>
            </a:prstGeom>
            <a:solidFill>
              <a:srgbClr val="EAEAEA"/>
            </a:solidFill>
            <a:ln w="12700">
              <a:noFill/>
              <a:miter lim="800000"/>
            </a:ln>
          </p:spPr>
          <p:txBody>
            <a:bodyPr wrap="none" anchor="ctr"/>
            <a:lstStyle/>
            <a:p>
              <a:endParaRPr lang="zh-CN" altLang="en-US"/>
            </a:p>
          </p:txBody>
        </p:sp>
        <p:sp>
          <p:nvSpPr>
            <p:cNvPr id="42031" name="Rectangle 45"/>
            <p:cNvSpPr>
              <a:spLocks noChangeArrowheads="1"/>
            </p:cNvSpPr>
            <p:nvPr/>
          </p:nvSpPr>
          <p:spPr bwMode="auto">
            <a:xfrm>
              <a:off x="1599" y="2891"/>
              <a:ext cx="3627" cy="319"/>
            </a:xfrm>
            <a:prstGeom prst="rect">
              <a:avLst/>
            </a:prstGeom>
            <a:noFill/>
            <a:ln w="19050">
              <a:solidFill>
                <a:schemeClr val="tx1"/>
              </a:solidFill>
              <a:miter lim="800000"/>
            </a:ln>
          </p:spPr>
          <p:txBody>
            <a:bodyPr wrap="none" anchor="ctr"/>
            <a:lstStyle/>
            <a:p>
              <a:endParaRPr lang="zh-CN" altLang="en-US"/>
            </a:p>
          </p:txBody>
        </p:sp>
        <p:sp>
          <p:nvSpPr>
            <p:cNvPr id="42032" name="Line 46"/>
            <p:cNvSpPr>
              <a:spLocks noChangeShapeType="1"/>
            </p:cNvSpPr>
            <p:nvPr/>
          </p:nvSpPr>
          <p:spPr bwMode="auto">
            <a:xfrm flipH="1">
              <a:off x="2485" y="2898"/>
              <a:ext cx="0" cy="312"/>
            </a:xfrm>
            <a:prstGeom prst="line">
              <a:avLst/>
            </a:prstGeom>
            <a:noFill/>
            <a:ln w="12700">
              <a:solidFill>
                <a:schemeClr val="tx1"/>
              </a:solidFill>
              <a:round/>
            </a:ln>
          </p:spPr>
          <p:txBody>
            <a:bodyPr/>
            <a:lstStyle/>
            <a:p>
              <a:endParaRPr lang="zh-CN" altLang="en-US"/>
            </a:p>
          </p:txBody>
        </p:sp>
        <p:sp>
          <p:nvSpPr>
            <p:cNvPr id="42033" name="Rectangle 47"/>
            <p:cNvSpPr>
              <a:spLocks noChangeArrowheads="1"/>
            </p:cNvSpPr>
            <p:nvPr/>
          </p:nvSpPr>
          <p:spPr bwMode="auto">
            <a:xfrm>
              <a:off x="1722" y="2972"/>
              <a:ext cx="454" cy="170"/>
            </a:xfrm>
            <a:prstGeom prst="rect">
              <a:avLst/>
            </a:prstGeom>
            <a:noFill/>
            <a:ln w="12700">
              <a:noFill/>
              <a:miter lim="800000"/>
            </a:ln>
          </p:spPr>
          <p:txBody>
            <a:bodyPr wrap="none" anchor="ctr"/>
            <a:lstStyle/>
            <a:p>
              <a:endParaRPr lang="zh-CN" altLang="en-US"/>
            </a:p>
          </p:txBody>
        </p:sp>
        <p:sp>
          <p:nvSpPr>
            <p:cNvPr id="42034" name="Rectangle 48"/>
            <p:cNvSpPr>
              <a:spLocks noChangeArrowheads="1"/>
            </p:cNvSpPr>
            <p:nvPr/>
          </p:nvSpPr>
          <p:spPr bwMode="auto">
            <a:xfrm>
              <a:off x="1727" y="2942"/>
              <a:ext cx="636" cy="210"/>
            </a:xfrm>
            <a:prstGeom prst="rect">
              <a:avLst/>
            </a:prstGeom>
            <a:noFill/>
            <a:ln w="12700">
              <a:noFill/>
              <a:miter lim="800000"/>
            </a:ln>
          </p:spPr>
          <p:txBody>
            <a:bodyPr wrap="none" lIns="90488" tIns="44450" rIns="90488" bIns="44450">
              <a:spAutoFit/>
            </a:bodyPr>
            <a:lstStyle/>
            <a:p>
              <a:pPr defTabSz="762000" eaLnBrk="0" hangingPunct="0"/>
              <a:r>
                <a:rPr kumimoji="1" lang="en-US" altLang="zh-CN" sz="1600">
                  <a:solidFill>
                    <a:srgbClr val="000000"/>
                  </a:solidFill>
                  <a:latin typeface="Times New Roman" panose="02020603050405020304" pitchFamily="18" charset="0"/>
                  <a:ea typeface="黑体" panose="02010609060101010101" pitchFamily="2" charset="-122"/>
                </a:rPr>
                <a:t>TCP </a:t>
              </a:r>
              <a:r>
                <a:rPr kumimoji="1" lang="zh-CN" altLang="en-US" sz="1600">
                  <a:solidFill>
                    <a:srgbClr val="000000"/>
                  </a:solidFill>
                  <a:latin typeface="Times New Roman" panose="02020603050405020304" pitchFamily="18" charset="0"/>
                  <a:ea typeface="黑体" panose="02010609060101010101" pitchFamily="2" charset="-122"/>
                </a:rPr>
                <a:t>首部</a:t>
              </a:r>
            </a:p>
          </p:txBody>
        </p:sp>
        <p:sp>
          <p:nvSpPr>
            <p:cNvPr id="42035" name="Line 49"/>
            <p:cNvSpPr>
              <a:spLocks noChangeShapeType="1"/>
            </p:cNvSpPr>
            <p:nvPr/>
          </p:nvSpPr>
          <p:spPr bwMode="auto">
            <a:xfrm>
              <a:off x="1570" y="3346"/>
              <a:ext cx="3672" cy="7"/>
            </a:xfrm>
            <a:prstGeom prst="line">
              <a:avLst/>
            </a:prstGeom>
            <a:noFill/>
            <a:ln w="12700">
              <a:solidFill>
                <a:schemeClr val="tx1"/>
              </a:solidFill>
              <a:round/>
              <a:headEnd type="triangle" w="sm" len="med"/>
              <a:tailEnd type="triangle" w="sm" len="med"/>
            </a:ln>
          </p:spPr>
          <p:txBody>
            <a:bodyPr/>
            <a:lstStyle/>
            <a:p>
              <a:endParaRPr lang="zh-CN" altLang="en-US"/>
            </a:p>
          </p:txBody>
        </p:sp>
        <p:sp>
          <p:nvSpPr>
            <p:cNvPr id="42036" name="Rectangle 50"/>
            <p:cNvSpPr>
              <a:spLocks noChangeArrowheads="1"/>
            </p:cNvSpPr>
            <p:nvPr/>
          </p:nvSpPr>
          <p:spPr bwMode="auto">
            <a:xfrm>
              <a:off x="2991" y="3249"/>
              <a:ext cx="801" cy="210"/>
            </a:xfrm>
            <a:prstGeom prst="rect">
              <a:avLst/>
            </a:prstGeom>
            <a:solidFill>
              <a:schemeClr val="bg1"/>
            </a:solidFill>
            <a:ln w="12700">
              <a:noFill/>
              <a:miter lim="800000"/>
            </a:ln>
          </p:spPr>
          <p:txBody>
            <a:bodyPr lIns="90488" tIns="44450" rIns="90488" bIns="44450">
              <a:spAutoFit/>
            </a:bodyPr>
            <a:lstStyle/>
            <a:p>
              <a:pPr defTabSz="762000" eaLnBrk="0" hangingPunct="0"/>
              <a:r>
                <a:rPr kumimoji="1" lang="en-US" altLang="zh-CN" sz="1600">
                  <a:solidFill>
                    <a:srgbClr val="000000"/>
                  </a:solidFill>
                  <a:latin typeface="Times New Roman" panose="02020603050405020304" pitchFamily="18" charset="0"/>
                  <a:ea typeface="黑体" panose="02010609060101010101" pitchFamily="2" charset="-122"/>
                </a:rPr>
                <a:t>TCP </a:t>
              </a:r>
              <a:r>
                <a:rPr kumimoji="1" lang="zh-CN" altLang="en-US" sz="1600">
                  <a:solidFill>
                    <a:srgbClr val="000000"/>
                  </a:solidFill>
                  <a:latin typeface="Times New Roman" panose="02020603050405020304" pitchFamily="18" charset="0"/>
                  <a:ea typeface="黑体" panose="02010609060101010101" pitchFamily="2" charset="-122"/>
                </a:rPr>
                <a:t>报文段</a:t>
              </a:r>
            </a:p>
          </p:txBody>
        </p:sp>
        <p:sp>
          <p:nvSpPr>
            <p:cNvPr id="42037" name="Rectangle 51"/>
            <p:cNvSpPr>
              <a:spLocks noChangeArrowheads="1"/>
            </p:cNvSpPr>
            <p:nvPr/>
          </p:nvSpPr>
          <p:spPr bwMode="auto">
            <a:xfrm>
              <a:off x="840" y="3488"/>
              <a:ext cx="4386" cy="318"/>
            </a:xfrm>
            <a:prstGeom prst="rect">
              <a:avLst/>
            </a:prstGeom>
            <a:noFill/>
            <a:ln w="19050">
              <a:solidFill>
                <a:schemeClr val="tx1"/>
              </a:solidFill>
              <a:miter lim="800000"/>
            </a:ln>
          </p:spPr>
          <p:txBody>
            <a:bodyPr wrap="none" anchor="ctr"/>
            <a:lstStyle/>
            <a:p>
              <a:endParaRPr lang="zh-CN" altLang="en-US"/>
            </a:p>
          </p:txBody>
        </p:sp>
        <p:sp>
          <p:nvSpPr>
            <p:cNvPr id="42038" name="Line 52"/>
            <p:cNvSpPr>
              <a:spLocks noChangeShapeType="1"/>
            </p:cNvSpPr>
            <p:nvPr/>
          </p:nvSpPr>
          <p:spPr bwMode="auto">
            <a:xfrm flipH="1">
              <a:off x="1599" y="3495"/>
              <a:ext cx="0" cy="311"/>
            </a:xfrm>
            <a:prstGeom prst="line">
              <a:avLst/>
            </a:prstGeom>
            <a:noFill/>
            <a:ln w="12700">
              <a:solidFill>
                <a:schemeClr val="tx1"/>
              </a:solidFill>
              <a:round/>
            </a:ln>
          </p:spPr>
          <p:txBody>
            <a:bodyPr/>
            <a:lstStyle/>
            <a:p>
              <a:endParaRPr lang="zh-CN" altLang="en-US"/>
            </a:p>
          </p:txBody>
        </p:sp>
        <p:sp>
          <p:nvSpPr>
            <p:cNvPr id="42039" name="Rectangle 53"/>
            <p:cNvSpPr>
              <a:spLocks noChangeArrowheads="1"/>
            </p:cNvSpPr>
            <p:nvPr/>
          </p:nvSpPr>
          <p:spPr bwMode="auto">
            <a:xfrm>
              <a:off x="2864" y="3548"/>
              <a:ext cx="772" cy="210"/>
            </a:xfrm>
            <a:prstGeom prst="rect">
              <a:avLst/>
            </a:prstGeom>
            <a:noFill/>
            <a:ln w="12700">
              <a:noFill/>
              <a:miter lim="800000"/>
            </a:ln>
          </p:spPr>
          <p:txBody>
            <a:bodyPr wrap="none" lIns="90488" tIns="44450" rIns="90488" bIns="44450">
              <a:spAutoFit/>
            </a:bodyPr>
            <a:lstStyle/>
            <a:p>
              <a:pPr defTabSz="762000" eaLnBrk="0" hangingPunct="0"/>
              <a:r>
                <a:rPr kumimoji="1" lang="en-US" altLang="zh-CN" sz="1600">
                  <a:solidFill>
                    <a:srgbClr val="000000"/>
                  </a:solidFill>
                  <a:latin typeface="Times New Roman" panose="02020603050405020304" pitchFamily="18" charset="0"/>
                  <a:ea typeface="黑体" panose="02010609060101010101" pitchFamily="2" charset="-122"/>
                </a:rPr>
                <a:t>IP </a:t>
              </a:r>
              <a:r>
                <a:rPr kumimoji="1" lang="zh-CN" altLang="en-US" sz="1600">
                  <a:solidFill>
                    <a:srgbClr val="000000"/>
                  </a:solidFill>
                  <a:latin typeface="Times New Roman" panose="02020603050405020304" pitchFamily="18" charset="0"/>
                  <a:ea typeface="黑体" panose="02010609060101010101" pitchFamily="2" charset="-122"/>
                </a:rPr>
                <a:t>数据部分</a:t>
              </a:r>
            </a:p>
          </p:txBody>
        </p:sp>
        <p:sp>
          <p:nvSpPr>
            <p:cNvPr id="42040" name="Rectangle 54"/>
            <p:cNvSpPr>
              <a:spLocks noChangeArrowheads="1"/>
            </p:cNvSpPr>
            <p:nvPr/>
          </p:nvSpPr>
          <p:spPr bwMode="auto">
            <a:xfrm>
              <a:off x="968" y="3548"/>
              <a:ext cx="516" cy="210"/>
            </a:xfrm>
            <a:prstGeom prst="rect">
              <a:avLst/>
            </a:prstGeom>
            <a:noFill/>
            <a:ln w="12700">
              <a:noFill/>
              <a:miter lim="800000"/>
            </a:ln>
          </p:spPr>
          <p:txBody>
            <a:bodyPr wrap="none" lIns="90488" tIns="44450" rIns="90488" bIns="44450">
              <a:spAutoFit/>
            </a:bodyPr>
            <a:lstStyle/>
            <a:p>
              <a:pPr defTabSz="762000" eaLnBrk="0" hangingPunct="0"/>
              <a:r>
                <a:rPr kumimoji="1" lang="en-US" altLang="zh-CN" sz="1600">
                  <a:solidFill>
                    <a:srgbClr val="000000"/>
                  </a:solidFill>
                  <a:latin typeface="Times New Roman" panose="02020603050405020304" pitchFamily="18" charset="0"/>
                  <a:ea typeface="黑体" panose="02010609060101010101" pitchFamily="2" charset="-122"/>
                </a:rPr>
                <a:t>IP </a:t>
              </a:r>
              <a:r>
                <a:rPr kumimoji="1" lang="zh-CN" altLang="en-US" sz="1600">
                  <a:solidFill>
                    <a:srgbClr val="000000"/>
                  </a:solidFill>
                  <a:latin typeface="Times New Roman" panose="02020603050405020304" pitchFamily="18" charset="0"/>
                  <a:ea typeface="黑体" panose="02010609060101010101" pitchFamily="2" charset="-122"/>
                </a:rPr>
                <a:t>首部</a:t>
              </a:r>
            </a:p>
          </p:txBody>
        </p:sp>
        <p:sp>
          <p:nvSpPr>
            <p:cNvPr id="42041" name="AutoShape 55"/>
            <p:cNvSpPr>
              <a:spLocks noChangeArrowheads="1"/>
            </p:cNvSpPr>
            <p:nvPr/>
          </p:nvSpPr>
          <p:spPr bwMode="auto">
            <a:xfrm rot="-5400000">
              <a:off x="1825" y="3363"/>
              <a:ext cx="478" cy="169"/>
            </a:xfrm>
            <a:prstGeom prst="leftArrow">
              <a:avLst>
                <a:gd name="adj1" fmla="val 50000"/>
                <a:gd name="adj2" fmla="val 70710"/>
              </a:avLst>
            </a:prstGeom>
            <a:solidFill>
              <a:srgbClr val="FFFFFF">
                <a:alpha val="43137"/>
              </a:srgbClr>
            </a:solidFill>
            <a:ln w="12700">
              <a:solidFill>
                <a:schemeClr val="tx1"/>
              </a:solidFill>
              <a:miter lim="800000"/>
            </a:ln>
          </p:spPr>
          <p:txBody>
            <a:bodyPr wrap="none" anchor="ctr"/>
            <a:lstStyle/>
            <a:p>
              <a:endParaRPr lang="zh-CN" altLang="en-US"/>
            </a:p>
          </p:txBody>
        </p:sp>
        <p:sp>
          <p:nvSpPr>
            <p:cNvPr id="42042" name="AutoShape 56"/>
            <p:cNvSpPr>
              <a:spLocks noChangeArrowheads="1"/>
            </p:cNvSpPr>
            <p:nvPr/>
          </p:nvSpPr>
          <p:spPr bwMode="auto">
            <a:xfrm rot="-5400000">
              <a:off x="3679" y="3364"/>
              <a:ext cx="478" cy="168"/>
            </a:xfrm>
            <a:prstGeom prst="leftArrow">
              <a:avLst>
                <a:gd name="adj1" fmla="val 50000"/>
                <a:gd name="adj2" fmla="val 71131"/>
              </a:avLst>
            </a:prstGeom>
            <a:solidFill>
              <a:srgbClr val="FFFFFF">
                <a:alpha val="43137"/>
              </a:srgbClr>
            </a:solidFill>
            <a:ln w="12700">
              <a:solidFill>
                <a:schemeClr val="tx1"/>
              </a:solidFill>
              <a:miter lim="800000"/>
            </a:ln>
          </p:spPr>
          <p:txBody>
            <a:bodyPr wrap="none" anchor="ctr"/>
            <a:lstStyle/>
            <a:p>
              <a:endParaRPr lang="zh-CN" altLang="en-US"/>
            </a:p>
          </p:txBody>
        </p:sp>
        <p:sp>
          <p:nvSpPr>
            <p:cNvPr id="42043" name="Line 57"/>
            <p:cNvSpPr>
              <a:spLocks noChangeShapeType="1"/>
            </p:cNvSpPr>
            <p:nvPr/>
          </p:nvSpPr>
          <p:spPr bwMode="auto">
            <a:xfrm>
              <a:off x="5142" y="663"/>
              <a:ext cx="464" cy="0"/>
            </a:xfrm>
            <a:prstGeom prst="line">
              <a:avLst/>
            </a:prstGeom>
            <a:noFill/>
            <a:ln w="12700">
              <a:solidFill>
                <a:schemeClr val="tx1"/>
              </a:solidFill>
              <a:round/>
            </a:ln>
          </p:spPr>
          <p:txBody>
            <a:bodyPr/>
            <a:lstStyle/>
            <a:p>
              <a:endParaRPr lang="zh-CN" altLang="en-US"/>
            </a:p>
          </p:txBody>
        </p:sp>
        <p:sp>
          <p:nvSpPr>
            <p:cNvPr id="42044" name="Line 58"/>
            <p:cNvSpPr>
              <a:spLocks noChangeShapeType="1"/>
            </p:cNvSpPr>
            <p:nvPr/>
          </p:nvSpPr>
          <p:spPr bwMode="auto">
            <a:xfrm>
              <a:off x="5142" y="2135"/>
              <a:ext cx="464" cy="0"/>
            </a:xfrm>
            <a:prstGeom prst="line">
              <a:avLst/>
            </a:prstGeom>
            <a:noFill/>
            <a:ln w="12700">
              <a:solidFill>
                <a:schemeClr val="tx1"/>
              </a:solidFill>
              <a:round/>
            </a:ln>
          </p:spPr>
          <p:txBody>
            <a:bodyPr/>
            <a:lstStyle/>
            <a:p>
              <a:endParaRPr lang="zh-CN" altLang="en-US"/>
            </a:p>
          </p:txBody>
        </p:sp>
        <p:sp>
          <p:nvSpPr>
            <p:cNvPr id="42045" name="Line 59"/>
            <p:cNvSpPr>
              <a:spLocks noChangeShapeType="1"/>
            </p:cNvSpPr>
            <p:nvPr/>
          </p:nvSpPr>
          <p:spPr bwMode="auto">
            <a:xfrm>
              <a:off x="461" y="679"/>
              <a:ext cx="296" cy="0"/>
            </a:xfrm>
            <a:prstGeom prst="line">
              <a:avLst/>
            </a:prstGeom>
            <a:noFill/>
            <a:ln w="12700">
              <a:solidFill>
                <a:schemeClr val="tx1"/>
              </a:solidFill>
              <a:round/>
            </a:ln>
          </p:spPr>
          <p:txBody>
            <a:bodyPr/>
            <a:lstStyle/>
            <a:p>
              <a:endParaRPr lang="zh-CN" altLang="en-US"/>
            </a:p>
          </p:txBody>
        </p:sp>
        <p:sp>
          <p:nvSpPr>
            <p:cNvPr id="42046" name="Line 60"/>
            <p:cNvSpPr>
              <a:spLocks noChangeShapeType="1"/>
            </p:cNvSpPr>
            <p:nvPr/>
          </p:nvSpPr>
          <p:spPr bwMode="auto">
            <a:xfrm>
              <a:off x="469" y="2406"/>
              <a:ext cx="296" cy="0"/>
            </a:xfrm>
            <a:prstGeom prst="line">
              <a:avLst/>
            </a:prstGeom>
            <a:noFill/>
            <a:ln w="12700">
              <a:solidFill>
                <a:schemeClr val="tx1"/>
              </a:solidFill>
              <a:round/>
            </a:ln>
          </p:spPr>
          <p:txBody>
            <a:bodyPr/>
            <a:lstStyle/>
            <a:p>
              <a:endParaRPr lang="zh-CN" altLang="en-US"/>
            </a:p>
          </p:txBody>
        </p:sp>
        <p:sp>
          <p:nvSpPr>
            <p:cNvPr id="42047" name="Rectangle 61"/>
            <p:cNvSpPr>
              <a:spLocks noChangeArrowheads="1"/>
            </p:cNvSpPr>
            <p:nvPr/>
          </p:nvSpPr>
          <p:spPr bwMode="auto">
            <a:xfrm>
              <a:off x="195" y="3351"/>
              <a:ext cx="626" cy="210"/>
            </a:xfrm>
            <a:prstGeom prst="rect">
              <a:avLst/>
            </a:prstGeom>
            <a:noFill/>
            <a:ln w="12700">
              <a:noFill/>
              <a:miter lim="800000"/>
            </a:ln>
          </p:spPr>
          <p:txBody>
            <a:bodyPr wrap="none" lIns="90488" tIns="44450" rIns="90488" bIns="44450">
              <a:spAutoFit/>
            </a:bodyPr>
            <a:lstStyle/>
            <a:p>
              <a:pPr defTabSz="762000" eaLnBrk="0" hangingPunct="0"/>
              <a:r>
                <a:rPr kumimoji="1" lang="zh-CN" altLang="en-US" sz="1600">
                  <a:solidFill>
                    <a:srgbClr val="000000"/>
                  </a:solidFill>
                  <a:latin typeface="Times New Roman" panose="02020603050405020304" pitchFamily="18" charset="0"/>
                  <a:ea typeface="黑体" panose="02010609060101010101" pitchFamily="2" charset="-122"/>
                </a:rPr>
                <a:t>发送在前</a:t>
              </a:r>
            </a:p>
          </p:txBody>
        </p:sp>
      </p:grpSp>
      <p:sp>
        <p:nvSpPr>
          <p:cNvPr id="22590" name="Oval 62"/>
          <p:cNvSpPr>
            <a:spLocks noChangeArrowheads="1"/>
          </p:cNvSpPr>
          <p:nvPr/>
        </p:nvSpPr>
        <p:spPr bwMode="auto">
          <a:xfrm>
            <a:off x="4572000" y="981075"/>
            <a:ext cx="3313113" cy="719138"/>
          </a:xfrm>
          <a:prstGeom prst="ellipse">
            <a:avLst/>
          </a:prstGeom>
          <a:noFill/>
          <a:ln w="76200">
            <a:solidFill>
              <a:schemeClr val="hlink"/>
            </a:solidFill>
            <a:round/>
          </a:ln>
        </p:spPr>
        <p:txBody>
          <a:bodyPr wrap="none" anchor="ctr"/>
          <a:lstStyle/>
          <a:p>
            <a:endParaRPr lang="zh-CN" altLang="en-US"/>
          </a:p>
        </p:txBody>
      </p:sp>
      <p:sp>
        <p:nvSpPr>
          <p:cNvPr id="22591" name="Oval 63"/>
          <p:cNvSpPr>
            <a:spLocks noChangeArrowheads="1"/>
          </p:cNvSpPr>
          <p:nvPr/>
        </p:nvSpPr>
        <p:spPr bwMode="auto">
          <a:xfrm>
            <a:off x="2844800" y="2349500"/>
            <a:ext cx="2159000" cy="790575"/>
          </a:xfrm>
          <a:prstGeom prst="ellipse">
            <a:avLst/>
          </a:prstGeom>
          <a:noFill/>
          <a:ln w="76200">
            <a:solidFill>
              <a:schemeClr val="hlink"/>
            </a:solidFill>
            <a:round/>
          </a:ln>
        </p:spPr>
        <p:txBody>
          <a:bodyPr wrap="none" anchor="ct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2590"/>
                                        </p:tgtEl>
                                        <p:attrNameLst>
                                          <p:attrName>style.visibility</p:attrName>
                                        </p:attrNameLst>
                                      </p:cBhvr>
                                      <p:to>
                                        <p:strVal val="visible"/>
                                      </p:to>
                                    </p:set>
                                    <p:animEffect transition="in" filter="box(in)">
                                      <p:cBhvr>
                                        <p:cTn id="7" dur="1000"/>
                                        <p:tgtEl>
                                          <p:spTgt spid="22590"/>
                                        </p:tgtEl>
                                      </p:cBhvr>
                                    </p:animEffect>
                                  </p:childTnLst>
                                </p:cTn>
                              </p:par>
                              <p:par>
                                <p:cTn id="8" presetID="4" presetClass="entr" presetSubtype="16" fill="hold" grpId="0" nodeType="withEffect">
                                  <p:stCondLst>
                                    <p:cond delay="0"/>
                                  </p:stCondLst>
                                  <p:childTnLst>
                                    <p:set>
                                      <p:cBhvr>
                                        <p:cTn id="9" dur="1" fill="hold">
                                          <p:stCondLst>
                                            <p:cond delay="0"/>
                                          </p:stCondLst>
                                        </p:cTn>
                                        <p:tgtEl>
                                          <p:spTgt spid="22591"/>
                                        </p:tgtEl>
                                        <p:attrNameLst>
                                          <p:attrName>style.visibility</p:attrName>
                                        </p:attrNameLst>
                                      </p:cBhvr>
                                      <p:to>
                                        <p:strVal val="visible"/>
                                      </p:to>
                                    </p:set>
                                    <p:animEffect transition="in" filter="box(in)">
                                      <p:cBhvr>
                                        <p:cTn id="10" dur="1000"/>
                                        <p:tgtEl>
                                          <p:spTgt spid="225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90" grpId="0" animBg="1"/>
      <p:bldP spid="2259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p:cNvSpPr>
            <a:spLocks noGrp="1" noChangeArrowheads="1"/>
          </p:cNvSpPr>
          <p:nvPr>
            <p:ph type="title"/>
          </p:nvPr>
        </p:nvSpPr>
        <p:spPr/>
        <p:txBody>
          <a:bodyPr/>
          <a:lstStyle/>
          <a:p>
            <a:pPr eaLnBrk="1" hangingPunct="1"/>
            <a:r>
              <a:rPr lang="zh-CN" altLang="en-US"/>
              <a:t>内容提纲</a:t>
            </a:r>
            <a:endParaRPr lang="zh-CN" altLang="en-US">
              <a:solidFill>
                <a:schemeClr val="accent1"/>
              </a:solidFill>
            </a:endParaRPr>
          </a:p>
        </p:txBody>
      </p:sp>
      <p:sp>
        <p:nvSpPr>
          <p:cNvPr id="20484" name="Text Box 3"/>
          <p:cNvSpPr txBox="1">
            <a:spLocks noChangeArrowheads="1"/>
          </p:cNvSpPr>
          <p:nvPr/>
        </p:nvSpPr>
        <p:spPr bwMode="auto">
          <a:xfrm>
            <a:off x="1660525" y="722313"/>
            <a:ext cx="184150" cy="366712"/>
          </a:xfrm>
          <a:prstGeom prst="rect">
            <a:avLst/>
          </a:prstGeom>
          <a:noFill/>
          <a:ln w="9525">
            <a:noFill/>
            <a:miter lim="800000"/>
          </a:ln>
        </p:spPr>
        <p:txBody>
          <a:bodyPr wrap="none">
            <a:spAutoFit/>
          </a:bodyPr>
          <a:lstStyle/>
          <a:p>
            <a:endParaRPr lang="zh-CN" altLang="zh-CN"/>
          </a:p>
        </p:txBody>
      </p:sp>
      <p:sp>
        <p:nvSpPr>
          <p:cNvPr id="20485" name="Line 4"/>
          <p:cNvSpPr>
            <a:spLocks noChangeShapeType="1"/>
          </p:cNvSpPr>
          <p:nvPr/>
        </p:nvSpPr>
        <p:spPr bwMode="gray">
          <a:xfrm>
            <a:off x="1284288" y="2933700"/>
            <a:ext cx="6167437" cy="7938"/>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20486" name="Rectangle 5"/>
          <p:cNvSpPr>
            <a:spLocks noChangeArrowheads="1"/>
          </p:cNvSpPr>
          <p:nvPr/>
        </p:nvSpPr>
        <p:spPr bwMode="gray">
          <a:xfrm rot="3419336">
            <a:off x="1011237" y="2357438"/>
            <a:ext cx="479425" cy="520700"/>
          </a:xfrm>
          <a:prstGeom prst="rect">
            <a:avLst/>
          </a:prstGeom>
          <a:solidFill>
            <a:srgbClr val="9369E7"/>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9369E7"/>
            </a:extrusionClr>
          </a:sp3d>
        </p:spPr>
        <p:txBody>
          <a:bodyPr wrap="none" anchor="ctr">
            <a:flatTx/>
          </a:bodyPr>
          <a:lstStyle/>
          <a:p>
            <a:endParaRPr lang="zh-CN" altLang="en-US"/>
          </a:p>
        </p:txBody>
      </p:sp>
      <p:sp>
        <p:nvSpPr>
          <p:cNvPr id="20487" name="Text Box 6"/>
          <p:cNvSpPr txBox="1">
            <a:spLocks noChangeArrowheads="1"/>
          </p:cNvSpPr>
          <p:nvPr/>
        </p:nvSpPr>
        <p:spPr bwMode="gray">
          <a:xfrm>
            <a:off x="1817688" y="2320925"/>
            <a:ext cx="5346700" cy="579438"/>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主机扫描</a:t>
            </a:r>
          </a:p>
        </p:txBody>
      </p:sp>
      <p:sp>
        <p:nvSpPr>
          <p:cNvPr id="20488" name="Text Box 7"/>
          <p:cNvSpPr txBox="1">
            <a:spLocks noChangeArrowheads="1"/>
          </p:cNvSpPr>
          <p:nvPr/>
        </p:nvSpPr>
        <p:spPr bwMode="gray">
          <a:xfrm>
            <a:off x="1089025" y="2389188"/>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2</a:t>
            </a:r>
          </a:p>
        </p:txBody>
      </p:sp>
      <p:sp>
        <p:nvSpPr>
          <p:cNvPr id="20489" name="Rectangle 8"/>
          <p:cNvSpPr>
            <a:spLocks noChangeArrowheads="1"/>
          </p:cNvSpPr>
          <p:nvPr/>
        </p:nvSpPr>
        <p:spPr bwMode="gray">
          <a:xfrm rot="3419336">
            <a:off x="1004887" y="3435351"/>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20490" name="Text Box 9"/>
          <p:cNvSpPr txBox="1">
            <a:spLocks noChangeArrowheads="1"/>
          </p:cNvSpPr>
          <p:nvPr/>
        </p:nvSpPr>
        <p:spPr bwMode="gray">
          <a:xfrm>
            <a:off x="1811338" y="3398838"/>
            <a:ext cx="5497512"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端口扫描</a:t>
            </a:r>
          </a:p>
        </p:txBody>
      </p:sp>
      <p:sp>
        <p:nvSpPr>
          <p:cNvPr id="20491" name="Text Box 10"/>
          <p:cNvSpPr txBox="1">
            <a:spLocks noChangeArrowheads="1"/>
          </p:cNvSpPr>
          <p:nvPr/>
        </p:nvSpPr>
        <p:spPr bwMode="gray">
          <a:xfrm>
            <a:off x="1082675" y="346710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3</a:t>
            </a:r>
          </a:p>
        </p:txBody>
      </p:sp>
      <p:sp>
        <p:nvSpPr>
          <p:cNvPr id="20492" name="Line 11"/>
          <p:cNvSpPr>
            <a:spLocks noChangeShapeType="1"/>
          </p:cNvSpPr>
          <p:nvPr/>
        </p:nvSpPr>
        <p:spPr bwMode="gray">
          <a:xfrm>
            <a:off x="1284288" y="4021138"/>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20493" name="Rectangle 12"/>
          <p:cNvSpPr>
            <a:spLocks noChangeArrowheads="1"/>
          </p:cNvSpPr>
          <p:nvPr/>
        </p:nvSpPr>
        <p:spPr bwMode="gray">
          <a:xfrm rot="3419336">
            <a:off x="1009650" y="4587876"/>
            <a:ext cx="479425" cy="520700"/>
          </a:xfrm>
          <a:prstGeom prst="rect">
            <a:avLst/>
          </a:prstGeom>
          <a:solidFill>
            <a:srgbClr val="9369E7"/>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9369E7"/>
            </a:extrusionClr>
          </a:sp3d>
        </p:spPr>
        <p:txBody>
          <a:bodyPr wrap="none" anchor="ctr">
            <a:flatTx/>
          </a:bodyPr>
          <a:lstStyle/>
          <a:p>
            <a:endParaRPr lang="zh-CN" altLang="en-US"/>
          </a:p>
        </p:txBody>
      </p:sp>
      <p:sp>
        <p:nvSpPr>
          <p:cNvPr id="20494" name="Text Box 13"/>
          <p:cNvSpPr txBox="1">
            <a:spLocks noChangeArrowheads="1"/>
          </p:cNvSpPr>
          <p:nvPr/>
        </p:nvSpPr>
        <p:spPr bwMode="gray">
          <a:xfrm>
            <a:off x="1870075" y="4560888"/>
            <a:ext cx="5438775"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操作系统识别</a:t>
            </a:r>
          </a:p>
        </p:txBody>
      </p:sp>
      <p:sp>
        <p:nvSpPr>
          <p:cNvPr id="20495" name="Text Box 14"/>
          <p:cNvSpPr txBox="1">
            <a:spLocks noChangeArrowheads="1"/>
          </p:cNvSpPr>
          <p:nvPr/>
        </p:nvSpPr>
        <p:spPr bwMode="gray">
          <a:xfrm>
            <a:off x="1063625" y="462915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4</a:t>
            </a:r>
          </a:p>
        </p:txBody>
      </p:sp>
      <p:sp>
        <p:nvSpPr>
          <p:cNvPr id="20496" name="Line 15"/>
          <p:cNvSpPr>
            <a:spLocks noChangeShapeType="1"/>
          </p:cNvSpPr>
          <p:nvPr/>
        </p:nvSpPr>
        <p:spPr bwMode="gray">
          <a:xfrm>
            <a:off x="1284288" y="5173663"/>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20497" name="Rectangle 16"/>
          <p:cNvSpPr>
            <a:spLocks noChangeArrowheads="1"/>
          </p:cNvSpPr>
          <p:nvPr/>
        </p:nvSpPr>
        <p:spPr bwMode="gray">
          <a:xfrm rot="3419336">
            <a:off x="1011237" y="1270001"/>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20498" name="Text Box 17"/>
          <p:cNvSpPr txBox="1">
            <a:spLocks noChangeArrowheads="1"/>
          </p:cNvSpPr>
          <p:nvPr/>
        </p:nvSpPr>
        <p:spPr bwMode="gray">
          <a:xfrm>
            <a:off x="1817688" y="1233488"/>
            <a:ext cx="5491162" cy="579437"/>
          </a:xfrm>
          <a:prstGeom prst="rect">
            <a:avLst/>
          </a:prstGeom>
          <a:solidFill>
            <a:srgbClr val="FF6600"/>
          </a:solid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网络扫描概述</a:t>
            </a:r>
          </a:p>
        </p:txBody>
      </p:sp>
      <p:sp>
        <p:nvSpPr>
          <p:cNvPr id="20499" name="Text Box 18"/>
          <p:cNvSpPr txBox="1">
            <a:spLocks noChangeArrowheads="1"/>
          </p:cNvSpPr>
          <p:nvPr/>
        </p:nvSpPr>
        <p:spPr bwMode="gray">
          <a:xfrm>
            <a:off x="1089025" y="130175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1</a:t>
            </a:r>
          </a:p>
        </p:txBody>
      </p:sp>
      <p:sp>
        <p:nvSpPr>
          <p:cNvPr id="20500" name="Line 19"/>
          <p:cNvSpPr>
            <a:spLocks noChangeShapeType="1"/>
          </p:cNvSpPr>
          <p:nvPr/>
        </p:nvSpPr>
        <p:spPr bwMode="gray">
          <a:xfrm>
            <a:off x="1284288" y="1862138"/>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20501" name="Rectangle 20"/>
          <p:cNvSpPr>
            <a:spLocks noChangeArrowheads="1"/>
          </p:cNvSpPr>
          <p:nvPr/>
        </p:nvSpPr>
        <p:spPr bwMode="gray">
          <a:xfrm rot="3419336">
            <a:off x="1011237" y="5654676"/>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20502" name="Text Box 21"/>
          <p:cNvSpPr txBox="1">
            <a:spLocks noChangeArrowheads="1"/>
          </p:cNvSpPr>
          <p:nvPr/>
        </p:nvSpPr>
        <p:spPr bwMode="gray">
          <a:xfrm>
            <a:off x="1817688" y="5618163"/>
            <a:ext cx="6931025"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漏洞扫描</a:t>
            </a:r>
          </a:p>
        </p:txBody>
      </p:sp>
      <p:sp>
        <p:nvSpPr>
          <p:cNvPr id="20503" name="Text Box 22"/>
          <p:cNvSpPr txBox="1">
            <a:spLocks noChangeArrowheads="1"/>
          </p:cNvSpPr>
          <p:nvPr/>
        </p:nvSpPr>
        <p:spPr bwMode="gray">
          <a:xfrm>
            <a:off x="1089025" y="5686425"/>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5</a:t>
            </a:r>
          </a:p>
        </p:txBody>
      </p:sp>
      <p:sp>
        <p:nvSpPr>
          <p:cNvPr id="20504" name="Line 23"/>
          <p:cNvSpPr>
            <a:spLocks noChangeShapeType="1"/>
          </p:cNvSpPr>
          <p:nvPr/>
        </p:nvSpPr>
        <p:spPr bwMode="gray">
          <a:xfrm>
            <a:off x="1290638" y="6240463"/>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标题 1"/>
          <p:cNvSpPr>
            <a:spLocks noGrp="1"/>
          </p:cNvSpPr>
          <p:nvPr>
            <p:ph type="title"/>
          </p:nvPr>
        </p:nvSpPr>
        <p:spPr/>
        <p:txBody>
          <a:bodyPr/>
          <a:lstStyle/>
          <a:p>
            <a:pPr eaLnBrk="1" hangingPunct="1"/>
            <a:r>
              <a:rPr lang="en-US" altLang="zh-CN"/>
              <a:t>TCP</a:t>
            </a:r>
            <a:r>
              <a:rPr lang="zh-CN" altLang="en-US"/>
              <a:t>连接请求报文及响应</a:t>
            </a:r>
          </a:p>
        </p:txBody>
      </p:sp>
      <p:sp>
        <p:nvSpPr>
          <p:cNvPr id="43011" name="内容占位符 2"/>
          <p:cNvSpPr>
            <a:spLocks noGrp="1"/>
          </p:cNvSpPr>
          <p:nvPr>
            <p:ph idx="1"/>
          </p:nvPr>
        </p:nvSpPr>
        <p:spPr/>
        <p:txBody>
          <a:bodyPr/>
          <a:lstStyle/>
          <a:p>
            <a:pPr eaLnBrk="1" hangingPunct="1"/>
            <a:endParaRPr lang="zh-CN" altLang="en-US"/>
          </a:p>
        </p:txBody>
      </p:sp>
      <p:pic>
        <p:nvPicPr>
          <p:cNvPr id="43012" name="Picture 2"/>
          <p:cNvPicPr>
            <a:picLocks noChangeAspect="1" noChangeArrowheads="1"/>
          </p:cNvPicPr>
          <p:nvPr/>
        </p:nvPicPr>
        <p:blipFill>
          <a:blip r:embed="rId2" cstate="print"/>
          <a:srcRect/>
          <a:stretch>
            <a:fillRect/>
          </a:stretch>
        </p:blipFill>
        <p:spPr bwMode="auto">
          <a:xfrm>
            <a:off x="600075" y="1571625"/>
            <a:ext cx="8543925" cy="4357688"/>
          </a:xfrm>
          <a:prstGeom prst="rect">
            <a:avLst/>
          </a:prstGeom>
          <a:noFill/>
          <a:ln w="9525">
            <a:noFill/>
            <a:miter lim="800000"/>
            <a:headEnd/>
            <a:tailEnd/>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6" name="Rectangle 2"/>
          <p:cNvSpPr>
            <a:spLocks noGrp="1" noChangeArrowheads="1"/>
          </p:cNvSpPr>
          <p:nvPr>
            <p:ph type="title"/>
          </p:nvPr>
        </p:nvSpPr>
        <p:spPr/>
        <p:txBody>
          <a:bodyPr/>
          <a:lstStyle/>
          <a:p>
            <a:pPr eaLnBrk="1" hangingPunct="1"/>
            <a:r>
              <a:rPr lang="en-US" altLang="zh-CN"/>
              <a:t>TCP</a:t>
            </a:r>
            <a:r>
              <a:rPr lang="zh-CN" altLang="en-US"/>
              <a:t>连接的建立过程</a:t>
            </a:r>
          </a:p>
        </p:txBody>
      </p:sp>
      <p:graphicFrame>
        <p:nvGraphicFramePr>
          <p:cNvPr id="8194" name="Object 3"/>
          <p:cNvGraphicFramePr>
            <a:graphicFrameLocks noGrp="1" noChangeAspect="1"/>
          </p:cNvGraphicFramePr>
          <p:nvPr>
            <p:ph sz="half" idx="1"/>
          </p:nvPr>
        </p:nvGraphicFramePr>
        <p:xfrm>
          <a:off x="1997075" y="1744663"/>
          <a:ext cx="1214438" cy="1152525"/>
        </p:xfrm>
        <a:graphic>
          <a:graphicData uri="http://schemas.openxmlformats.org/presentationml/2006/ole">
            <mc:AlternateContent xmlns:mc="http://schemas.openxmlformats.org/markup-compatibility/2006">
              <mc:Choice xmlns:v="urn:schemas-microsoft-com:vml" Requires="v">
                <p:oleObj spid="_x0000_s5198" name="Visio" r:id="rId3" imgW="2054860" imgH="1890395" progId="">
                  <p:embed/>
                </p:oleObj>
              </mc:Choice>
              <mc:Fallback>
                <p:oleObj name="Visio" r:id="rId3" imgW="2054860" imgH="1890395" progId="">
                  <p:embed/>
                  <p:pic>
                    <p:nvPicPr>
                      <p:cNvPr id="0" name="Object 3"/>
                      <p:cNvPicPr>
                        <a:picLocks noChangeAspect="1"/>
                      </p:cNvPicPr>
                      <p:nvPr/>
                    </p:nvPicPr>
                    <p:blipFill>
                      <a:blip r:embed="rId4"/>
                      <a:stretch>
                        <a:fillRect/>
                      </a:stretch>
                    </p:blipFill>
                    <p:spPr>
                      <a:xfrm>
                        <a:off x="1997075" y="1744663"/>
                        <a:ext cx="1214438" cy="1152525"/>
                      </a:xfrm>
                      <a:prstGeom prst="rect">
                        <a:avLst/>
                      </a:prstGeom>
                      <a:noFill/>
                      <a:ln w="9525">
                        <a:noFill/>
                      </a:ln>
                    </p:spPr>
                  </p:pic>
                </p:oleObj>
              </mc:Fallback>
            </mc:AlternateContent>
          </a:graphicData>
        </a:graphic>
      </p:graphicFrame>
      <p:sp>
        <p:nvSpPr>
          <p:cNvPr id="23556" name="Line 4"/>
          <p:cNvSpPr>
            <a:spLocks noChangeShapeType="1"/>
          </p:cNvSpPr>
          <p:nvPr/>
        </p:nvSpPr>
        <p:spPr bwMode="auto">
          <a:xfrm rot="231658">
            <a:off x="2481263" y="3295650"/>
            <a:ext cx="3849687" cy="1588"/>
          </a:xfrm>
          <a:prstGeom prst="line">
            <a:avLst/>
          </a:prstGeom>
          <a:noFill/>
          <a:ln w="76200">
            <a:solidFill>
              <a:srgbClr val="800000"/>
            </a:solidFill>
            <a:round/>
            <a:tailEnd type="triangle" w="med" len="med"/>
          </a:ln>
        </p:spPr>
        <p:txBody>
          <a:bodyPr wrap="none" anchor="ctr"/>
          <a:lstStyle/>
          <a:p>
            <a:endParaRPr lang="zh-CN" altLang="en-US"/>
          </a:p>
        </p:txBody>
      </p:sp>
      <p:sp>
        <p:nvSpPr>
          <p:cNvPr id="23557" name="Rectangle 5"/>
          <p:cNvSpPr>
            <a:spLocks noChangeArrowheads="1"/>
          </p:cNvSpPr>
          <p:nvPr/>
        </p:nvSpPr>
        <p:spPr bwMode="auto">
          <a:xfrm rot="231492">
            <a:off x="3952875" y="2860675"/>
            <a:ext cx="690563" cy="393700"/>
          </a:xfrm>
          <a:prstGeom prst="rect">
            <a:avLst/>
          </a:prstGeom>
          <a:noFill/>
          <a:ln w="12700">
            <a:noFill/>
            <a:miter lim="800000"/>
          </a:ln>
        </p:spPr>
        <p:txBody>
          <a:bodyPr wrap="none" lIns="90488" tIns="44450" rIns="90488" bIns="44450">
            <a:spAutoFit/>
          </a:bodyPr>
          <a:lstStyle/>
          <a:p>
            <a:pPr defTabSz="762000" eaLnBrk="0" hangingPunct="0"/>
            <a:r>
              <a:rPr kumimoji="1" lang="en-US" altLang="zh-CN" sz="2000" b="1">
                <a:solidFill>
                  <a:srgbClr val="000000"/>
                </a:solidFill>
                <a:latin typeface="Times New Roman" panose="02020603050405020304" pitchFamily="18" charset="0"/>
              </a:rPr>
              <a:t>SYN</a:t>
            </a:r>
          </a:p>
        </p:txBody>
      </p:sp>
      <p:sp>
        <p:nvSpPr>
          <p:cNvPr id="8199" name="Rectangle 6"/>
          <p:cNvSpPr>
            <a:spLocks noChangeArrowheads="1"/>
          </p:cNvSpPr>
          <p:nvPr/>
        </p:nvSpPr>
        <p:spPr bwMode="auto">
          <a:xfrm>
            <a:off x="5954713" y="1484313"/>
            <a:ext cx="925512" cy="393700"/>
          </a:xfrm>
          <a:prstGeom prst="rect">
            <a:avLst/>
          </a:prstGeom>
          <a:noFill/>
          <a:ln w="12700">
            <a:noFill/>
            <a:miter lim="800000"/>
          </a:ln>
        </p:spPr>
        <p:txBody>
          <a:bodyPr wrap="none" lIns="90488" tIns="44450" rIns="90488" bIns="44450">
            <a:spAutoFit/>
          </a:bodyPr>
          <a:lstStyle/>
          <a:p>
            <a:pPr defTabSz="762000" eaLnBrk="0" hangingPunct="0"/>
            <a:r>
              <a:rPr kumimoji="1" lang="zh-CN" altLang="en-US" sz="2000" b="1">
                <a:solidFill>
                  <a:srgbClr val="000000"/>
                </a:solidFill>
                <a:latin typeface="Times New Roman" panose="02020603050405020304" pitchFamily="18" charset="0"/>
              </a:rPr>
              <a:t>主机 </a:t>
            </a:r>
            <a:r>
              <a:rPr kumimoji="1" lang="en-US" altLang="zh-CN" sz="2000" b="1">
                <a:solidFill>
                  <a:srgbClr val="000000"/>
                </a:solidFill>
                <a:latin typeface="Times New Roman" panose="02020603050405020304" pitchFamily="18" charset="0"/>
              </a:rPr>
              <a:t>B</a:t>
            </a:r>
          </a:p>
        </p:txBody>
      </p:sp>
      <p:sp>
        <p:nvSpPr>
          <p:cNvPr id="23559" name="Line 7"/>
          <p:cNvSpPr>
            <a:spLocks noChangeShapeType="1"/>
          </p:cNvSpPr>
          <p:nvPr/>
        </p:nvSpPr>
        <p:spPr bwMode="auto">
          <a:xfrm rot="21368342" flipH="1">
            <a:off x="2498725" y="4057650"/>
            <a:ext cx="3851275" cy="1588"/>
          </a:xfrm>
          <a:prstGeom prst="line">
            <a:avLst/>
          </a:prstGeom>
          <a:noFill/>
          <a:ln w="76200">
            <a:solidFill>
              <a:srgbClr val="0000FF"/>
            </a:solidFill>
            <a:round/>
            <a:tailEnd type="triangle" w="med" len="med"/>
          </a:ln>
        </p:spPr>
        <p:txBody>
          <a:bodyPr wrap="none" anchor="ctr"/>
          <a:lstStyle/>
          <a:p>
            <a:endParaRPr lang="zh-CN" altLang="en-US"/>
          </a:p>
        </p:txBody>
      </p:sp>
      <p:sp>
        <p:nvSpPr>
          <p:cNvPr id="23560" name="Rectangle 8"/>
          <p:cNvSpPr>
            <a:spLocks noChangeArrowheads="1"/>
          </p:cNvSpPr>
          <p:nvPr/>
        </p:nvSpPr>
        <p:spPr bwMode="auto">
          <a:xfrm rot="21368508" flipH="1">
            <a:off x="3719513" y="3643313"/>
            <a:ext cx="1382712" cy="393700"/>
          </a:xfrm>
          <a:prstGeom prst="rect">
            <a:avLst/>
          </a:prstGeom>
          <a:noFill/>
          <a:ln w="12700">
            <a:noFill/>
            <a:miter lim="800000"/>
          </a:ln>
        </p:spPr>
        <p:txBody>
          <a:bodyPr wrap="none" lIns="90488" tIns="44450" rIns="90488" bIns="44450">
            <a:spAutoFit/>
          </a:bodyPr>
          <a:lstStyle/>
          <a:p>
            <a:pPr defTabSz="762000" eaLnBrk="0" hangingPunct="0"/>
            <a:r>
              <a:rPr kumimoji="1" lang="en-US" altLang="zh-CN" sz="2000" b="1">
                <a:solidFill>
                  <a:srgbClr val="000000"/>
                </a:solidFill>
                <a:latin typeface="Times New Roman" panose="02020603050405020304" pitchFamily="18" charset="0"/>
              </a:rPr>
              <a:t>SYN, ACK</a:t>
            </a:r>
          </a:p>
        </p:txBody>
      </p:sp>
      <p:sp>
        <p:nvSpPr>
          <p:cNvPr id="23561" name="Line 9"/>
          <p:cNvSpPr>
            <a:spLocks noChangeShapeType="1"/>
          </p:cNvSpPr>
          <p:nvPr/>
        </p:nvSpPr>
        <p:spPr bwMode="auto">
          <a:xfrm rot="231658">
            <a:off x="2498725" y="4927600"/>
            <a:ext cx="3851275" cy="1588"/>
          </a:xfrm>
          <a:prstGeom prst="line">
            <a:avLst/>
          </a:prstGeom>
          <a:noFill/>
          <a:ln w="76200">
            <a:solidFill>
              <a:srgbClr val="800000"/>
            </a:solidFill>
            <a:round/>
            <a:tailEnd type="triangle" w="med" len="med"/>
          </a:ln>
        </p:spPr>
        <p:txBody>
          <a:bodyPr wrap="none" anchor="ctr"/>
          <a:lstStyle/>
          <a:p>
            <a:endParaRPr lang="zh-CN" altLang="en-US"/>
          </a:p>
        </p:txBody>
      </p:sp>
      <p:sp>
        <p:nvSpPr>
          <p:cNvPr id="23562" name="Rectangle 10"/>
          <p:cNvSpPr>
            <a:spLocks noChangeArrowheads="1"/>
          </p:cNvSpPr>
          <p:nvPr/>
        </p:nvSpPr>
        <p:spPr bwMode="auto">
          <a:xfrm rot="167414">
            <a:off x="4067175" y="4508500"/>
            <a:ext cx="746125" cy="393700"/>
          </a:xfrm>
          <a:prstGeom prst="rect">
            <a:avLst/>
          </a:prstGeom>
          <a:noFill/>
          <a:ln w="12700">
            <a:noFill/>
            <a:miter lim="800000"/>
          </a:ln>
        </p:spPr>
        <p:txBody>
          <a:bodyPr wrap="none" lIns="90488" tIns="44450" rIns="90488" bIns="44450">
            <a:spAutoFit/>
          </a:bodyPr>
          <a:lstStyle/>
          <a:p>
            <a:pPr defTabSz="762000" eaLnBrk="0" hangingPunct="0"/>
            <a:r>
              <a:rPr kumimoji="1" lang="en-US" altLang="zh-CN" sz="2000" b="1">
                <a:solidFill>
                  <a:srgbClr val="000000"/>
                </a:solidFill>
                <a:latin typeface="Times New Roman" panose="02020603050405020304" pitchFamily="18" charset="0"/>
              </a:rPr>
              <a:t>ACK</a:t>
            </a:r>
            <a:endParaRPr kumimoji="1" lang="en-US" altLang="zh-CN" sz="2000" b="1">
              <a:solidFill>
                <a:srgbClr val="000000"/>
              </a:solidFill>
              <a:latin typeface="Times New Roman" panose="02020603050405020304" pitchFamily="18" charset="0"/>
              <a:sym typeface="Symbol" panose="05050102010706020507" pitchFamily="18" charset="2"/>
            </a:endParaRPr>
          </a:p>
        </p:txBody>
      </p:sp>
      <p:sp>
        <p:nvSpPr>
          <p:cNvPr id="8204" name="Rectangle 11"/>
          <p:cNvSpPr>
            <a:spLocks noChangeArrowheads="1"/>
          </p:cNvSpPr>
          <p:nvPr/>
        </p:nvSpPr>
        <p:spPr bwMode="auto">
          <a:xfrm>
            <a:off x="2005013" y="1484313"/>
            <a:ext cx="939800" cy="393700"/>
          </a:xfrm>
          <a:prstGeom prst="rect">
            <a:avLst/>
          </a:prstGeom>
          <a:noFill/>
          <a:ln w="12700">
            <a:noFill/>
            <a:miter lim="800000"/>
          </a:ln>
        </p:spPr>
        <p:txBody>
          <a:bodyPr wrap="none" lIns="90488" tIns="44450" rIns="90488" bIns="44450">
            <a:spAutoFit/>
          </a:bodyPr>
          <a:lstStyle/>
          <a:p>
            <a:pPr defTabSz="762000" eaLnBrk="0" hangingPunct="0"/>
            <a:r>
              <a:rPr kumimoji="1" lang="zh-CN" altLang="en-US" sz="2000" b="1">
                <a:solidFill>
                  <a:srgbClr val="000000"/>
                </a:solidFill>
                <a:latin typeface="Times New Roman" panose="02020603050405020304" pitchFamily="18" charset="0"/>
              </a:rPr>
              <a:t>主机 </a:t>
            </a:r>
            <a:r>
              <a:rPr kumimoji="1" lang="en-US" altLang="zh-CN" sz="2000" b="1">
                <a:solidFill>
                  <a:srgbClr val="000000"/>
                </a:solidFill>
                <a:latin typeface="Times New Roman" panose="02020603050405020304" pitchFamily="18" charset="0"/>
              </a:rPr>
              <a:t>A</a:t>
            </a:r>
          </a:p>
        </p:txBody>
      </p:sp>
      <p:graphicFrame>
        <p:nvGraphicFramePr>
          <p:cNvPr id="8195" name="Object 12"/>
          <p:cNvGraphicFramePr>
            <a:graphicFrameLocks noGrp="1" noChangeAspect="1"/>
          </p:cNvGraphicFramePr>
          <p:nvPr>
            <p:ph sz="half" idx="2"/>
          </p:nvPr>
        </p:nvGraphicFramePr>
        <p:xfrm>
          <a:off x="6191250" y="1744663"/>
          <a:ext cx="1219200" cy="1157287"/>
        </p:xfrm>
        <a:graphic>
          <a:graphicData uri="http://schemas.openxmlformats.org/presentationml/2006/ole">
            <mc:AlternateContent xmlns:mc="http://schemas.openxmlformats.org/markup-compatibility/2006">
              <mc:Choice xmlns:v="urn:schemas-microsoft-com:vml" Requires="v">
                <p:oleObj spid="_x0000_s5199" name="Visio" r:id="rId5" imgW="2054860" imgH="1890395" progId="">
                  <p:embed/>
                </p:oleObj>
              </mc:Choice>
              <mc:Fallback>
                <p:oleObj name="Visio" r:id="rId5" imgW="2054860" imgH="1890395" progId="">
                  <p:embed/>
                  <p:pic>
                    <p:nvPicPr>
                      <p:cNvPr id="0" name="Object 12"/>
                      <p:cNvPicPr>
                        <a:picLocks noChangeAspect="1"/>
                      </p:cNvPicPr>
                      <p:nvPr/>
                    </p:nvPicPr>
                    <p:blipFill>
                      <a:blip r:embed="rId4"/>
                      <a:stretch>
                        <a:fillRect/>
                      </a:stretch>
                    </p:blipFill>
                    <p:spPr>
                      <a:xfrm>
                        <a:off x="6191250" y="1744663"/>
                        <a:ext cx="1219200" cy="1157287"/>
                      </a:xfrm>
                      <a:prstGeom prst="rect">
                        <a:avLst/>
                      </a:prstGeom>
                      <a:noFill/>
                      <a:ln w="9525">
                        <a:noFill/>
                      </a:ln>
                    </p:spPr>
                  </p:pic>
                </p:oleObj>
              </mc:Fallback>
            </mc:AlternateContent>
          </a:graphicData>
        </a:graphic>
      </p:graphicFrame>
      <p:sp>
        <p:nvSpPr>
          <p:cNvPr id="8205" name="Text Box 13"/>
          <p:cNvSpPr txBox="1">
            <a:spLocks noChangeArrowheads="1"/>
          </p:cNvSpPr>
          <p:nvPr/>
        </p:nvSpPr>
        <p:spPr bwMode="auto">
          <a:xfrm>
            <a:off x="6300788" y="3187700"/>
            <a:ext cx="1409700"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rPr>
              <a:t>目标端口</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3557"/>
                                        </p:tgtEl>
                                        <p:attrNameLst>
                                          <p:attrName>style.visibility</p:attrName>
                                        </p:attrNameLst>
                                      </p:cBhvr>
                                      <p:to>
                                        <p:strVal val="visible"/>
                                      </p:to>
                                    </p:set>
                                    <p:animEffect transition="in" filter="wipe(left)">
                                      <p:cBhvr>
                                        <p:cTn id="7" dur="1000"/>
                                        <p:tgtEl>
                                          <p:spTgt spid="2355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3556"/>
                                        </p:tgtEl>
                                        <p:attrNameLst>
                                          <p:attrName>style.visibility</p:attrName>
                                        </p:attrNameLst>
                                      </p:cBhvr>
                                      <p:to>
                                        <p:strVal val="visible"/>
                                      </p:to>
                                    </p:set>
                                    <p:animEffect transition="in" filter="wipe(left)">
                                      <p:cBhvr>
                                        <p:cTn id="10" dur="1000"/>
                                        <p:tgtEl>
                                          <p:spTgt spid="2355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23559"/>
                                        </p:tgtEl>
                                        <p:attrNameLst>
                                          <p:attrName>style.visibility</p:attrName>
                                        </p:attrNameLst>
                                      </p:cBhvr>
                                      <p:to>
                                        <p:strVal val="visible"/>
                                      </p:to>
                                    </p:set>
                                    <p:animEffect transition="in" filter="wipe(right)">
                                      <p:cBhvr>
                                        <p:cTn id="15" dur="1000"/>
                                        <p:tgtEl>
                                          <p:spTgt spid="23559"/>
                                        </p:tgtEl>
                                      </p:cBhvr>
                                    </p:animEffect>
                                  </p:childTnLst>
                                </p:cTn>
                              </p:par>
                              <p:par>
                                <p:cTn id="16" presetID="22" presetClass="entr" presetSubtype="2" fill="hold" grpId="0" nodeType="withEffect">
                                  <p:stCondLst>
                                    <p:cond delay="0"/>
                                  </p:stCondLst>
                                  <p:childTnLst>
                                    <p:set>
                                      <p:cBhvr>
                                        <p:cTn id="17" dur="1" fill="hold">
                                          <p:stCondLst>
                                            <p:cond delay="0"/>
                                          </p:stCondLst>
                                        </p:cTn>
                                        <p:tgtEl>
                                          <p:spTgt spid="23560"/>
                                        </p:tgtEl>
                                        <p:attrNameLst>
                                          <p:attrName>style.visibility</p:attrName>
                                        </p:attrNameLst>
                                      </p:cBhvr>
                                      <p:to>
                                        <p:strVal val="visible"/>
                                      </p:to>
                                    </p:set>
                                    <p:animEffect transition="in" filter="wipe(right)">
                                      <p:cBhvr>
                                        <p:cTn id="18" dur="1000"/>
                                        <p:tgtEl>
                                          <p:spTgt spid="23560"/>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23561"/>
                                        </p:tgtEl>
                                        <p:attrNameLst>
                                          <p:attrName>style.visibility</p:attrName>
                                        </p:attrNameLst>
                                      </p:cBhvr>
                                      <p:to>
                                        <p:strVal val="visible"/>
                                      </p:to>
                                    </p:set>
                                    <p:animEffect transition="in" filter="wipe(left)">
                                      <p:cBhvr>
                                        <p:cTn id="23" dur="1000"/>
                                        <p:tgtEl>
                                          <p:spTgt spid="23561"/>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23562"/>
                                        </p:tgtEl>
                                        <p:attrNameLst>
                                          <p:attrName>style.visibility</p:attrName>
                                        </p:attrNameLst>
                                      </p:cBhvr>
                                      <p:to>
                                        <p:strVal val="visible"/>
                                      </p:to>
                                    </p:set>
                                    <p:animEffect transition="in" filter="wipe(left)">
                                      <p:cBhvr>
                                        <p:cTn id="26" dur="1000"/>
                                        <p:tgtEl>
                                          <p:spTgt spid="235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6" grpId="0" animBg="1"/>
      <p:bldP spid="23557" grpId="0"/>
      <p:bldP spid="23559" grpId="0" animBg="1"/>
      <p:bldP spid="23560" grpId="0"/>
      <p:bldP spid="23561" grpId="0" animBg="1"/>
      <p:bldP spid="2356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93436" y="188232"/>
            <a:ext cx="9071427" cy="792163"/>
          </a:xfrm>
        </p:spPr>
        <p:txBody>
          <a:bodyPr/>
          <a:lstStyle/>
          <a:p>
            <a:pPr eaLnBrk="1" hangingPunct="1"/>
            <a:r>
              <a:rPr lang="zh-CN" altLang="en-US" sz="4000" dirty="0"/>
              <a:t>（一）</a:t>
            </a:r>
            <a:r>
              <a:rPr lang="en-US" altLang="zh-CN" sz="4000" dirty="0"/>
              <a:t>TCP Connect</a:t>
            </a:r>
            <a:r>
              <a:rPr lang="zh-CN" altLang="en-US" sz="4000" dirty="0" smtClean="0"/>
              <a:t>扫描（全连接扫描）</a:t>
            </a:r>
            <a:endParaRPr lang="en-US" altLang="zh-CN" sz="4000" dirty="0"/>
          </a:p>
        </p:txBody>
      </p:sp>
      <p:sp>
        <p:nvSpPr>
          <p:cNvPr id="24579" name="Rectangle 3"/>
          <p:cNvSpPr>
            <a:spLocks noGrp="1" noChangeArrowheads="1"/>
          </p:cNvSpPr>
          <p:nvPr>
            <p:ph type="body" idx="1"/>
          </p:nvPr>
        </p:nvSpPr>
        <p:spPr>
          <a:xfrm>
            <a:off x="514350" y="1362075"/>
            <a:ext cx="8229600" cy="4149725"/>
          </a:xfrm>
        </p:spPr>
        <p:txBody>
          <a:bodyPr/>
          <a:lstStyle/>
          <a:p>
            <a:pPr eaLnBrk="1" hangingPunct="1">
              <a:lnSpc>
                <a:spcPct val="150000"/>
              </a:lnSpc>
              <a:spcBef>
                <a:spcPts val="0"/>
              </a:spcBef>
            </a:pPr>
            <a:r>
              <a:rPr lang="zh-CN" altLang="en-US" dirty="0"/>
              <a:t>尝试同目标端口建立正常的</a:t>
            </a:r>
            <a:r>
              <a:rPr lang="en-US" altLang="zh-CN" dirty="0"/>
              <a:t>TCP</a:t>
            </a:r>
            <a:r>
              <a:rPr lang="zh-CN" altLang="en-US" dirty="0"/>
              <a:t>连接</a:t>
            </a:r>
            <a:r>
              <a:rPr lang="en-US" altLang="zh-CN" dirty="0"/>
              <a:t>(</a:t>
            </a:r>
            <a:r>
              <a:rPr lang="zh-CN" altLang="en-US" dirty="0"/>
              <a:t>直接调用系统提供的</a:t>
            </a:r>
            <a:r>
              <a:rPr lang="en-US" altLang="zh-CN" dirty="0"/>
              <a:t>connect(…)</a:t>
            </a:r>
            <a:r>
              <a:rPr lang="zh-CN" altLang="en-US" dirty="0"/>
              <a:t>函数</a:t>
            </a:r>
            <a:r>
              <a:rPr lang="en-US" altLang="zh-CN" dirty="0"/>
              <a:t>)</a:t>
            </a:r>
            <a:r>
              <a:rPr lang="zh-CN" altLang="en-US" dirty="0"/>
              <a:t>。</a:t>
            </a:r>
          </a:p>
          <a:p>
            <a:pPr eaLnBrk="1" hangingPunct="1">
              <a:lnSpc>
                <a:spcPct val="150000"/>
              </a:lnSpc>
              <a:spcBef>
                <a:spcPts val="0"/>
              </a:spcBef>
            </a:pPr>
            <a:r>
              <a:rPr lang="zh-CN" altLang="en-US" dirty="0"/>
              <a:t>连接建立成功</a:t>
            </a:r>
          </a:p>
          <a:p>
            <a:pPr lvl="1" eaLnBrk="1" hangingPunct="1">
              <a:lnSpc>
                <a:spcPct val="150000"/>
              </a:lnSpc>
              <a:spcBef>
                <a:spcPts val="0"/>
              </a:spcBef>
            </a:pPr>
            <a:r>
              <a:rPr lang="zh-CN" altLang="en-US" dirty="0"/>
              <a:t>结论：目标端口开放</a:t>
            </a:r>
          </a:p>
          <a:p>
            <a:pPr eaLnBrk="1" hangingPunct="1">
              <a:lnSpc>
                <a:spcPct val="150000"/>
              </a:lnSpc>
              <a:spcBef>
                <a:spcPts val="0"/>
              </a:spcBef>
            </a:pPr>
            <a:r>
              <a:rPr lang="zh-CN" altLang="en-US" dirty="0"/>
              <a:t>连接建立失败</a:t>
            </a:r>
          </a:p>
          <a:p>
            <a:pPr lvl="1" eaLnBrk="1" hangingPunct="1">
              <a:lnSpc>
                <a:spcPct val="150000"/>
              </a:lnSpc>
              <a:spcBef>
                <a:spcPts val="0"/>
              </a:spcBef>
            </a:pPr>
            <a:r>
              <a:rPr lang="zh-CN" altLang="en-US" dirty="0"/>
              <a:t>结论：目标端口关闭</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animEffect transition="in" filter="blinds(horizontal)">
                                      <p:cBhvr>
                                        <p:cTn id="7" dur="500"/>
                                        <p:tgtEl>
                                          <p:spTgt spid="2457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4579">
                                            <p:txEl>
                                              <p:pRg st="1" end="1"/>
                                            </p:txEl>
                                          </p:spTgt>
                                        </p:tgtEl>
                                        <p:attrNameLst>
                                          <p:attrName>style.visibility</p:attrName>
                                        </p:attrNameLst>
                                      </p:cBhvr>
                                      <p:to>
                                        <p:strVal val="visible"/>
                                      </p:to>
                                    </p:set>
                                    <p:animEffect transition="in" filter="blinds(horizontal)">
                                      <p:cBhvr>
                                        <p:cTn id="12" dur="500"/>
                                        <p:tgtEl>
                                          <p:spTgt spid="2457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4579">
                                            <p:txEl>
                                              <p:pRg st="2" end="2"/>
                                            </p:txEl>
                                          </p:spTgt>
                                        </p:tgtEl>
                                        <p:attrNameLst>
                                          <p:attrName>style.visibility</p:attrName>
                                        </p:attrNameLst>
                                      </p:cBhvr>
                                      <p:to>
                                        <p:strVal val="visible"/>
                                      </p:to>
                                    </p:set>
                                    <p:animEffect transition="in" filter="wipe(left)">
                                      <p:cBhvr>
                                        <p:cTn id="17" dur="500"/>
                                        <p:tgtEl>
                                          <p:spTgt spid="2457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4579">
                                            <p:txEl>
                                              <p:pRg st="3" end="3"/>
                                            </p:txEl>
                                          </p:spTgt>
                                        </p:tgtEl>
                                        <p:attrNameLst>
                                          <p:attrName>style.visibility</p:attrName>
                                        </p:attrNameLst>
                                      </p:cBhvr>
                                      <p:to>
                                        <p:strVal val="visible"/>
                                      </p:to>
                                    </p:set>
                                    <p:animEffect transition="in" filter="blinds(horizontal)">
                                      <p:cBhvr>
                                        <p:cTn id="22" dur="500"/>
                                        <p:tgtEl>
                                          <p:spTgt spid="2457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24579">
                                            <p:txEl>
                                              <p:pRg st="4" end="4"/>
                                            </p:txEl>
                                          </p:spTgt>
                                        </p:tgtEl>
                                        <p:attrNameLst>
                                          <p:attrName>style.visibility</p:attrName>
                                        </p:attrNameLst>
                                      </p:cBhvr>
                                      <p:to>
                                        <p:strVal val="visible"/>
                                      </p:to>
                                    </p:set>
                                    <p:animEffect transition="in" filter="wipe(left)">
                                      <p:cBhvr>
                                        <p:cTn id="27" dur="500"/>
                                        <p:tgtEl>
                                          <p:spTgt spid="2457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a:xfrm>
            <a:off x="0" y="168275"/>
            <a:ext cx="9144000" cy="792163"/>
          </a:xfrm>
        </p:spPr>
        <p:txBody>
          <a:bodyPr/>
          <a:lstStyle/>
          <a:p>
            <a:pPr eaLnBrk="1" hangingPunct="1"/>
            <a:r>
              <a:rPr lang="en-US" altLang="zh-CN" dirty="0"/>
              <a:t>TCP Connect</a:t>
            </a:r>
            <a:r>
              <a:rPr lang="zh-CN" altLang="en-US" dirty="0"/>
              <a:t>扫描的</a:t>
            </a:r>
            <a:r>
              <a:rPr lang="zh-CN" altLang="en-US" dirty="0" smtClean="0"/>
              <a:t>特点（三次握手）</a:t>
            </a:r>
            <a:endParaRPr lang="en-US" altLang="zh-CN" dirty="0"/>
          </a:p>
        </p:txBody>
      </p:sp>
      <p:sp>
        <p:nvSpPr>
          <p:cNvPr id="25603" name="Rectangle 3"/>
          <p:cNvSpPr>
            <a:spLocks noGrp="1" noChangeArrowheads="1"/>
          </p:cNvSpPr>
          <p:nvPr>
            <p:ph type="body" idx="1"/>
          </p:nvPr>
        </p:nvSpPr>
        <p:spPr/>
        <p:txBody>
          <a:bodyPr/>
          <a:lstStyle/>
          <a:p>
            <a:pPr eaLnBrk="1" hangingPunct="1">
              <a:lnSpc>
                <a:spcPct val="150000"/>
              </a:lnSpc>
              <a:spcBef>
                <a:spcPts val="0"/>
              </a:spcBef>
            </a:pPr>
            <a:r>
              <a:rPr lang="zh-CN" altLang="en-US" dirty="0"/>
              <a:t>优点</a:t>
            </a:r>
          </a:p>
          <a:p>
            <a:pPr lvl="1" eaLnBrk="1" hangingPunct="1">
              <a:lnSpc>
                <a:spcPct val="150000"/>
              </a:lnSpc>
              <a:spcBef>
                <a:spcPts val="0"/>
              </a:spcBef>
            </a:pPr>
            <a:r>
              <a:rPr lang="zh-CN" altLang="en-US" dirty="0"/>
              <a:t>稳定可靠，不需要特殊的权限。</a:t>
            </a:r>
          </a:p>
          <a:p>
            <a:pPr eaLnBrk="1" hangingPunct="1">
              <a:lnSpc>
                <a:spcPct val="150000"/>
              </a:lnSpc>
              <a:spcBef>
                <a:spcPts val="0"/>
              </a:spcBef>
            </a:pPr>
            <a:r>
              <a:rPr lang="zh-CN" altLang="en-US" dirty="0"/>
              <a:t>缺点</a:t>
            </a:r>
          </a:p>
          <a:p>
            <a:pPr lvl="1" eaLnBrk="1" hangingPunct="1">
              <a:lnSpc>
                <a:spcPct val="150000"/>
              </a:lnSpc>
              <a:spcBef>
                <a:spcPts val="0"/>
              </a:spcBef>
            </a:pPr>
            <a:r>
              <a:rPr lang="zh-CN" altLang="en-US" dirty="0"/>
              <a:t>扫描方式不隐蔽，服务器会记录下客户机的连接行为。</a:t>
            </a:r>
          </a:p>
          <a:p>
            <a:pPr eaLnBrk="1" hangingPunct="1">
              <a:lnSpc>
                <a:spcPct val="150000"/>
              </a:lnSpc>
              <a:spcBef>
                <a:spcPts val="0"/>
              </a:spcBef>
            </a:pPr>
            <a:r>
              <a:rPr lang="zh-CN" altLang="en-US" dirty="0"/>
              <a:t>如何隐藏扫描行为？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5603">
                                            <p:txEl>
                                              <p:pRg st="0" end="0"/>
                                            </p:txEl>
                                          </p:spTgt>
                                        </p:tgtEl>
                                        <p:attrNameLst>
                                          <p:attrName>style.visibility</p:attrName>
                                        </p:attrNameLst>
                                      </p:cBhvr>
                                      <p:to>
                                        <p:strVal val="visible"/>
                                      </p:to>
                                    </p:set>
                                    <p:animEffect transition="in" filter="blinds(horizontal)">
                                      <p:cBhvr>
                                        <p:cTn id="7" dur="500"/>
                                        <p:tgtEl>
                                          <p:spTgt spid="25603">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5603">
                                            <p:txEl>
                                              <p:pRg st="1" end="1"/>
                                            </p:txEl>
                                          </p:spTgt>
                                        </p:tgtEl>
                                        <p:attrNameLst>
                                          <p:attrName>style.visibility</p:attrName>
                                        </p:attrNameLst>
                                      </p:cBhvr>
                                      <p:to>
                                        <p:strVal val="visible"/>
                                      </p:to>
                                    </p:set>
                                    <p:animEffect transition="in" filter="blinds(horizontal)">
                                      <p:cBhvr>
                                        <p:cTn id="10" dur="500"/>
                                        <p:tgtEl>
                                          <p:spTgt spid="2560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25603">
                                            <p:txEl>
                                              <p:pRg st="2" end="2"/>
                                            </p:txEl>
                                          </p:spTgt>
                                        </p:tgtEl>
                                        <p:attrNameLst>
                                          <p:attrName>style.visibility</p:attrName>
                                        </p:attrNameLst>
                                      </p:cBhvr>
                                      <p:to>
                                        <p:strVal val="visible"/>
                                      </p:to>
                                    </p:set>
                                    <p:animEffect transition="in" filter="blinds(horizontal)">
                                      <p:cBhvr>
                                        <p:cTn id="15" dur="500"/>
                                        <p:tgtEl>
                                          <p:spTgt spid="25603">
                                            <p:txEl>
                                              <p:pRg st="2" end="2"/>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25603">
                                            <p:txEl>
                                              <p:pRg st="3" end="3"/>
                                            </p:txEl>
                                          </p:spTgt>
                                        </p:tgtEl>
                                        <p:attrNameLst>
                                          <p:attrName>style.visibility</p:attrName>
                                        </p:attrNameLst>
                                      </p:cBhvr>
                                      <p:to>
                                        <p:strVal val="visible"/>
                                      </p:to>
                                    </p:set>
                                    <p:animEffect transition="in" filter="blinds(horizontal)">
                                      <p:cBhvr>
                                        <p:cTn id="18" dur="500"/>
                                        <p:tgtEl>
                                          <p:spTgt spid="2560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25603">
                                            <p:txEl>
                                              <p:pRg st="4" end="4"/>
                                            </p:txEl>
                                          </p:spTgt>
                                        </p:tgtEl>
                                        <p:attrNameLst>
                                          <p:attrName>style.visibility</p:attrName>
                                        </p:attrNameLst>
                                      </p:cBhvr>
                                      <p:to>
                                        <p:strVal val="visible"/>
                                      </p:to>
                                    </p:set>
                                    <p:animEffect transition="in" filter="blinds(horizontal)">
                                      <p:cBhvr>
                                        <p:cTn id="23" dur="500"/>
                                        <p:tgtEl>
                                          <p:spTgt spid="2560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348343" y="1336449"/>
            <a:ext cx="8795657" cy="4114800"/>
          </a:xfrm>
        </p:spPr>
        <p:txBody>
          <a:bodyPr/>
          <a:lstStyle/>
          <a:p>
            <a:r>
              <a:rPr lang="en-US" altLang="zh-CN" sz="2800" dirty="0"/>
              <a:t>TCPSYN </a:t>
            </a:r>
            <a:r>
              <a:rPr lang="zh-CN" altLang="en-US" sz="2800" dirty="0"/>
              <a:t>扫描不会完成一次完整的 </a:t>
            </a:r>
            <a:r>
              <a:rPr lang="en-US" altLang="zh-CN" sz="2800" dirty="0"/>
              <a:t>TCP </a:t>
            </a:r>
            <a:r>
              <a:rPr lang="zh-CN" altLang="en-US" sz="2800" dirty="0"/>
              <a:t>连接，所以又被称为“半开放”扫描</a:t>
            </a:r>
            <a:r>
              <a:rPr lang="zh-CN" altLang="en-US" sz="2800" dirty="0" smtClean="0"/>
              <a:t>。</a:t>
            </a:r>
            <a:endParaRPr lang="en-US" altLang="zh-CN" sz="2800" dirty="0" smtClean="0"/>
          </a:p>
          <a:p>
            <a:r>
              <a:rPr lang="zh-CN" altLang="en-US" sz="2800" dirty="0"/>
              <a:t>其基本原理 </a:t>
            </a:r>
            <a:r>
              <a:rPr lang="zh-CN" altLang="en-US" sz="2800" dirty="0" smtClean="0"/>
              <a:t>：扫描</a:t>
            </a:r>
            <a:r>
              <a:rPr lang="zh-CN" altLang="en-US" sz="2800" dirty="0"/>
              <a:t>主机向目标主机的一个端口发送 </a:t>
            </a:r>
            <a:r>
              <a:rPr lang="en-US" altLang="zh-CN" sz="2800" dirty="0"/>
              <a:t>SYN </a:t>
            </a:r>
            <a:r>
              <a:rPr lang="zh-CN" altLang="en-US" sz="2800" dirty="0"/>
              <a:t>数据包请求连接，然后等待目标主机的回复。如果 收到一个来自目标主机目的端口的 </a:t>
            </a:r>
            <a:r>
              <a:rPr lang="en-US" altLang="zh-CN" sz="2800" dirty="0"/>
              <a:t>SYN/ACK </a:t>
            </a:r>
            <a:r>
              <a:rPr lang="zh-CN" altLang="en-US" sz="2800" dirty="0"/>
              <a:t>数据包，则表明目的端口</a:t>
            </a:r>
            <a:r>
              <a:rPr lang="zh-CN" altLang="en-US" sz="2800" dirty="0" smtClean="0"/>
              <a:t>开放；若</a:t>
            </a:r>
            <a:r>
              <a:rPr lang="zh-CN" altLang="en-US" sz="2800" dirty="0"/>
              <a:t>收到一 </a:t>
            </a:r>
            <a:r>
              <a:rPr lang="en-US" altLang="zh-CN" sz="2800" dirty="0"/>
              <a:t>SYN/RST </a:t>
            </a:r>
            <a:r>
              <a:rPr lang="zh-CN" altLang="en-US" sz="2800" dirty="0"/>
              <a:t>数据包，则表明目的端口关闭。若扫描主机收到 </a:t>
            </a:r>
            <a:r>
              <a:rPr lang="en-US" altLang="zh-CN" sz="2800" dirty="0"/>
              <a:t>SYN/ACK </a:t>
            </a:r>
            <a:r>
              <a:rPr lang="zh-CN" altLang="en-US" sz="2800" dirty="0"/>
              <a:t>数据包，则向目标主机回复一个 </a:t>
            </a:r>
            <a:r>
              <a:rPr lang="en-US" altLang="zh-CN" sz="2800" dirty="0"/>
              <a:t>RST </a:t>
            </a:r>
            <a:r>
              <a:rPr lang="zh-CN" altLang="en-US" sz="2800" dirty="0"/>
              <a:t>数据包而不是 </a:t>
            </a:r>
            <a:r>
              <a:rPr lang="en-US" altLang="zh-CN" sz="2800" dirty="0"/>
              <a:t>ACK </a:t>
            </a:r>
            <a:r>
              <a:rPr lang="zh-CN" altLang="en-US" sz="2800" dirty="0"/>
              <a:t>数据包，将此次连接断开，从而没有完成一次完整的 </a:t>
            </a:r>
            <a:r>
              <a:rPr lang="en-US" altLang="zh-CN" sz="2800" dirty="0"/>
              <a:t>TCP </a:t>
            </a:r>
            <a:r>
              <a:rPr lang="zh-CN" altLang="en-US" sz="2800" dirty="0"/>
              <a:t>连接，使得此次连 接不会被目标主机的日志文件所记录</a:t>
            </a:r>
            <a:r>
              <a:rPr lang="zh-CN" altLang="en-US" sz="2800" dirty="0" smtClean="0"/>
              <a:t>。但确定是需要特权。</a:t>
            </a:r>
            <a:endParaRPr lang="zh-CN" altLang="en-US" sz="2800" dirty="0"/>
          </a:p>
        </p:txBody>
      </p:sp>
      <p:sp>
        <p:nvSpPr>
          <p:cNvPr id="3" name="标题 2"/>
          <p:cNvSpPr>
            <a:spLocks noGrp="1"/>
          </p:cNvSpPr>
          <p:nvPr>
            <p:ph type="title"/>
          </p:nvPr>
        </p:nvSpPr>
        <p:spPr>
          <a:xfrm>
            <a:off x="658814" y="142875"/>
            <a:ext cx="8285162" cy="958850"/>
          </a:xfrm>
        </p:spPr>
        <p:txBody>
          <a:bodyPr/>
          <a:lstStyle/>
          <a:p>
            <a:r>
              <a:rPr lang="zh-CN" altLang="en-US" dirty="0"/>
              <a:t>（二）</a:t>
            </a:r>
            <a:r>
              <a:rPr lang="en-US" altLang="zh-CN" dirty="0"/>
              <a:t>SYN</a:t>
            </a:r>
            <a:r>
              <a:rPr lang="zh-CN" altLang="en-US" dirty="0" smtClean="0"/>
              <a:t>扫描（半开放扫描）</a:t>
            </a:r>
            <a:endParaRPr lang="zh-CN" altLang="en-US" dirty="0"/>
          </a:p>
        </p:txBody>
      </p:sp>
    </p:spTree>
    <p:extLst>
      <p:ext uri="{BB962C8B-B14F-4D97-AF65-F5344CB8AC3E}">
        <p14:creationId xmlns:p14="http://schemas.microsoft.com/office/powerpoint/2010/main" val="2646579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2"/>
          <p:cNvSpPr>
            <a:spLocks noGrp="1" noChangeArrowheads="1"/>
          </p:cNvSpPr>
          <p:nvPr>
            <p:ph type="title"/>
          </p:nvPr>
        </p:nvSpPr>
        <p:spPr/>
        <p:txBody>
          <a:bodyPr/>
          <a:lstStyle/>
          <a:p>
            <a:pPr eaLnBrk="1" hangingPunct="1"/>
            <a:r>
              <a:rPr lang="en-US" altLang="zh-CN" dirty="0" smtClean="0"/>
              <a:t>SYN</a:t>
            </a:r>
            <a:r>
              <a:rPr lang="zh-CN" altLang="en-US" dirty="0" smtClean="0"/>
              <a:t>扫描图示（</a:t>
            </a:r>
            <a:r>
              <a:rPr lang="en-US" altLang="zh-CN" dirty="0" smtClean="0"/>
              <a:t>1/2</a:t>
            </a:r>
            <a:r>
              <a:rPr lang="zh-CN" altLang="en-US" dirty="0" smtClean="0"/>
              <a:t>）</a:t>
            </a:r>
            <a:endParaRPr lang="en-US" altLang="zh-CN" dirty="0"/>
          </a:p>
        </p:txBody>
      </p:sp>
      <p:graphicFrame>
        <p:nvGraphicFramePr>
          <p:cNvPr id="9218" name="Object 3"/>
          <p:cNvGraphicFramePr>
            <a:graphicFrameLocks noChangeAspect="1"/>
          </p:cNvGraphicFramePr>
          <p:nvPr/>
        </p:nvGraphicFramePr>
        <p:xfrm>
          <a:off x="1835150" y="1819275"/>
          <a:ext cx="1147763" cy="1052513"/>
        </p:xfrm>
        <a:graphic>
          <a:graphicData uri="http://schemas.openxmlformats.org/presentationml/2006/ole">
            <mc:AlternateContent xmlns:mc="http://schemas.openxmlformats.org/markup-compatibility/2006">
              <mc:Choice xmlns:v="urn:schemas-microsoft-com:vml" Requires="v">
                <p:oleObj spid="_x0000_s6222" name="Visio" r:id="rId3" imgW="2054860" imgH="1890395" progId="">
                  <p:embed/>
                </p:oleObj>
              </mc:Choice>
              <mc:Fallback>
                <p:oleObj name="Visio" r:id="rId3" imgW="2054860" imgH="1890395" progId="">
                  <p:embed/>
                  <p:pic>
                    <p:nvPicPr>
                      <p:cNvPr id="0" name="Object 3"/>
                      <p:cNvPicPr>
                        <a:picLocks noChangeAspect="1"/>
                      </p:cNvPicPr>
                      <p:nvPr/>
                    </p:nvPicPr>
                    <p:blipFill>
                      <a:blip r:embed="rId4"/>
                      <a:stretch>
                        <a:fillRect/>
                      </a:stretch>
                    </p:blipFill>
                    <p:spPr>
                      <a:xfrm>
                        <a:off x="1835150" y="1819275"/>
                        <a:ext cx="1147763" cy="1052513"/>
                      </a:xfrm>
                      <a:prstGeom prst="rect">
                        <a:avLst/>
                      </a:prstGeom>
                      <a:noFill/>
                      <a:ln w="9525">
                        <a:noFill/>
                      </a:ln>
                    </p:spPr>
                  </p:pic>
                </p:oleObj>
              </mc:Fallback>
            </mc:AlternateContent>
          </a:graphicData>
        </a:graphic>
      </p:graphicFrame>
      <p:sp>
        <p:nvSpPr>
          <p:cNvPr id="26628" name="Line 4"/>
          <p:cNvSpPr>
            <a:spLocks noChangeShapeType="1"/>
          </p:cNvSpPr>
          <p:nvPr/>
        </p:nvSpPr>
        <p:spPr bwMode="auto">
          <a:xfrm rot="231658">
            <a:off x="2481263" y="3270250"/>
            <a:ext cx="3849687" cy="1588"/>
          </a:xfrm>
          <a:prstGeom prst="line">
            <a:avLst/>
          </a:prstGeom>
          <a:noFill/>
          <a:ln w="76200">
            <a:solidFill>
              <a:srgbClr val="800000"/>
            </a:solidFill>
            <a:round/>
            <a:tailEnd type="triangle" w="med" len="med"/>
          </a:ln>
        </p:spPr>
        <p:txBody>
          <a:bodyPr wrap="none" anchor="ctr"/>
          <a:lstStyle/>
          <a:p>
            <a:endParaRPr lang="zh-CN" altLang="en-US"/>
          </a:p>
        </p:txBody>
      </p:sp>
      <p:sp>
        <p:nvSpPr>
          <p:cNvPr id="26629" name="Rectangle 5"/>
          <p:cNvSpPr>
            <a:spLocks noChangeArrowheads="1"/>
          </p:cNvSpPr>
          <p:nvPr/>
        </p:nvSpPr>
        <p:spPr bwMode="auto">
          <a:xfrm rot="231492">
            <a:off x="4025900" y="2863850"/>
            <a:ext cx="690563" cy="393700"/>
          </a:xfrm>
          <a:prstGeom prst="rect">
            <a:avLst/>
          </a:prstGeom>
          <a:noFill/>
          <a:ln w="12700">
            <a:noFill/>
            <a:miter lim="800000"/>
          </a:ln>
        </p:spPr>
        <p:txBody>
          <a:bodyPr wrap="none" lIns="90488" tIns="44450" rIns="90488" bIns="44450">
            <a:spAutoFit/>
          </a:bodyPr>
          <a:lstStyle/>
          <a:p>
            <a:pPr defTabSz="762000" eaLnBrk="0" hangingPunct="0"/>
            <a:r>
              <a:rPr kumimoji="1" lang="en-US" altLang="zh-CN" sz="2000" b="1">
                <a:solidFill>
                  <a:srgbClr val="000000"/>
                </a:solidFill>
                <a:latin typeface="Times New Roman" panose="02020603050405020304" pitchFamily="18" charset="0"/>
              </a:rPr>
              <a:t>SYN</a:t>
            </a:r>
          </a:p>
        </p:txBody>
      </p:sp>
      <p:sp>
        <p:nvSpPr>
          <p:cNvPr id="9223" name="Rectangle 6"/>
          <p:cNvSpPr>
            <a:spLocks noChangeArrowheads="1"/>
          </p:cNvSpPr>
          <p:nvPr/>
        </p:nvSpPr>
        <p:spPr bwMode="auto">
          <a:xfrm>
            <a:off x="5954713" y="1458913"/>
            <a:ext cx="925512" cy="393700"/>
          </a:xfrm>
          <a:prstGeom prst="rect">
            <a:avLst/>
          </a:prstGeom>
          <a:noFill/>
          <a:ln w="12700">
            <a:noFill/>
            <a:miter lim="800000"/>
          </a:ln>
        </p:spPr>
        <p:txBody>
          <a:bodyPr wrap="none" lIns="90488" tIns="44450" rIns="90488" bIns="44450">
            <a:spAutoFit/>
          </a:bodyPr>
          <a:lstStyle/>
          <a:p>
            <a:pPr defTabSz="762000" eaLnBrk="0" hangingPunct="0"/>
            <a:r>
              <a:rPr kumimoji="1" lang="zh-CN" altLang="en-US" sz="2000" b="1">
                <a:solidFill>
                  <a:srgbClr val="000000"/>
                </a:solidFill>
                <a:latin typeface="Times New Roman" panose="02020603050405020304" pitchFamily="18" charset="0"/>
              </a:rPr>
              <a:t>主机 </a:t>
            </a:r>
            <a:r>
              <a:rPr kumimoji="1" lang="en-US" altLang="zh-CN" sz="2000" b="1">
                <a:solidFill>
                  <a:srgbClr val="000000"/>
                </a:solidFill>
                <a:latin typeface="Times New Roman" panose="02020603050405020304" pitchFamily="18" charset="0"/>
              </a:rPr>
              <a:t>B</a:t>
            </a:r>
          </a:p>
        </p:txBody>
      </p:sp>
      <p:sp>
        <p:nvSpPr>
          <p:cNvPr id="26631" name="Line 7"/>
          <p:cNvSpPr>
            <a:spLocks noChangeShapeType="1"/>
          </p:cNvSpPr>
          <p:nvPr/>
        </p:nvSpPr>
        <p:spPr bwMode="auto">
          <a:xfrm rot="21368342" flipH="1">
            <a:off x="2411413" y="4032250"/>
            <a:ext cx="3851275" cy="1588"/>
          </a:xfrm>
          <a:prstGeom prst="line">
            <a:avLst/>
          </a:prstGeom>
          <a:noFill/>
          <a:ln w="76200">
            <a:solidFill>
              <a:srgbClr val="0000FF"/>
            </a:solidFill>
            <a:round/>
            <a:tailEnd type="triangle" w="med" len="med"/>
          </a:ln>
        </p:spPr>
        <p:txBody>
          <a:bodyPr wrap="none" anchor="ctr"/>
          <a:lstStyle/>
          <a:p>
            <a:endParaRPr lang="zh-CN" altLang="en-US"/>
          </a:p>
        </p:txBody>
      </p:sp>
      <p:sp>
        <p:nvSpPr>
          <p:cNvPr id="26632" name="Rectangle 8"/>
          <p:cNvSpPr>
            <a:spLocks noChangeArrowheads="1"/>
          </p:cNvSpPr>
          <p:nvPr/>
        </p:nvSpPr>
        <p:spPr bwMode="auto">
          <a:xfrm rot="21368508" flipH="1">
            <a:off x="3719513" y="3614738"/>
            <a:ext cx="1382712" cy="393700"/>
          </a:xfrm>
          <a:prstGeom prst="rect">
            <a:avLst/>
          </a:prstGeom>
          <a:noFill/>
          <a:ln w="12700">
            <a:noFill/>
            <a:miter lim="800000"/>
          </a:ln>
        </p:spPr>
        <p:txBody>
          <a:bodyPr wrap="none" lIns="90488" tIns="44450" rIns="90488" bIns="44450">
            <a:spAutoFit/>
          </a:bodyPr>
          <a:lstStyle/>
          <a:p>
            <a:pPr defTabSz="762000" eaLnBrk="0" hangingPunct="0"/>
            <a:r>
              <a:rPr kumimoji="1" lang="en-US" altLang="zh-CN" sz="2000" b="1">
                <a:solidFill>
                  <a:srgbClr val="000000"/>
                </a:solidFill>
                <a:latin typeface="Times New Roman" panose="02020603050405020304" pitchFamily="18" charset="0"/>
              </a:rPr>
              <a:t>SYN, ACK</a:t>
            </a:r>
          </a:p>
        </p:txBody>
      </p:sp>
      <p:sp>
        <p:nvSpPr>
          <p:cNvPr id="26633" name="Line 9"/>
          <p:cNvSpPr>
            <a:spLocks noChangeShapeType="1"/>
          </p:cNvSpPr>
          <p:nvPr/>
        </p:nvSpPr>
        <p:spPr bwMode="auto">
          <a:xfrm rot="231658">
            <a:off x="2449513" y="4902200"/>
            <a:ext cx="3851275" cy="1588"/>
          </a:xfrm>
          <a:prstGeom prst="line">
            <a:avLst/>
          </a:prstGeom>
          <a:noFill/>
          <a:ln w="76200">
            <a:solidFill>
              <a:srgbClr val="800000"/>
            </a:solidFill>
            <a:round/>
            <a:tailEnd type="triangle" w="med" len="med"/>
          </a:ln>
        </p:spPr>
        <p:txBody>
          <a:bodyPr wrap="none" anchor="ctr"/>
          <a:lstStyle/>
          <a:p>
            <a:endParaRPr lang="zh-CN" altLang="en-US"/>
          </a:p>
        </p:txBody>
      </p:sp>
      <p:sp>
        <p:nvSpPr>
          <p:cNvPr id="26634" name="Rectangle 10"/>
          <p:cNvSpPr>
            <a:spLocks noChangeArrowheads="1"/>
          </p:cNvSpPr>
          <p:nvPr/>
        </p:nvSpPr>
        <p:spPr bwMode="auto">
          <a:xfrm rot="167414">
            <a:off x="4067175" y="4483100"/>
            <a:ext cx="676275" cy="393700"/>
          </a:xfrm>
          <a:prstGeom prst="rect">
            <a:avLst/>
          </a:prstGeom>
          <a:noFill/>
          <a:ln w="12700">
            <a:noFill/>
            <a:miter lim="800000"/>
          </a:ln>
        </p:spPr>
        <p:txBody>
          <a:bodyPr wrap="none" lIns="90488" tIns="44450" rIns="90488" bIns="44450">
            <a:spAutoFit/>
          </a:bodyPr>
          <a:lstStyle/>
          <a:p>
            <a:pPr defTabSz="762000" eaLnBrk="0" hangingPunct="0"/>
            <a:r>
              <a:rPr kumimoji="1" lang="en-US" altLang="zh-CN" sz="2000" b="1">
                <a:solidFill>
                  <a:srgbClr val="000000"/>
                </a:solidFill>
                <a:latin typeface="Times New Roman" panose="02020603050405020304" pitchFamily="18" charset="0"/>
              </a:rPr>
              <a:t>RST</a:t>
            </a:r>
            <a:endParaRPr kumimoji="1" lang="en-US" altLang="zh-CN" sz="2000" b="1">
              <a:solidFill>
                <a:srgbClr val="000000"/>
              </a:solidFill>
              <a:latin typeface="Times New Roman" panose="02020603050405020304" pitchFamily="18" charset="0"/>
              <a:sym typeface="Symbol" panose="05050102010706020507" pitchFamily="18" charset="2"/>
            </a:endParaRPr>
          </a:p>
        </p:txBody>
      </p:sp>
      <p:sp>
        <p:nvSpPr>
          <p:cNvPr id="9228" name="Rectangle 11"/>
          <p:cNvSpPr>
            <a:spLocks noChangeArrowheads="1"/>
          </p:cNvSpPr>
          <p:nvPr/>
        </p:nvSpPr>
        <p:spPr bwMode="auto">
          <a:xfrm>
            <a:off x="2005013" y="1458913"/>
            <a:ext cx="939800" cy="393700"/>
          </a:xfrm>
          <a:prstGeom prst="rect">
            <a:avLst/>
          </a:prstGeom>
          <a:noFill/>
          <a:ln w="12700">
            <a:noFill/>
            <a:miter lim="800000"/>
          </a:ln>
        </p:spPr>
        <p:txBody>
          <a:bodyPr wrap="none" lIns="90488" tIns="44450" rIns="90488" bIns="44450">
            <a:spAutoFit/>
          </a:bodyPr>
          <a:lstStyle/>
          <a:p>
            <a:pPr defTabSz="762000" eaLnBrk="0" hangingPunct="0"/>
            <a:r>
              <a:rPr kumimoji="1" lang="zh-CN" altLang="en-US" sz="2000" b="1">
                <a:solidFill>
                  <a:srgbClr val="000000"/>
                </a:solidFill>
                <a:latin typeface="Times New Roman" panose="02020603050405020304" pitchFamily="18" charset="0"/>
              </a:rPr>
              <a:t>主机 </a:t>
            </a:r>
            <a:r>
              <a:rPr kumimoji="1" lang="en-US" altLang="zh-CN" sz="2000" b="1">
                <a:solidFill>
                  <a:srgbClr val="000000"/>
                </a:solidFill>
                <a:latin typeface="Times New Roman" panose="02020603050405020304" pitchFamily="18" charset="0"/>
              </a:rPr>
              <a:t>A</a:t>
            </a:r>
          </a:p>
        </p:txBody>
      </p:sp>
      <p:graphicFrame>
        <p:nvGraphicFramePr>
          <p:cNvPr id="9219" name="Object 12"/>
          <p:cNvGraphicFramePr>
            <a:graphicFrameLocks noChangeAspect="1"/>
          </p:cNvGraphicFramePr>
          <p:nvPr/>
        </p:nvGraphicFramePr>
        <p:xfrm>
          <a:off x="5795963" y="1819275"/>
          <a:ext cx="1152525" cy="1057275"/>
        </p:xfrm>
        <a:graphic>
          <a:graphicData uri="http://schemas.openxmlformats.org/presentationml/2006/ole">
            <mc:AlternateContent xmlns:mc="http://schemas.openxmlformats.org/markup-compatibility/2006">
              <mc:Choice xmlns:v="urn:schemas-microsoft-com:vml" Requires="v">
                <p:oleObj spid="_x0000_s6223" name="Visio" r:id="rId5" imgW="2054860" imgH="1890395" progId="">
                  <p:embed/>
                </p:oleObj>
              </mc:Choice>
              <mc:Fallback>
                <p:oleObj name="Visio" r:id="rId5" imgW="2054860" imgH="1890395" progId="">
                  <p:embed/>
                  <p:pic>
                    <p:nvPicPr>
                      <p:cNvPr id="0" name="Object 12"/>
                      <p:cNvPicPr>
                        <a:picLocks noChangeAspect="1"/>
                      </p:cNvPicPr>
                      <p:nvPr/>
                    </p:nvPicPr>
                    <p:blipFill>
                      <a:blip r:embed="rId4"/>
                      <a:stretch>
                        <a:fillRect/>
                      </a:stretch>
                    </p:blipFill>
                    <p:spPr>
                      <a:xfrm>
                        <a:off x="5795963" y="1819275"/>
                        <a:ext cx="1152525" cy="1057275"/>
                      </a:xfrm>
                      <a:prstGeom prst="rect">
                        <a:avLst/>
                      </a:prstGeom>
                      <a:noFill/>
                      <a:ln w="9525">
                        <a:noFill/>
                      </a:ln>
                    </p:spPr>
                  </p:pic>
                </p:oleObj>
              </mc:Fallback>
            </mc:AlternateContent>
          </a:graphicData>
        </a:graphic>
      </p:graphicFrame>
      <p:sp>
        <p:nvSpPr>
          <p:cNvPr id="26637" name="Text Box 13"/>
          <p:cNvSpPr txBox="1">
            <a:spLocks noChangeArrowheads="1"/>
          </p:cNvSpPr>
          <p:nvPr/>
        </p:nvSpPr>
        <p:spPr bwMode="auto">
          <a:xfrm>
            <a:off x="3046413" y="5418138"/>
            <a:ext cx="2328862"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rPr>
              <a:t>结论：端口开放</a:t>
            </a:r>
          </a:p>
        </p:txBody>
      </p:sp>
      <p:sp>
        <p:nvSpPr>
          <p:cNvPr id="9230" name="Text Box 14"/>
          <p:cNvSpPr txBox="1">
            <a:spLocks noChangeArrowheads="1"/>
          </p:cNvSpPr>
          <p:nvPr/>
        </p:nvSpPr>
        <p:spPr bwMode="auto">
          <a:xfrm>
            <a:off x="6300788" y="3160713"/>
            <a:ext cx="1409700"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rPr>
              <a:t>目标端口</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wipe(left)">
                                      <p:cBhvr>
                                        <p:cTn id="7" dur="1000"/>
                                        <p:tgtEl>
                                          <p:spTgt spid="2662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6628"/>
                                        </p:tgtEl>
                                        <p:attrNameLst>
                                          <p:attrName>style.visibility</p:attrName>
                                        </p:attrNameLst>
                                      </p:cBhvr>
                                      <p:to>
                                        <p:strVal val="visible"/>
                                      </p:to>
                                    </p:set>
                                    <p:animEffect transition="in" filter="wipe(left)">
                                      <p:cBhvr>
                                        <p:cTn id="10" dur="1000"/>
                                        <p:tgtEl>
                                          <p:spTgt spid="2662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26631"/>
                                        </p:tgtEl>
                                        <p:attrNameLst>
                                          <p:attrName>style.visibility</p:attrName>
                                        </p:attrNameLst>
                                      </p:cBhvr>
                                      <p:to>
                                        <p:strVal val="visible"/>
                                      </p:to>
                                    </p:set>
                                    <p:animEffect transition="in" filter="wipe(right)">
                                      <p:cBhvr>
                                        <p:cTn id="15" dur="1000"/>
                                        <p:tgtEl>
                                          <p:spTgt spid="26631"/>
                                        </p:tgtEl>
                                      </p:cBhvr>
                                    </p:animEffect>
                                  </p:childTnLst>
                                </p:cTn>
                              </p:par>
                              <p:par>
                                <p:cTn id="16" presetID="22" presetClass="entr" presetSubtype="2" fill="hold" grpId="0" nodeType="withEffect">
                                  <p:stCondLst>
                                    <p:cond delay="0"/>
                                  </p:stCondLst>
                                  <p:childTnLst>
                                    <p:set>
                                      <p:cBhvr>
                                        <p:cTn id="17" dur="1" fill="hold">
                                          <p:stCondLst>
                                            <p:cond delay="0"/>
                                          </p:stCondLst>
                                        </p:cTn>
                                        <p:tgtEl>
                                          <p:spTgt spid="26632"/>
                                        </p:tgtEl>
                                        <p:attrNameLst>
                                          <p:attrName>style.visibility</p:attrName>
                                        </p:attrNameLst>
                                      </p:cBhvr>
                                      <p:to>
                                        <p:strVal val="visible"/>
                                      </p:to>
                                    </p:set>
                                    <p:animEffect transition="in" filter="wipe(right)">
                                      <p:cBhvr>
                                        <p:cTn id="18" dur="1000"/>
                                        <p:tgtEl>
                                          <p:spTgt spid="26632"/>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26637"/>
                                        </p:tgtEl>
                                        <p:attrNameLst>
                                          <p:attrName>style.visibility</p:attrName>
                                        </p:attrNameLst>
                                      </p:cBhvr>
                                      <p:to>
                                        <p:strVal val="visible"/>
                                      </p:to>
                                    </p:set>
                                    <p:animEffect transition="in" filter="blinds(horizontal)">
                                      <p:cBhvr>
                                        <p:cTn id="23" dur="500"/>
                                        <p:tgtEl>
                                          <p:spTgt spid="26637"/>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26633"/>
                                        </p:tgtEl>
                                        <p:attrNameLst>
                                          <p:attrName>style.visibility</p:attrName>
                                        </p:attrNameLst>
                                      </p:cBhvr>
                                      <p:to>
                                        <p:strVal val="visible"/>
                                      </p:to>
                                    </p:set>
                                    <p:animEffect transition="in" filter="wipe(left)">
                                      <p:cBhvr>
                                        <p:cTn id="28" dur="1000"/>
                                        <p:tgtEl>
                                          <p:spTgt spid="26633"/>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6634"/>
                                        </p:tgtEl>
                                        <p:attrNameLst>
                                          <p:attrName>style.visibility</p:attrName>
                                        </p:attrNameLst>
                                      </p:cBhvr>
                                      <p:to>
                                        <p:strVal val="visible"/>
                                      </p:to>
                                    </p:set>
                                    <p:animEffect transition="in" filter="wipe(left)">
                                      <p:cBhvr>
                                        <p:cTn id="31" dur="1000"/>
                                        <p:tgtEl>
                                          <p:spTgt spid="266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8" grpId="0" animBg="1"/>
      <p:bldP spid="26629" grpId="0"/>
      <p:bldP spid="26631" grpId="0" animBg="1"/>
      <p:bldP spid="26632" grpId="0"/>
      <p:bldP spid="26633" grpId="0" animBg="1"/>
      <p:bldP spid="26634" grpId="0"/>
      <p:bldP spid="2663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2"/>
          <p:cNvSpPr>
            <a:spLocks noGrp="1" noChangeArrowheads="1"/>
          </p:cNvSpPr>
          <p:nvPr>
            <p:ph type="title"/>
          </p:nvPr>
        </p:nvSpPr>
        <p:spPr>
          <a:noFill/>
        </p:spPr>
        <p:txBody>
          <a:bodyPr/>
          <a:lstStyle/>
          <a:p>
            <a:pPr eaLnBrk="1" hangingPunct="1"/>
            <a:r>
              <a:rPr lang="en-US" altLang="zh-CN" dirty="0"/>
              <a:t>SYN</a:t>
            </a:r>
            <a:r>
              <a:rPr lang="zh-CN" altLang="en-US" dirty="0" smtClean="0"/>
              <a:t>扫描图示</a:t>
            </a:r>
            <a:r>
              <a:rPr lang="en-US" altLang="zh-CN" dirty="0" smtClean="0"/>
              <a:t>(2/2)</a:t>
            </a:r>
            <a:endParaRPr lang="en-US" altLang="zh-CN" dirty="0"/>
          </a:p>
        </p:txBody>
      </p:sp>
      <p:graphicFrame>
        <p:nvGraphicFramePr>
          <p:cNvPr id="10242" name="Object 3"/>
          <p:cNvGraphicFramePr>
            <a:graphicFrameLocks noChangeAspect="1"/>
          </p:cNvGraphicFramePr>
          <p:nvPr/>
        </p:nvGraphicFramePr>
        <p:xfrm>
          <a:off x="1835150" y="1895475"/>
          <a:ext cx="1147763" cy="1052513"/>
        </p:xfrm>
        <a:graphic>
          <a:graphicData uri="http://schemas.openxmlformats.org/presentationml/2006/ole">
            <mc:AlternateContent xmlns:mc="http://schemas.openxmlformats.org/markup-compatibility/2006">
              <mc:Choice xmlns:v="urn:schemas-microsoft-com:vml" Requires="v">
                <p:oleObj spid="_x0000_s7246" name="Visio" r:id="rId3" imgW="2054860" imgH="1890395" progId="">
                  <p:embed/>
                </p:oleObj>
              </mc:Choice>
              <mc:Fallback>
                <p:oleObj name="Visio" r:id="rId3" imgW="2054860" imgH="1890395" progId="">
                  <p:embed/>
                  <p:pic>
                    <p:nvPicPr>
                      <p:cNvPr id="0" name="Object 3"/>
                      <p:cNvPicPr>
                        <a:picLocks noChangeAspect="1"/>
                      </p:cNvPicPr>
                      <p:nvPr/>
                    </p:nvPicPr>
                    <p:blipFill>
                      <a:blip r:embed="rId4"/>
                      <a:stretch>
                        <a:fillRect/>
                      </a:stretch>
                    </p:blipFill>
                    <p:spPr>
                      <a:xfrm>
                        <a:off x="1835150" y="1895475"/>
                        <a:ext cx="1147763" cy="1052513"/>
                      </a:xfrm>
                      <a:prstGeom prst="rect">
                        <a:avLst/>
                      </a:prstGeom>
                      <a:noFill/>
                      <a:ln w="9525">
                        <a:noFill/>
                      </a:ln>
                    </p:spPr>
                  </p:pic>
                </p:oleObj>
              </mc:Fallback>
            </mc:AlternateContent>
          </a:graphicData>
        </a:graphic>
      </p:graphicFrame>
      <p:sp>
        <p:nvSpPr>
          <p:cNvPr id="27652" name="Line 4"/>
          <p:cNvSpPr>
            <a:spLocks noChangeShapeType="1"/>
          </p:cNvSpPr>
          <p:nvPr/>
        </p:nvSpPr>
        <p:spPr bwMode="auto">
          <a:xfrm rot="231658">
            <a:off x="2481263" y="3346450"/>
            <a:ext cx="3849687" cy="1588"/>
          </a:xfrm>
          <a:prstGeom prst="line">
            <a:avLst/>
          </a:prstGeom>
          <a:noFill/>
          <a:ln w="76200">
            <a:solidFill>
              <a:srgbClr val="800000"/>
            </a:solidFill>
            <a:round/>
            <a:tailEnd type="triangle" w="med" len="med"/>
          </a:ln>
        </p:spPr>
        <p:txBody>
          <a:bodyPr wrap="none" anchor="ctr"/>
          <a:lstStyle/>
          <a:p>
            <a:endParaRPr lang="zh-CN" altLang="en-US"/>
          </a:p>
        </p:txBody>
      </p:sp>
      <p:sp>
        <p:nvSpPr>
          <p:cNvPr id="27653" name="Rectangle 5"/>
          <p:cNvSpPr>
            <a:spLocks noChangeArrowheads="1"/>
          </p:cNvSpPr>
          <p:nvPr/>
        </p:nvSpPr>
        <p:spPr bwMode="auto">
          <a:xfrm rot="231492">
            <a:off x="4025900" y="2940050"/>
            <a:ext cx="690563" cy="393700"/>
          </a:xfrm>
          <a:prstGeom prst="rect">
            <a:avLst/>
          </a:prstGeom>
          <a:noFill/>
          <a:ln w="12700">
            <a:noFill/>
            <a:miter lim="800000"/>
          </a:ln>
        </p:spPr>
        <p:txBody>
          <a:bodyPr wrap="none" lIns="90488" tIns="44450" rIns="90488" bIns="44450">
            <a:spAutoFit/>
          </a:bodyPr>
          <a:lstStyle/>
          <a:p>
            <a:pPr defTabSz="762000" eaLnBrk="0" hangingPunct="0"/>
            <a:r>
              <a:rPr kumimoji="1" lang="en-US" altLang="zh-CN" sz="2000" b="1">
                <a:solidFill>
                  <a:srgbClr val="000000"/>
                </a:solidFill>
                <a:latin typeface="Times New Roman" panose="02020603050405020304" pitchFamily="18" charset="0"/>
              </a:rPr>
              <a:t>SYN</a:t>
            </a:r>
          </a:p>
        </p:txBody>
      </p:sp>
      <p:sp>
        <p:nvSpPr>
          <p:cNvPr id="10247" name="Rectangle 6"/>
          <p:cNvSpPr>
            <a:spLocks noChangeArrowheads="1"/>
          </p:cNvSpPr>
          <p:nvPr/>
        </p:nvSpPr>
        <p:spPr bwMode="auto">
          <a:xfrm>
            <a:off x="5954713" y="1535113"/>
            <a:ext cx="925512" cy="393700"/>
          </a:xfrm>
          <a:prstGeom prst="rect">
            <a:avLst/>
          </a:prstGeom>
          <a:noFill/>
          <a:ln w="12700">
            <a:noFill/>
            <a:miter lim="800000"/>
          </a:ln>
        </p:spPr>
        <p:txBody>
          <a:bodyPr wrap="none" lIns="90488" tIns="44450" rIns="90488" bIns="44450">
            <a:spAutoFit/>
          </a:bodyPr>
          <a:lstStyle/>
          <a:p>
            <a:pPr defTabSz="762000" eaLnBrk="0" hangingPunct="0"/>
            <a:r>
              <a:rPr kumimoji="1" lang="zh-CN" altLang="en-US" sz="2000" b="1">
                <a:solidFill>
                  <a:srgbClr val="000000"/>
                </a:solidFill>
                <a:latin typeface="Times New Roman" panose="02020603050405020304" pitchFamily="18" charset="0"/>
              </a:rPr>
              <a:t>主机 </a:t>
            </a:r>
            <a:r>
              <a:rPr kumimoji="1" lang="en-US" altLang="zh-CN" sz="2000" b="1">
                <a:solidFill>
                  <a:srgbClr val="000000"/>
                </a:solidFill>
                <a:latin typeface="Times New Roman" panose="02020603050405020304" pitchFamily="18" charset="0"/>
              </a:rPr>
              <a:t>B</a:t>
            </a:r>
          </a:p>
        </p:txBody>
      </p:sp>
      <p:sp>
        <p:nvSpPr>
          <p:cNvPr id="27655" name="Line 7"/>
          <p:cNvSpPr>
            <a:spLocks noChangeShapeType="1"/>
          </p:cNvSpPr>
          <p:nvPr/>
        </p:nvSpPr>
        <p:spPr bwMode="auto">
          <a:xfrm rot="21368342" flipH="1">
            <a:off x="2411413" y="4108450"/>
            <a:ext cx="3851275" cy="1588"/>
          </a:xfrm>
          <a:prstGeom prst="line">
            <a:avLst/>
          </a:prstGeom>
          <a:noFill/>
          <a:ln w="76200">
            <a:solidFill>
              <a:srgbClr val="0000FF"/>
            </a:solidFill>
            <a:round/>
            <a:tailEnd type="triangle" w="med" len="med"/>
          </a:ln>
        </p:spPr>
        <p:txBody>
          <a:bodyPr wrap="none" anchor="ctr"/>
          <a:lstStyle/>
          <a:p>
            <a:endParaRPr lang="zh-CN" altLang="en-US"/>
          </a:p>
        </p:txBody>
      </p:sp>
      <p:sp>
        <p:nvSpPr>
          <p:cNvPr id="27656" name="Rectangle 8"/>
          <p:cNvSpPr>
            <a:spLocks noChangeArrowheads="1"/>
          </p:cNvSpPr>
          <p:nvPr/>
        </p:nvSpPr>
        <p:spPr bwMode="auto">
          <a:xfrm rot="21368508" flipH="1">
            <a:off x="3924300" y="3716338"/>
            <a:ext cx="676275" cy="393700"/>
          </a:xfrm>
          <a:prstGeom prst="rect">
            <a:avLst/>
          </a:prstGeom>
          <a:noFill/>
          <a:ln w="12700">
            <a:noFill/>
            <a:miter lim="800000"/>
          </a:ln>
        </p:spPr>
        <p:txBody>
          <a:bodyPr wrap="none" lIns="90488" tIns="44450" rIns="90488" bIns="44450">
            <a:spAutoFit/>
          </a:bodyPr>
          <a:lstStyle/>
          <a:p>
            <a:pPr defTabSz="762000" eaLnBrk="0" hangingPunct="0"/>
            <a:r>
              <a:rPr kumimoji="1" lang="en-US" altLang="zh-CN" sz="2000" b="1">
                <a:solidFill>
                  <a:srgbClr val="000000"/>
                </a:solidFill>
                <a:latin typeface="Times New Roman" panose="02020603050405020304" pitchFamily="18" charset="0"/>
              </a:rPr>
              <a:t>RST</a:t>
            </a:r>
          </a:p>
        </p:txBody>
      </p:sp>
      <p:sp>
        <p:nvSpPr>
          <p:cNvPr id="10250" name="Rectangle 9"/>
          <p:cNvSpPr>
            <a:spLocks noChangeArrowheads="1"/>
          </p:cNvSpPr>
          <p:nvPr/>
        </p:nvSpPr>
        <p:spPr bwMode="auto">
          <a:xfrm>
            <a:off x="2005013" y="1535113"/>
            <a:ext cx="939800" cy="393700"/>
          </a:xfrm>
          <a:prstGeom prst="rect">
            <a:avLst/>
          </a:prstGeom>
          <a:noFill/>
          <a:ln w="12700">
            <a:noFill/>
            <a:miter lim="800000"/>
          </a:ln>
        </p:spPr>
        <p:txBody>
          <a:bodyPr wrap="none" lIns="90488" tIns="44450" rIns="90488" bIns="44450">
            <a:spAutoFit/>
          </a:bodyPr>
          <a:lstStyle/>
          <a:p>
            <a:pPr defTabSz="762000" eaLnBrk="0" hangingPunct="0"/>
            <a:r>
              <a:rPr kumimoji="1" lang="zh-CN" altLang="en-US" sz="2000" b="1">
                <a:solidFill>
                  <a:srgbClr val="000000"/>
                </a:solidFill>
                <a:latin typeface="Times New Roman" panose="02020603050405020304" pitchFamily="18" charset="0"/>
              </a:rPr>
              <a:t>主机 </a:t>
            </a:r>
            <a:r>
              <a:rPr kumimoji="1" lang="en-US" altLang="zh-CN" sz="2000" b="1">
                <a:solidFill>
                  <a:srgbClr val="000000"/>
                </a:solidFill>
                <a:latin typeface="Times New Roman" panose="02020603050405020304" pitchFamily="18" charset="0"/>
              </a:rPr>
              <a:t>A</a:t>
            </a:r>
          </a:p>
        </p:txBody>
      </p:sp>
      <p:graphicFrame>
        <p:nvGraphicFramePr>
          <p:cNvPr id="10243" name="Object 10"/>
          <p:cNvGraphicFramePr>
            <a:graphicFrameLocks noChangeAspect="1"/>
          </p:cNvGraphicFramePr>
          <p:nvPr/>
        </p:nvGraphicFramePr>
        <p:xfrm>
          <a:off x="5795963" y="1895475"/>
          <a:ext cx="1152525" cy="1057275"/>
        </p:xfrm>
        <a:graphic>
          <a:graphicData uri="http://schemas.openxmlformats.org/presentationml/2006/ole">
            <mc:AlternateContent xmlns:mc="http://schemas.openxmlformats.org/markup-compatibility/2006">
              <mc:Choice xmlns:v="urn:schemas-microsoft-com:vml" Requires="v">
                <p:oleObj spid="_x0000_s7247" name="Visio" r:id="rId5" imgW="2054860" imgH="1890395" progId="">
                  <p:embed/>
                </p:oleObj>
              </mc:Choice>
              <mc:Fallback>
                <p:oleObj name="Visio" r:id="rId5" imgW="2054860" imgH="1890395" progId="">
                  <p:embed/>
                  <p:pic>
                    <p:nvPicPr>
                      <p:cNvPr id="0" name="Object 10"/>
                      <p:cNvPicPr>
                        <a:picLocks noChangeAspect="1"/>
                      </p:cNvPicPr>
                      <p:nvPr/>
                    </p:nvPicPr>
                    <p:blipFill>
                      <a:blip r:embed="rId4"/>
                      <a:stretch>
                        <a:fillRect/>
                      </a:stretch>
                    </p:blipFill>
                    <p:spPr>
                      <a:xfrm>
                        <a:off x="5795963" y="1895475"/>
                        <a:ext cx="1152525" cy="1057275"/>
                      </a:xfrm>
                      <a:prstGeom prst="rect">
                        <a:avLst/>
                      </a:prstGeom>
                      <a:noFill/>
                      <a:ln w="9525">
                        <a:noFill/>
                      </a:ln>
                    </p:spPr>
                  </p:pic>
                </p:oleObj>
              </mc:Fallback>
            </mc:AlternateContent>
          </a:graphicData>
        </a:graphic>
      </p:graphicFrame>
      <p:sp>
        <p:nvSpPr>
          <p:cNvPr id="27659" name="Text Box 11"/>
          <p:cNvSpPr txBox="1">
            <a:spLocks noChangeArrowheads="1"/>
          </p:cNvSpPr>
          <p:nvPr/>
        </p:nvSpPr>
        <p:spPr bwMode="auto">
          <a:xfrm>
            <a:off x="3046413" y="5494338"/>
            <a:ext cx="2328862"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rPr>
              <a:t>结论：端口关闭</a:t>
            </a:r>
          </a:p>
        </p:txBody>
      </p:sp>
      <p:sp>
        <p:nvSpPr>
          <p:cNvPr id="10252" name="Text Box 12"/>
          <p:cNvSpPr txBox="1">
            <a:spLocks noChangeArrowheads="1"/>
          </p:cNvSpPr>
          <p:nvPr/>
        </p:nvSpPr>
        <p:spPr bwMode="auto">
          <a:xfrm>
            <a:off x="6300788" y="3236913"/>
            <a:ext cx="1409700"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rPr>
              <a:t>目标端口</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7653"/>
                                        </p:tgtEl>
                                        <p:attrNameLst>
                                          <p:attrName>style.visibility</p:attrName>
                                        </p:attrNameLst>
                                      </p:cBhvr>
                                      <p:to>
                                        <p:strVal val="visible"/>
                                      </p:to>
                                    </p:set>
                                    <p:animEffect transition="in" filter="wipe(left)">
                                      <p:cBhvr>
                                        <p:cTn id="7" dur="1000"/>
                                        <p:tgtEl>
                                          <p:spTgt spid="2765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7652"/>
                                        </p:tgtEl>
                                        <p:attrNameLst>
                                          <p:attrName>style.visibility</p:attrName>
                                        </p:attrNameLst>
                                      </p:cBhvr>
                                      <p:to>
                                        <p:strVal val="visible"/>
                                      </p:to>
                                    </p:set>
                                    <p:animEffect transition="in" filter="wipe(left)">
                                      <p:cBhvr>
                                        <p:cTn id="10" dur="1000"/>
                                        <p:tgtEl>
                                          <p:spTgt spid="2765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27655"/>
                                        </p:tgtEl>
                                        <p:attrNameLst>
                                          <p:attrName>style.visibility</p:attrName>
                                        </p:attrNameLst>
                                      </p:cBhvr>
                                      <p:to>
                                        <p:strVal val="visible"/>
                                      </p:to>
                                    </p:set>
                                    <p:animEffect transition="in" filter="wipe(right)">
                                      <p:cBhvr>
                                        <p:cTn id="15" dur="1000"/>
                                        <p:tgtEl>
                                          <p:spTgt spid="27655"/>
                                        </p:tgtEl>
                                      </p:cBhvr>
                                    </p:animEffect>
                                  </p:childTnLst>
                                </p:cTn>
                              </p:par>
                              <p:par>
                                <p:cTn id="16" presetID="22" presetClass="entr" presetSubtype="2" fill="hold" grpId="0" nodeType="withEffect">
                                  <p:stCondLst>
                                    <p:cond delay="0"/>
                                  </p:stCondLst>
                                  <p:childTnLst>
                                    <p:set>
                                      <p:cBhvr>
                                        <p:cTn id="17" dur="1" fill="hold">
                                          <p:stCondLst>
                                            <p:cond delay="0"/>
                                          </p:stCondLst>
                                        </p:cTn>
                                        <p:tgtEl>
                                          <p:spTgt spid="27656"/>
                                        </p:tgtEl>
                                        <p:attrNameLst>
                                          <p:attrName>style.visibility</p:attrName>
                                        </p:attrNameLst>
                                      </p:cBhvr>
                                      <p:to>
                                        <p:strVal val="visible"/>
                                      </p:to>
                                    </p:set>
                                    <p:animEffect transition="in" filter="wipe(right)">
                                      <p:cBhvr>
                                        <p:cTn id="18" dur="1000"/>
                                        <p:tgtEl>
                                          <p:spTgt spid="27656"/>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27659"/>
                                        </p:tgtEl>
                                        <p:attrNameLst>
                                          <p:attrName>style.visibility</p:attrName>
                                        </p:attrNameLst>
                                      </p:cBhvr>
                                      <p:to>
                                        <p:strVal val="visible"/>
                                      </p:to>
                                    </p:set>
                                    <p:animEffect transition="in" filter="blinds(horizontal)">
                                      <p:cBhvr>
                                        <p:cTn id="23" dur="500"/>
                                        <p:tgtEl>
                                          <p:spTgt spid="276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2" grpId="0" animBg="1"/>
      <p:bldP spid="27653" grpId="0"/>
      <p:bldP spid="27655" grpId="0" animBg="1"/>
      <p:bldP spid="27656" grpId="0"/>
      <p:bldP spid="2765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en-US" altLang="zh-CN"/>
              <a:t>SYN</a:t>
            </a:r>
            <a:r>
              <a:rPr lang="zh-CN" altLang="en-US"/>
              <a:t>扫描的特点</a:t>
            </a:r>
            <a:r>
              <a:rPr lang="en-US" altLang="zh-CN"/>
              <a:t>(3/3)</a:t>
            </a:r>
          </a:p>
        </p:txBody>
      </p:sp>
      <p:sp>
        <p:nvSpPr>
          <p:cNvPr id="28675" name="Rectangle 3"/>
          <p:cNvSpPr>
            <a:spLocks noGrp="1" noChangeArrowheads="1"/>
          </p:cNvSpPr>
          <p:nvPr>
            <p:ph type="body" idx="1"/>
          </p:nvPr>
        </p:nvSpPr>
        <p:spPr/>
        <p:txBody>
          <a:bodyPr/>
          <a:lstStyle/>
          <a:p>
            <a:pPr eaLnBrk="1" hangingPunct="1">
              <a:lnSpc>
                <a:spcPct val="150000"/>
              </a:lnSpc>
              <a:spcBef>
                <a:spcPts val="0"/>
              </a:spcBef>
            </a:pPr>
            <a:r>
              <a:rPr lang="zh-CN" altLang="en-US" dirty="0"/>
              <a:t>优点</a:t>
            </a:r>
          </a:p>
          <a:p>
            <a:pPr lvl="1" eaLnBrk="1" hangingPunct="1">
              <a:lnSpc>
                <a:spcPct val="150000"/>
              </a:lnSpc>
              <a:spcBef>
                <a:spcPts val="0"/>
              </a:spcBef>
            </a:pPr>
            <a:r>
              <a:rPr lang="zh-CN" altLang="en-US" dirty="0"/>
              <a:t>很少有系统会记录这样的</a:t>
            </a:r>
            <a:r>
              <a:rPr lang="zh-CN" altLang="en-US" dirty="0" smtClean="0"/>
              <a:t>行为，隐蔽性好。</a:t>
            </a:r>
            <a:endParaRPr lang="zh-CN" altLang="en-US" dirty="0"/>
          </a:p>
          <a:p>
            <a:pPr eaLnBrk="1" hangingPunct="1">
              <a:lnSpc>
                <a:spcPct val="150000"/>
              </a:lnSpc>
              <a:spcBef>
                <a:spcPts val="0"/>
              </a:spcBef>
            </a:pPr>
            <a:r>
              <a:rPr lang="zh-CN" altLang="en-US" dirty="0"/>
              <a:t>缺点</a:t>
            </a:r>
          </a:p>
          <a:p>
            <a:pPr lvl="1" eaLnBrk="1" hangingPunct="1">
              <a:lnSpc>
                <a:spcPct val="150000"/>
              </a:lnSpc>
              <a:spcBef>
                <a:spcPts val="0"/>
              </a:spcBef>
            </a:pPr>
            <a:r>
              <a:rPr lang="zh-CN" altLang="en-US" dirty="0"/>
              <a:t>需要管理员权限才可以构造这样的</a:t>
            </a:r>
            <a:r>
              <a:rPr lang="en-US" altLang="zh-CN" dirty="0"/>
              <a:t>SYN</a:t>
            </a:r>
            <a:r>
              <a:rPr lang="zh-CN" altLang="en-US" dirty="0"/>
              <a:t>数据包。</a:t>
            </a:r>
          </a:p>
          <a:p>
            <a:pPr eaLnBrk="1" hangingPunct="1">
              <a:lnSpc>
                <a:spcPct val="150000"/>
              </a:lnSpc>
              <a:spcBef>
                <a:spcPts val="0"/>
              </a:spcBef>
            </a:pPr>
            <a:endParaRPr lang="en-US" altLang="zh-C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8675">
                                            <p:txEl>
                                              <p:pRg st="0" end="0"/>
                                            </p:txEl>
                                          </p:spTgt>
                                        </p:tgtEl>
                                        <p:attrNameLst>
                                          <p:attrName>style.visibility</p:attrName>
                                        </p:attrNameLst>
                                      </p:cBhvr>
                                      <p:to>
                                        <p:strVal val="visible"/>
                                      </p:to>
                                    </p:set>
                                    <p:animEffect transition="in" filter="blinds(horizontal)">
                                      <p:cBhvr>
                                        <p:cTn id="7" dur="500"/>
                                        <p:tgtEl>
                                          <p:spTgt spid="28675">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8675">
                                            <p:txEl>
                                              <p:pRg st="1" end="1"/>
                                            </p:txEl>
                                          </p:spTgt>
                                        </p:tgtEl>
                                        <p:attrNameLst>
                                          <p:attrName>style.visibility</p:attrName>
                                        </p:attrNameLst>
                                      </p:cBhvr>
                                      <p:to>
                                        <p:strVal val="visible"/>
                                      </p:to>
                                    </p:set>
                                    <p:animEffect transition="in" filter="blinds(horizontal)">
                                      <p:cBhvr>
                                        <p:cTn id="10" dur="500"/>
                                        <p:tgtEl>
                                          <p:spTgt spid="2867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28675">
                                            <p:txEl>
                                              <p:pRg st="2" end="2"/>
                                            </p:txEl>
                                          </p:spTgt>
                                        </p:tgtEl>
                                        <p:attrNameLst>
                                          <p:attrName>style.visibility</p:attrName>
                                        </p:attrNameLst>
                                      </p:cBhvr>
                                      <p:to>
                                        <p:strVal val="visible"/>
                                      </p:to>
                                    </p:set>
                                    <p:animEffect transition="in" filter="blinds(horizontal)">
                                      <p:cBhvr>
                                        <p:cTn id="15" dur="500"/>
                                        <p:tgtEl>
                                          <p:spTgt spid="28675">
                                            <p:txEl>
                                              <p:pRg st="2" end="2"/>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28675">
                                            <p:txEl>
                                              <p:pRg st="3" end="3"/>
                                            </p:txEl>
                                          </p:spTgt>
                                        </p:tgtEl>
                                        <p:attrNameLst>
                                          <p:attrName>style.visibility</p:attrName>
                                        </p:attrNameLst>
                                      </p:cBhvr>
                                      <p:to>
                                        <p:strVal val="visible"/>
                                      </p:to>
                                    </p:set>
                                    <p:animEffect transition="in" filter="blinds(horizontal)">
                                      <p:cBhvr>
                                        <p:cTn id="18" dur="500"/>
                                        <p:tgtEl>
                                          <p:spTgt spid="2867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629783" y="1234849"/>
            <a:ext cx="8136845" cy="4114800"/>
          </a:xfrm>
        </p:spPr>
        <p:txBody>
          <a:bodyPr/>
          <a:lstStyle/>
          <a:p>
            <a:r>
              <a:rPr lang="en-US" altLang="zh-CN" sz="2800" dirty="0" smtClean="0"/>
              <a:t>TCP FIN </a:t>
            </a:r>
            <a:r>
              <a:rPr lang="zh-CN" altLang="en-US" sz="2800" dirty="0"/>
              <a:t>扫描又称为“秘密”扫描，其基本原理是首先向目标主机的端口发送 </a:t>
            </a:r>
            <a:r>
              <a:rPr lang="en-US" altLang="zh-CN" sz="2800" dirty="0"/>
              <a:t>FIN </a:t>
            </a:r>
            <a:r>
              <a:rPr lang="zh-CN" altLang="en-US" sz="2800" dirty="0"/>
              <a:t>数据包，然 后根据目标主机的回复内容来判断出目标主机的端口状态。若目的端口处于关闭状态，则会回复 一个 </a:t>
            </a:r>
            <a:r>
              <a:rPr lang="en-US" altLang="zh-CN" sz="2800" dirty="0"/>
              <a:t>RST </a:t>
            </a:r>
            <a:r>
              <a:rPr lang="zh-CN" altLang="en-US" sz="2800" dirty="0"/>
              <a:t>数据包，否则不回复</a:t>
            </a:r>
            <a:r>
              <a:rPr lang="zh-CN" altLang="en-US" sz="2800" dirty="0" smtClean="0"/>
              <a:t>。</a:t>
            </a:r>
            <a:endParaRPr lang="en-US" altLang="zh-CN" sz="2800" dirty="0" smtClean="0"/>
          </a:p>
          <a:p>
            <a:r>
              <a:rPr lang="zh-CN" altLang="en-US" sz="2800" dirty="0"/>
              <a:t>优点：不是</a:t>
            </a:r>
            <a:r>
              <a:rPr lang="en-US" altLang="zh-CN" sz="2800" dirty="0"/>
              <a:t>TCP</a:t>
            </a:r>
            <a:r>
              <a:rPr lang="zh-CN" altLang="en-US" sz="2800" dirty="0"/>
              <a:t>建立连接的过程，比较隐蔽</a:t>
            </a:r>
            <a:r>
              <a:rPr lang="zh-CN" altLang="en-US" sz="2800" dirty="0" smtClean="0"/>
              <a:t>。</a:t>
            </a:r>
            <a:endParaRPr lang="en-US" altLang="zh-CN" sz="2800" dirty="0" smtClean="0"/>
          </a:p>
          <a:p>
            <a:r>
              <a:rPr lang="zh-CN" altLang="en-US" sz="2800" dirty="0" smtClean="0"/>
              <a:t>缺点：具体</a:t>
            </a:r>
            <a:r>
              <a:rPr lang="zh-CN" altLang="en-US" sz="2800" dirty="0"/>
              <a:t>的 协议实现取决于不同的操作系统。所以，对于此类数据包请求，有些系统一律都会回应 </a:t>
            </a:r>
            <a:r>
              <a:rPr lang="en-US" altLang="zh-CN" sz="2800" dirty="0"/>
              <a:t>RST </a:t>
            </a:r>
            <a:r>
              <a:rPr lang="zh-CN" altLang="en-US" sz="2800" dirty="0"/>
              <a:t>数据 包，如 </a:t>
            </a:r>
            <a:r>
              <a:rPr lang="en-US" altLang="zh-CN" sz="2800" dirty="0"/>
              <a:t>Windows</a:t>
            </a:r>
            <a:r>
              <a:rPr lang="zh-CN" altLang="en-US" sz="2800" dirty="0"/>
              <a:t>。也正因为这一特性，所以该方法也可以被用来区分目标主机的操作系统类型。 </a:t>
            </a:r>
          </a:p>
        </p:txBody>
      </p:sp>
      <p:sp>
        <p:nvSpPr>
          <p:cNvPr id="3" name="标题 2"/>
          <p:cNvSpPr>
            <a:spLocks noGrp="1"/>
          </p:cNvSpPr>
          <p:nvPr>
            <p:ph type="title"/>
          </p:nvPr>
        </p:nvSpPr>
        <p:spPr/>
        <p:txBody>
          <a:bodyPr/>
          <a:lstStyle/>
          <a:p>
            <a:r>
              <a:rPr lang="zh-CN" altLang="en-US" dirty="0"/>
              <a:t>（三）</a:t>
            </a:r>
            <a:r>
              <a:rPr lang="en-US" altLang="zh-CN" dirty="0"/>
              <a:t>FIN</a:t>
            </a:r>
            <a:r>
              <a:rPr lang="zh-CN" altLang="en-US" dirty="0"/>
              <a:t>扫描</a:t>
            </a:r>
            <a:r>
              <a:rPr lang="en-US" altLang="zh-CN" dirty="0"/>
              <a:t>(1/3)</a:t>
            </a:r>
            <a:endParaRPr lang="zh-CN" altLang="en-US" dirty="0"/>
          </a:p>
        </p:txBody>
      </p:sp>
    </p:spTree>
    <p:extLst>
      <p:ext uri="{BB962C8B-B14F-4D97-AF65-F5344CB8AC3E}">
        <p14:creationId xmlns:p14="http://schemas.microsoft.com/office/powerpoint/2010/main" val="16447257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2"/>
          <p:cNvSpPr>
            <a:spLocks noGrp="1" noChangeArrowheads="1"/>
          </p:cNvSpPr>
          <p:nvPr>
            <p:ph type="title"/>
          </p:nvPr>
        </p:nvSpPr>
        <p:spPr/>
        <p:txBody>
          <a:bodyPr/>
          <a:lstStyle/>
          <a:p>
            <a:pPr eaLnBrk="1" hangingPunct="1"/>
            <a:r>
              <a:rPr lang="en-US" altLang="zh-CN" dirty="0" smtClean="0"/>
              <a:t>FIN</a:t>
            </a:r>
            <a:r>
              <a:rPr lang="zh-CN" altLang="en-US" dirty="0" smtClean="0"/>
              <a:t>扫描图示（</a:t>
            </a:r>
            <a:r>
              <a:rPr lang="en-US" altLang="zh-CN" dirty="0" smtClean="0"/>
              <a:t>2/3</a:t>
            </a:r>
            <a:r>
              <a:rPr lang="zh-CN" altLang="en-US" dirty="0" smtClean="0"/>
              <a:t>）</a:t>
            </a:r>
            <a:endParaRPr lang="en-US" altLang="zh-CN" dirty="0"/>
          </a:p>
        </p:txBody>
      </p:sp>
      <p:graphicFrame>
        <p:nvGraphicFramePr>
          <p:cNvPr id="11266" name="Object 3"/>
          <p:cNvGraphicFramePr>
            <a:graphicFrameLocks noChangeAspect="1"/>
          </p:cNvGraphicFramePr>
          <p:nvPr/>
        </p:nvGraphicFramePr>
        <p:xfrm>
          <a:off x="1835150" y="1714500"/>
          <a:ext cx="1147763" cy="1052513"/>
        </p:xfrm>
        <a:graphic>
          <a:graphicData uri="http://schemas.openxmlformats.org/presentationml/2006/ole">
            <mc:AlternateContent xmlns:mc="http://schemas.openxmlformats.org/markup-compatibility/2006">
              <mc:Choice xmlns:v="urn:schemas-microsoft-com:vml" Requires="v">
                <p:oleObj spid="_x0000_s8270" name="Visio" r:id="rId3" imgW="2054860" imgH="1890395" progId="">
                  <p:embed/>
                </p:oleObj>
              </mc:Choice>
              <mc:Fallback>
                <p:oleObj name="Visio" r:id="rId3" imgW="2054860" imgH="1890395" progId="">
                  <p:embed/>
                  <p:pic>
                    <p:nvPicPr>
                      <p:cNvPr id="0" name="Object 3"/>
                      <p:cNvPicPr>
                        <a:picLocks noChangeAspect="1"/>
                      </p:cNvPicPr>
                      <p:nvPr/>
                    </p:nvPicPr>
                    <p:blipFill>
                      <a:blip r:embed="rId4"/>
                      <a:stretch>
                        <a:fillRect/>
                      </a:stretch>
                    </p:blipFill>
                    <p:spPr>
                      <a:xfrm>
                        <a:off x="1835150" y="1714500"/>
                        <a:ext cx="1147763" cy="1052513"/>
                      </a:xfrm>
                      <a:prstGeom prst="rect">
                        <a:avLst/>
                      </a:prstGeom>
                      <a:noFill/>
                      <a:ln w="9525">
                        <a:noFill/>
                      </a:ln>
                    </p:spPr>
                  </p:pic>
                </p:oleObj>
              </mc:Fallback>
            </mc:AlternateContent>
          </a:graphicData>
        </a:graphic>
      </p:graphicFrame>
      <p:sp>
        <p:nvSpPr>
          <p:cNvPr id="29700" name="Line 4"/>
          <p:cNvSpPr>
            <a:spLocks noChangeShapeType="1"/>
          </p:cNvSpPr>
          <p:nvPr/>
        </p:nvSpPr>
        <p:spPr bwMode="auto">
          <a:xfrm rot="231658">
            <a:off x="2481263" y="3165475"/>
            <a:ext cx="3849687" cy="1588"/>
          </a:xfrm>
          <a:prstGeom prst="line">
            <a:avLst/>
          </a:prstGeom>
          <a:noFill/>
          <a:ln w="76200">
            <a:solidFill>
              <a:srgbClr val="800000"/>
            </a:solidFill>
            <a:round/>
            <a:tailEnd type="triangle" w="med" len="med"/>
          </a:ln>
        </p:spPr>
        <p:txBody>
          <a:bodyPr wrap="none" anchor="ctr"/>
          <a:lstStyle/>
          <a:p>
            <a:endParaRPr lang="zh-CN" altLang="en-US"/>
          </a:p>
        </p:txBody>
      </p:sp>
      <p:sp>
        <p:nvSpPr>
          <p:cNvPr id="29701" name="Rectangle 5"/>
          <p:cNvSpPr>
            <a:spLocks noChangeArrowheads="1"/>
          </p:cNvSpPr>
          <p:nvPr/>
        </p:nvSpPr>
        <p:spPr bwMode="auto">
          <a:xfrm rot="231492">
            <a:off x="4025900" y="2754313"/>
            <a:ext cx="619125" cy="393700"/>
          </a:xfrm>
          <a:prstGeom prst="rect">
            <a:avLst/>
          </a:prstGeom>
          <a:noFill/>
          <a:ln w="12700">
            <a:noFill/>
            <a:miter lim="800000"/>
          </a:ln>
        </p:spPr>
        <p:txBody>
          <a:bodyPr wrap="none" lIns="90488" tIns="44450" rIns="90488" bIns="44450">
            <a:spAutoFit/>
          </a:bodyPr>
          <a:lstStyle/>
          <a:p>
            <a:pPr defTabSz="762000" eaLnBrk="0" hangingPunct="0"/>
            <a:r>
              <a:rPr kumimoji="1" lang="en-US" altLang="zh-CN" sz="2000" b="1">
                <a:solidFill>
                  <a:srgbClr val="000000"/>
                </a:solidFill>
                <a:latin typeface="Times New Roman" panose="02020603050405020304" pitchFamily="18" charset="0"/>
              </a:rPr>
              <a:t>FIN</a:t>
            </a:r>
          </a:p>
        </p:txBody>
      </p:sp>
      <p:sp>
        <p:nvSpPr>
          <p:cNvPr id="11271" name="Rectangle 6"/>
          <p:cNvSpPr>
            <a:spLocks noChangeArrowheads="1"/>
          </p:cNvSpPr>
          <p:nvPr/>
        </p:nvSpPr>
        <p:spPr bwMode="auto">
          <a:xfrm>
            <a:off x="5954713" y="1354138"/>
            <a:ext cx="925512" cy="393700"/>
          </a:xfrm>
          <a:prstGeom prst="rect">
            <a:avLst/>
          </a:prstGeom>
          <a:noFill/>
          <a:ln w="12700">
            <a:noFill/>
            <a:miter lim="800000"/>
          </a:ln>
        </p:spPr>
        <p:txBody>
          <a:bodyPr wrap="none" lIns="90488" tIns="44450" rIns="90488" bIns="44450">
            <a:spAutoFit/>
          </a:bodyPr>
          <a:lstStyle/>
          <a:p>
            <a:pPr defTabSz="762000" eaLnBrk="0" hangingPunct="0"/>
            <a:r>
              <a:rPr kumimoji="1" lang="zh-CN" altLang="en-US" sz="2000" b="1">
                <a:solidFill>
                  <a:srgbClr val="000000"/>
                </a:solidFill>
                <a:latin typeface="Times New Roman" panose="02020603050405020304" pitchFamily="18" charset="0"/>
              </a:rPr>
              <a:t>主机 </a:t>
            </a:r>
            <a:r>
              <a:rPr kumimoji="1" lang="en-US" altLang="zh-CN" sz="2000" b="1">
                <a:solidFill>
                  <a:srgbClr val="000000"/>
                </a:solidFill>
                <a:latin typeface="Times New Roman" panose="02020603050405020304" pitchFamily="18" charset="0"/>
              </a:rPr>
              <a:t>B</a:t>
            </a:r>
          </a:p>
        </p:txBody>
      </p:sp>
      <p:sp>
        <p:nvSpPr>
          <p:cNvPr id="11272" name="Rectangle 7"/>
          <p:cNvSpPr>
            <a:spLocks noChangeArrowheads="1"/>
          </p:cNvSpPr>
          <p:nvPr/>
        </p:nvSpPr>
        <p:spPr bwMode="auto">
          <a:xfrm>
            <a:off x="2005013" y="1354138"/>
            <a:ext cx="939800" cy="393700"/>
          </a:xfrm>
          <a:prstGeom prst="rect">
            <a:avLst/>
          </a:prstGeom>
          <a:noFill/>
          <a:ln w="12700">
            <a:noFill/>
            <a:miter lim="800000"/>
          </a:ln>
        </p:spPr>
        <p:txBody>
          <a:bodyPr wrap="none" lIns="90488" tIns="44450" rIns="90488" bIns="44450">
            <a:spAutoFit/>
          </a:bodyPr>
          <a:lstStyle/>
          <a:p>
            <a:pPr defTabSz="762000" eaLnBrk="0" hangingPunct="0"/>
            <a:r>
              <a:rPr kumimoji="1" lang="zh-CN" altLang="en-US" sz="2000" b="1">
                <a:solidFill>
                  <a:srgbClr val="000000"/>
                </a:solidFill>
                <a:latin typeface="Times New Roman" panose="02020603050405020304" pitchFamily="18" charset="0"/>
              </a:rPr>
              <a:t>主机 </a:t>
            </a:r>
            <a:r>
              <a:rPr kumimoji="1" lang="en-US" altLang="zh-CN" sz="2000" b="1">
                <a:solidFill>
                  <a:srgbClr val="000000"/>
                </a:solidFill>
                <a:latin typeface="Times New Roman" panose="02020603050405020304" pitchFamily="18" charset="0"/>
              </a:rPr>
              <a:t>A</a:t>
            </a:r>
          </a:p>
        </p:txBody>
      </p:sp>
      <p:graphicFrame>
        <p:nvGraphicFramePr>
          <p:cNvPr id="11267" name="Object 8"/>
          <p:cNvGraphicFramePr>
            <a:graphicFrameLocks noChangeAspect="1"/>
          </p:cNvGraphicFramePr>
          <p:nvPr/>
        </p:nvGraphicFramePr>
        <p:xfrm>
          <a:off x="5795963" y="1714500"/>
          <a:ext cx="1152525" cy="1057275"/>
        </p:xfrm>
        <a:graphic>
          <a:graphicData uri="http://schemas.openxmlformats.org/presentationml/2006/ole">
            <mc:AlternateContent xmlns:mc="http://schemas.openxmlformats.org/markup-compatibility/2006">
              <mc:Choice xmlns:v="urn:schemas-microsoft-com:vml" Requires="v">
                <p:oleObj spid="_x0000_s8271" name="Visio" r:id="rId5" imgW="2054860" imgH="1890395" progId="">
                  <p:embed/>
                </p:oleObj>
              </mc:Choice>
              <mc:Fallback>
                <p:oleObj name="Visio" r:id="rId5" imgW="2054860" imgH="1890395" progId="">
                  <p:embed/>
                  <p:pic>
                    <p:nvPicPr>
                      <p:cNvPr id="0" name="Object 8"/>
                      <p:cNvPicPr>
                        <a:picLocks noChangeAspect="1"/>
                      </p:cNvPicPr>
                      <p:nvPr/>
                    </p:nvPicPr>
                    <p:blipFill>
                      <a:blip r:embed="rId4"/>
                      <a:stretch>
                        <a:fillRect/>
                      </a:stretch>
                    </p:blipFill>
                    <p:spPr>
                      <a:xfrm>
                        <a:off x="5795963" y="1714500"/>
                        <a:ext cx="1152525" cy="1057275"/>
                      </a:xfrm>
                      <a:prstGeom prst="rect">
                        <a:avLst/>
                      </a:prstGeom>
                      <a:noFill/>
                      <a:ln w="9525">
                        <a:noFill/>
                      </a:ln>
                    </p:spPr>
                  </p:pic>
                </p:oleObj>
              </mc:Fallback>
            </mc:AlternateContent>
          </a:graphicData>
        </a:graphic>
      </p:graphicFrame>
      <p:sp>
        <p:nvSpPr>
          <p:cNvPr id="29705" name="Text Box 9"/>
          <p:cNvSpPr txBox="1">
            <a:spLocks noChangeArrowheads="1"/>
          </p:cNvSpPr>
          <p:nvPr/>
        </p:nvSpPr>
        <p:spPr bwMode="auto">
          <a:xfrm>
            <a:off x="3262313" y="4797425"/>
            <a:ext cx="2328862"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rPr>
              <a:t>结论：端口开放</a:t>
            </a:r>
          </a:p>
        </p:txBody>
      </p:sp>
      <p:sp>
        <p:nvSpPr>
          <p:cNvPr id="29706" name="Text Box 10"/>
          <p:cNvSpPr txBox="1">
            <a:spLocks noChangeArrowheads="1"/>
          </p:cNvSpPr>
          <p:nvPr/>
        </p:nvSpPr>
        <p:spPr bwMode="auto">
          <a:xfrm>
            <a:off x="3262313" y="4089400"/>
            <a:ext cx="2328862"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rPr>
              <a:t>未收到任何响应</a:t>
            </a:r>
          </a:p>
        </p:txBody>
      </p:sp>
      <p:sp>
        <p:nvSpPr>
          <p:cNvPr id="11275" name="Text Box 11"/>
          <p:cNvSpPr txBox="1">
            <a:spLocks noChangeArrowheads="1"/>
          </p:cNvSpPr>
          <p:nvPr/>
        </p:nvSpPr>
        <p:spPr bwMode="auto">
          <a:xfrm>
            <a:off x="6300788" y="3055938"/>
            <a:ext cx="1409700"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rPr>
              <a:t>目标端口</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9701"/>
                                        </p:tgtEl>
                                        <p:attrNameLst>
                                          <p:attrName>style.visibility</p:attrName>
                                        </p:attrNameLst>
                                      </p:cBhvr>
                                      <p:to>
                                        <p:strVal val="visible"/>
                                      </p:to>
                                    </p:set>
                                    <p:animEffect transition="in" filter="wipe(left)">
                                      <p:cBhvr>
                                        <p:cTn id="7" dur="1000"/>
                                        <p:tgtEl>
                                          <p:spTgt spid="2970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9700"/>
                                        </p:tgtEl>
                                        <p:attrNameLst>
                                          <p:attrName>style.visibility</p:attrName>
                                        </p:attrNameLst>
                                      </p:cBhvr>
                                      <p:to>
                                        <p:strVal val="visible"/>
                                      </p:to>
                                    </p:set>
                                    <p:animEffect transition="in" filter="wipe(left)">
                                      <p:cBhvr>
                                        <p:cTn id="10" dur="1000"/>
                                        <p:tgtEl>
                                          <p:spTgt spid="29700"/>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9706"/>
                                        </p:tgtEl>
                                        <p:attrNameLst>
                                          <p:attrName>style.visibility</p:attrName>
                                        </p:attrNameLst>
                                      </p:cBhvr>
                                      <p:to>
                                        <p:strVal val="visible"/>
                                      </p:to>
                                    </p:set>
                                    <p:animEffect transition="in" filter="blinds(horizontal)">
                                      <p:cBhvr>
                                        <p:cTn id="15" dur="500"/>
                                        <p:tgtEl>
                                          <p:spTgt spid="29706"/>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29705"/>
                                        </p:tgtEl>
                                        <p:attrNameLst>
                                          <p:attrName>style.visibility</p:attrName>
                                        </p:attrNameLst>
                                      </p:cBhvr>
                                      <p:to>
                                        <p:strVal val="visible"/>
                                      </p:to>
                                    </p:set>
                                    <p:animEffect transition="in" filter="blinds(horizontal)">
                                      <p:cBhvr>
                                        <p:cTn id="20" dur="500"/>
                                        <p:tgtEl>
                                          <p:spTgt spid="297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0" grpId="0" animBg="1"/>
      <p:bldP spid="29701" grpId="0"/>
      <p:bldP spid="29705" grpId="0"/>
      <p:bldP spid="2970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zh-CN" altLang="en-US"/>
              <a:t>网络扫描技术</a:t>
            </a:r>
          </a:p>
        </p:txBody>
      </p:sp>
      <p:sp>
        <p:nvSpPr>
          <p:cNvPr id="6147" name="Rectangle 3"/>
          <p:cNvSpPr>
            <a:spLocks noGrp="1" noChangeArrowheads="1"/>
          </p:cNvSpPr>
          <p:nvPr>
            <p:ph type="body" idx="1"/>
          </p:nvPr>
        </p:nvSpPr>
        <p:spPr>
          <a:xfrm>
            <a:off x="192088" y="1420813"/>
            <a:ext cx="7772400" cy="4665662"/>
          </a:xfrm>
        </p:spPr>
        <p:txBody>
          <a:bodyPr/>
          <a:lstStyle/>
          <a:p>
            <a:pPr eaLnBrk="1" hangingPunct="1">
              <a:lnSpc>
                <a:spcPts val="4300"/>
              </a:lnSpc>
              <a:spcBef>
                <a:spcPts val="0"/>
              </a:spcBef>
            </a:pPr>
            <a:r>
              <a:rPr lang="zh-CN" altLang="en-US" sz="2800" dirty="0"/>
              <a:t>什么是网络扫描？</a:t>
            </a:r>
          </a:p>
          <a:p>
            <a:pPr lvl="1" eaLnBrk="1" hangingPunct="1">
              <a:lnSpc>
                <a:spcPts val="4300"/>
              </a:lnSpc>
              <a:spcBef>
                <a:spcPts val="0"/>
              </a:spcBef>
            </a:pPr>
            <a:r>
              <a:rPr lang="zh-CN" altLang="en-US" dirty="0"/>
              <a:t>使用网络扫描软件对特定目标进行各种试探性通信，以获取目标信息的行为。</a:t>
            </a:r>
          </a:p>
          <a:p>
            <a:pPr eaLnBrk="1" hangingPunct="1">
              <a:lnSpc>
                <a:spcPts val="4300"/>
              </a:lnSpc>
              <a:spcBef>
                <a:spcPts val="0"/>
              </a:spcBef>
            </a:pPr>
            <a:r>
              <a:rPr lang="zh-CN" altLang="en-US" sz="2800" dirty="0"/>
              <a:t>网络扫描的目的</a:t>
            </a:r>
          </a:p>
          <a:p>
            <a:pPr lvl="1" eaLnBrk="1" hangingPunct="1">
              <a:lnSpc>
                <a:spcPts val="4300"/>
              </a:lnSpc>
              <a:spcBef>
                <a:spcPts val="0"/>
              </a:spcBef>
            </a:pPr>
            <a:r>
              <a:rPr lang="zh-CN" altLang="en-US" dirty="0">
                <a:latin typeface="黑体" panose="02010609060101010101" pitchFamily="2" charset="-122"/>
              </a:rPr>
              <a:t>识别目标主机的工作状态（开</a:t>
            </a:r>
            <a:r>
              <a:rPr lang="en-US" altLang="zh-CN" dirty="0">
                <a:latin typeface="黑体" panose="02010609060101010101" pitchFamily="2" charset="-122"/>
              </a:rPr>
              <a:t>/</a:t>
            </a:r>
            <a:r>
              <a:rPr lang="zh-CN" altLang="en-US" dirty="0">
                <a:latin typeface="黑体" panose="02010609060101010101" pitchFamily="2" charset="-122"/>
              </a:rPr>
              <a:t>关机）</a:t>
            </a:r>
          </a:p>
          <a:p>
            <a:pPr lvl="1" eaLnBrk="1" hangingPunct="1">
              <a:lnSpc>
                <a:spcPts val="4300"/>
              </a:lnSpc>
              <a:spcBef>
                <a:spcPts val="0"/>
              </a:spcBef>
            </a:pPr>
            <a:r>
              <a:rPr lang="zh-CN" altLang="en-US" dirty="0">
                <a:latin typeface="黑体" panose="02010609060101010101" pitchFamily="2" charset="-122"/>
              </a:rPr>
              <a:t>识别目标主机端口的状态（监听</a:t>
            </a:r>
            <a:r>
              <a:rPr lang="en-US" altLang="zh-CN" dirty="0">
                <a:latin typeface="黑体" panose="02010609060101010101" pitchFamily="2" charset="-122"/>
              </a:rPr>
              <a:t>/</a:t>
            </a:r>
            <a:r>
              <a:rPr lang="zh-CN" altLang="en-US" dirty="0">
                <a:latin typeface="黑体" panose="02010609060101010101" pitchFamily="2" charset="-122"/>
              </a:rPr>
              <a:t>关闭）</a:t>
            </a:r>
          </a:p>
          <a:p>
            <a:pPr lvl="1" eaLnBrk="1" hangingPunct="1">
              <a:lnSpc>
                <a:spcPts val="4300"/>
              </a:lnSpc>
              <a:spcBef>
                <a:spcPts val="0"/>
              </a:spcBef>
            </a:pPr>
            <a:r>
              <a:rPr lang="zh-CN" altLang="en-US" dirty="0">
                <a:latin typeface="黑体" panose="02010609060101010101" pitchFamily="2" charset="-122"/>
              </a:rPr>
              <a:t>识别目标主机的操作系统类型</a:t>
            </a:r>
          </a:p>
          <a:p>
            <a:pPr lvl="1" eaLnBrk="1" hangingPunct="1">
              <a:lnSpc>
                <a:spcPts val="4300"/>
              </a:lnSpc>
              <a:spcBef>
                <a:spcPts val="0"/>
              </a:spcBef>
            </a:pPr>
            <a:r>
              <a:rPr lang="zh-CN" altLang="en-US" dirty="0">
                <a:latin typeface="黑体" panose="02010609060101010101" pitchFamily="2" charset="-122"/>
              </a:rPr>
              <a:t>识别目标系统可能存在的漏洞</a:t>
            </a:r>
          </a:p>
          <a:p>
            <a:pPr eaLnBrk="1" hangingPunct="1">
              <a:lnSpc>
                <a:spcPts val="4300"/>
              </a:lnSpc>
              <a:spcBef>
                <a:spcPts val="0"/>
              </a:spcBef>
            </a:pPr>
            <a:endParaRPr lang="en-US" altLang="zh-CN" sz="2800" dirty="0"/>
          </a:p>
        </p:txBody>
      </p:sp>
      <p:sp>
        <p:nvSpPr>
          <p:cNvPr id="6148" name="Text Box 4"/>
          <p:cNvSpPr txBox="1">
            <a:spLocks noChangeArrowheads="1"/>
          </p:cNvSpPr>
          <p:nvPr/>
        </p:nvSpPr>
        <p:spPr bwMode="auto">
          <a:xfrm>
            <a:off x="6926263" y="3632200"/>
            <a:ext cx="1584325" cy="457200"/>
          </a:xfrm>
          <a:prstGeom prst="rect">
            <a:avLst/>
          </a:prstGeom>
          <a:noFill/>
          <a:ln w="9525">
            <a:noFill/>
            <a:miter lim="800000"/>
          </a:ln>
        </p:spPr>
        <p:txBody>
          <a:bodyPr>
            <a:spAutoFit/>
          </a:bodyPr>
          <a:lstStyle/>
          <a:p>
            <a:r>
              <a:rPr kumimoji="1" lang="zh-CN" altLang="en-US" sz="2400" b="1" dirty="0">
                <a:solidFill>
                  <a:schemeClr val="hlink"/>
                </a:solidFill>
                <a:latin typeface="黑体" panose="02010609060101010101" pitchFamily="2" charset="-122"/>
                <a:ea typeface="黑体" panose="02010609060101010101" pitchFamily="2" charset="-122"/>
              </a:rPr>
              <a:t>主机扫描</a:t>
            </a:r>
          </a:p>
        </p:txBody>
      </p:sp>
      <p:sp>
        <p:nvSpPr>
          <p:cNvPr id="6149" name="Text Box 5"/>
          <p:cNvSpPr txBox="1">
            <a:spLocks noChangeArrowheads="1"/>
          </p:cNvSpPr>
          <p:nvPr/>
        </p:nvSpPr>
        <p:spPr bwMode="auto">
          <a:xfrm>
            <a:off x="6964363" y="4194175"/>
            <a:ext cx="1511300" cy="457200"/>
          </a:xfrm>
          <a:prstGeom prst="rect">
            <a:avLst/>
          </a:prstGeom>
          <a:noFill/>
          <a:ln w="9525">
            <a:noFill/>
            <a:miter lim="800000"/>
          </a:ln>
        </p:spPr>
        <p:txBody>
          <a:bodyPr>
            <a:spAutoFit/>
          </a:bodyPr>
          <a:lstStyle/>
          <a:p>
            <a:r>
              <a:rPr kumimoji="1" lang="zh-CN" altLang="en-US" sz="2400" b="1" dirty="0">
                <a:solidFill>
                  <a:schemeClr val="hlink"/>
                </a:solidFill>
                <a:latin typeface="黑体" panose="02010609060101010101" pitchFamily="2" charset="-122"/>
                <a:ea typeface="黑体" panose="02010609060101010101" pitchFamily="2" charset="-122"/>
              </a:rPr>
              <a:t>端口扫描</a:t>
            </a:r>
          </a:p>
        </p:txBody>
      </p:sp>
      <p:sp>
        <p:nvSpPr>
          <p:cNvPr id="6150" name="Text Box 6"/>
          <p:cNvSpPr txBox="1">
            <a:spLocks noChangeArrowheads="1"/>
          </p:cNvSpPr>
          <p:nvPr/>
        </p:nvSpPr>
        <p:spPr bwMode="auto">
          <a:xfrm>
            <a:off x="6954838" y="5341938"/>
            <a:ext cx="1584325" cy="457200"/>
          </a:xfrm>
          <a:prstGeom prst="rect">
            <a:avLst/>
          </a:prstGeom>
          <a:noFill/>
          <a:ln w="9525">
            <a:noFill/>
            <a:miter lim="800000"/>
          </a:ln>
        </p:spPr>
        <p:txBody>
          <a:bodyPr>
            <a:spAutoFit/>
          </a:bodyPr>
          <a:lstStyle/>
          <a:p>
            <a:r>
              <a:rPr kumimoji="1" lang="zh-CN" altLang="en-US" sz="2400" b="1" dirty="0">
                <a:solidFill>
                  <a:schemeClr val="hlink"/>
                </a:solidFill>
                <a:latin typeface="黑体" panose="02010609060101010101" pitchFamily="2" charset="-122"/>
                <a:ea typeface="黑体" panose="02010609060101010101" pitchFamily="2" charset="-122"/>
              </a:rPr>
              <a:t>漏洞扫描</a:t>
            </a:r>
          </a:p>
        </p:txBody>
      </p:sp>
      <p:sp>
        <p:nvSpPr>
          <p:cNvPr id="6151" name="Text Box 7"/>
          <p:cNvSpPr txBox="1">
            <a:spLocks noChangeArrowheads="1"/>
          </p:cNvSpPr>
          <p:nvPr/>
        </p:nvSpPr>
        <p:spPr bwMode="auto">
          <a:xfrm>
            <a:off x="6961188" y="4729163"/>
            <a:ext cx="2087562" cy="457200"/>
          </a:xfrm>
          <a:prstGeom prst="rect">
            <a:avLst/>
          </a:prstGeom>
          <a:noFill/>
          <a:ln w="9525">
            <a:noFill/>
            <a:miter lim="800000"/>
          </a:ln>
        </p:spPr>
        <p:txBody>
          <a:bodyPr>
            <a:spAutoFit/>
          </a:bodyPr>
          <a:lstStyle/>
          <a:p>
            <a:r>
              <a:rPr kumimoji="1" lang="zh-CN" altLang="en-US" sz="2400" b="1" dirty="0">
                <a:solidFill>
                  <a:schemeClr val="hlink"/>
                </a:solidFill>
                <a:latin typeface="黑体" panose="02010609060101010101" pitchFamily="2" charset="-122"/>
                <a:ea typeface="黑体" panose="02010609060101010101" pitchFamily="2" charset="-122"/>
              </a:rPr>
              <a:t>操作系统识别</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6147">
                                            <p:txEl>
                                              <p:pRg st="0" end="0"/>
                                            </p:txEl>
                                          </p:spTgt>
                                        </p:tgtEl>
                                        <p:attrNameLst>
                                          <p:attrName>style.visibility</p:attrName>
                                        </p:attrNameLst>
                                      </p:cBhvr>
                                      <p:to>
                                        <p:strVal val="visible"/>
                                      </p:to>
                                    </p:set>
                                    <p:animEffect transition="in" filter="blinds(horizontal)">
                                      <p:cBhvr>
                                        <p:cTn id="7" dur="500"/>
                                        <p:tgtEl>
                                          <p:spTgt spid="61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147">
                                            <p:txEl>
                                              <p:pRg st="1" end="1"/>
                                            </p:txEl>
                                          </p:spTgt>
                                        </p:tgtEl>
                                        <p:attrNameLst>
                                          <p:attrName>style.visibility</p:attrName>
                                        </p:attrNameLst>
                                      </p:cBhvr>
                                      <p:to>
                                        <p:strVal val="visible"/>
                                      </p:to>
                                    </p:set>
                                    <p:animEffect transition="in" filter="blinds(horizontal)">
                                      <p:cBhvr>
                                        <p:cTn id="12" dur="500"/>
                                        <p:tgtEl>
                                          <p:spTgt spid="614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147">
                                            <p:txEl>
                                              <p:pRg st="2" end="2"/>
                                            </p:txEl>
                                          </p:spTgt>
                                        </p:tgtEl>
                                        <p:attrNameLst>
                                          <p:attrName>style.visibility</p:attrName>
                                        </p:attrNameLst>
                                      </p:cBhvr>
                                      <p:to>
                                        <p:strVal val="visible"/>
                                      </p:to>
                                    </p:set>
                                    <p:animEffect transition="in" filter="blinds(horizontal)">
                                      <p:cBhvr>
                                        <p:cTn id="17" dur="500"/>
                                        <p:tgtEl>
                                          <p:spTgt spid="614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147">
                                            <p:txEl>
                                              <p:pRg st="3" end="3"/>
                                            </p:txEl>
                                          </p:spTgt>
                                        </p:tgtEl>
                                        <p:attrNameLst>
                                          <p:attrName>style.visibility</p:attrName>
                                        </p:attrNameLst>
                                      </p:cBhvr>
                                      <p:to>
                                        <p:strVal val="visible"/>
                                      </p:to>
                                    </p:set>
                                    <p:animEffect transition="in" filter="blinds(horizontal)">
                                      <p:cBhvr>
                                        <p:cTn id="22" dur="500"/>
                                        <p:tgtEl>
                                          <p:spTgt spid="614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6147">
                                            <p:txEl>
                                              <p:pRg st="4" end="4"/>
                                            </p:txEl>
                                          </p:spTgt>
                                        </p:tgtEl>
                                        <p:attrNameLst>
                                          <p:attrName>style.visibility</p:attrName>
                                        </p:attrNameLst>
                                      </p:cBhvr>
                                      <p:to>
                                        <p:strVal val="visible"/>
                                      </p:to>
                                    </p:set>
                                    <p:animEffect transition="in" filter="blinds(horizontal)">
                                      <p:cBhvr>
                                        <p:cTn id="27" dur="500"/>
                                        <p:tgtEl>
                                          <p:spTgt spid="614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6147">
                                            <p:txEl>
                                              <p:pRg st="5" end="5"/>
                                            </p:txEl>
                                          </p:spTgt>
                                        </p:tgtEl>
                                        <p:attrNameLst>
                                          <p:attrName>style.visibility</p:attrName>
                                        </p:attrNameLst>
                                      </p:cBhvr>
                                      <p:to>
                                        <p:strVal val="visible"/>
                                      </p:to>
                                    </p:set>
                                    <p:animEffect transition="in" filter="blinds(horizontal)">
                                      <p:cBhvr>
                                        <p:cTn id="32" dur="500"/>
                                        <p:tgtEl>
                                          <p:spTgt spid="614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6147">
                                            <p:txEl>
                                              <p:pRg st="6" end="6"/>
                                            </p:txEl>
                                          </p:spTgt>
                                        </p:tgtEl>
                                        <p:attrNameLst>
                                          <p:attrName>style.visibility</p:attrName>
                                        </p:attrNameLst>
                                      </p:cBhvr>
                                      <p:to>
                                        <p:strVal val="visible"/>
                                      </p:to>
                                    </p:set>
                                    <p:animEffect transition="in" filter="blinds(horizontal)">
                                      <p:cBhvr>
                                        <p:cTn id="37" dur="500"/>
                                        <p:tgtEl>
                                          <p:spTgt spid="614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6148"/>
                                        </p:tgtEl>
                                        <p:attrNameLst>
                                          <p:attrName>style.visibility</p:attrName>
                                        </p:attrNameLst>
                                      </p:cBhvr>
                                      <p:to>
                                        <p:strVal val="visible"/>
                                      </p:to>
                                    </p:set>
                                    <p:anim calcmode="lin" valueType="num">
                                      <p:cBhvr additive="base">
                                        <p:cTn id="42" dur="500" fill="hold"/>
                                        <p:tgtEl>
                                          <p:spTgt spid="6148"/>
                                        </p:tgtEl>
                                        <p:attrNameLst>
                                          <p:attrName>ppt_x</p:attrName>
                                        </p:attrNameLst>
                                      </p:cBhvr>
                                      <p:tavLst>
                                        <p:tav tm="0">
                                          <p:val>
                                            <p:strVal val="#ppt_x"/>
                                          </p:val>
                                        </p:tav>
                                        <p:tav tm="100000">
                                          <p:val>
                                            <p:strVal val="#ppt_x"/>
                                          </p:val>
                                        </p:tav>
                                      </p:tavLst>
                                    </p:anim>
                                    <p:anim calcmode="lin" valueType="num">
                                      <p:cBhvr additive="base">
                                        <p:cTn id="43" dur="500" fill="hold"/>
                                        <p:tgtEl>
                                          <p:spTgt spid="6148"/>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6149"/>
                                        </p:tgtEl>
                                        <p:attrNameLst>
                                          <p:attrName>style.visibility</p:attrName>
                                        </p:attrNameLst>
                                      </p:cBhvr>
                                      <p:to>
                                        <p:strVal val="visible"/>
                                      </p:to>
                                    </p:set>
                                    <p:anim calcmode="lin" valueType="num">
                                      <p:cBhvr additive="base">
                                        <p:cTn id="48" dur="500" fill="hold"/>
                                        <p:tgtEl>
                                          <p:spTgt spid="6149"/>
                                        </p:tgtEl>
                                        <p:attrNameLst>
                                          <p:attrName>ppt_x</p:attrName>
                                        </p:attrNameLst>
                                      </p:cBhvr>
                                      <p:tavLst>
                                        <p:tav tm="0">
                                          <p:val>
                                            <p:strVal val="#ppt_x"/>
                                          </p:val>
                                        </p:tav>
                                        <p:tav tm="100000">
                                          <p:val>
                                            <p:strVal val="#ppt_x"/>
                                          </p:val>
                                        </p:tav>
                                      </p:tavLst>
                                    </p:anim>
                                    <p:anim calcmode="lin" valueType="num">
                                      <p:cBhvr additive="base">
                                        <p:cTn id="49" dur="500" fill="hold"/>
                                        <p:tgtEl>
                                          <p:spTgt spid="6149"/>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6151"/>
                                        </p:tgtEl>
                                        <p:attrNameLst>
                                          <p:attrName>style.visibility</p:attrName>
                                        </p:attrNameLst>
                                      </p:cBhvr>
                                      <p:to>
                                        <p:strVal val="visible"/>
                                      </p:to>
                                    </p:set>
                                    <p:anim calcmode="lin" valueType="num">
                                      <p:cBhvr additive="base">
                                        <p:cTn id="54" dur="500" fill="hold"/>
                                        <p:tgtEl>
                                          <p:spTgt spid="6151"/>
                                        </p:tgtEl>
                                        <p:attrNameLst>
                                          <p:attrName>ppt_x</p:attrName>
                                        </p:attrNameLst>
                                      </p:cBhvr>
                                      <p:tavLst>
                                        <p:tav tm="0">
                                          <p:val>
                                            <p:strVal val="#ppt_x"/>
                                          </p:val>
                                        </p:tav>
                                        <p:tav tm="100000">
                                          <p:val>
                                            <p:strVal val="#ppt_x"/>
                                          </p:val>
                                        </p:tav>
                                      </p:tavLst>
                                    </p:anim>
                                    <p:anim calcmode="lin" valueType="num">
                                      <p:cBhvr additive="base">
                                        <p:cTn id="55" dur="500" fill="hold"/>
                                        <p:tgtEl>
                                          <p:spTgt spid="6151"/>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6150"/>
                                        </p:tgtEl>
                                        <p:attrNameLst>
                                          <p:attrName>style.visibility</p:attrName>
                                        </p:attrNameLst>
                                      </p:cBhvr>
                                      <p:to>
                                        <p:strVal val="visible"/>
                                      </p:to>
                                    </p:set>
                                    <p:anim calcmode="lin" valueType="num">
                                      <p:cBhvr additive="base">
                                        <p:cTn id="60" dur="500" fill="hold"/>
                                        <p:tgtEl>
                                          <p:spTgt spid="6150"/>
                                        </p:tgtEl>
                                        <p:attrNameLst>
                                          <p:attrName>ppt_x</p:attrName>
                                        </p:attrNameLst>
                                      </p:cBhvr>
                                      <p:tavLst>
                                        <p:tav tm="0">
                                          <p:val>
                                            <p:strVal val="#ppt_x"/>
                                          </p:val>
                                        </p:tav>
                                        <p:tav tm="100000">
                                          <p:val>
                                            <p:strVal val="#ppt_x"/>
                                          </p:val>
                                        </p:tav>
                                      </p:tavLst>
                                    </p:anim>
                                    <p:anim calcmode="lin" valueType="num">
                                      <p:cBhvr additive="base">
                                        <p:cTn id="61" dur="500" fill="hold"/>
                                        <p:tgtEl>
                                          <p:spTgt spid="61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8" grpId="0"/>
      <p:bldP spid="6149" grpId="0"/>
      <p:bldP spid="6150" grpId="0"/>
      <p:bldP spid="615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2" name="Rectangle 2"/>
          <p:cNvSpPr>
            <a:spLocks noGrp="1" noChangeArrowheads="1"/>
          </p:cNvSpPr>
          <p:nvPr>
            <p:ph type="title"/>
          </p:nvPr>
        </p:nvSpPr>
        <p:spPr/>
        <p:txBody>
          <a:bodyPr/>
          <a:lstStyle/>
          <a:p>
            <a:pPr eaLnBrk="1" hangingPunct="1"/>
            <a:r>
              <a:rPr lang="en-US" altLang="zh-CN" dirty="0"/>
              <a:t>FIN</a:t>
            </a:r>
            <a:r>
              <a:rPr lang="zh-CN" altLang="en-US" dirty="0"/>
              <a:t>扫描图示（</a:t>
            </a:r>
            <a:r>
              <a:rPr lang="en-US" altLang="zh-CN" dirty="0"/>
              <a:t>2/3</a:t>
            </a:r>
            <a:r>
              <a:rPr lang="zh-CN" altLang="en-US" dirty="0"/>
              <a:t>）</a:t>
            </a:r>
            <a:endParaRPr lang="en-US" altLang="zh-CN" dirty="0"/>
          </a:p>
        </p:txBody>
      </p:sp>
      <p:graphicFrame>
        <p:nvGraphicFramePr>
          <p:cNvPr id="12290" name="Object 3"/>
          <p:cNvGraphicFramePr>
            <a:graphicFrameLocks noChangeAspect="1"/>
          </p:cNvGraphicFramePr>
          <p:nvPr/>
        </p:nvGraphicFramePr>
        <p:xfrm>
          <a:off x="1835150" y="1905000"/>
          <a:ext cx="1147763" cy="1052513"/>
        </p:xfrm>
        <a:graphic>
          <a:graphicData uri="http://schemas.openxmlformats.org/presentationml/2006/ole">
            <mc:AlternateContent xmlns:mc="http://schemas.openxmlformats.org/markup-compatibility/2006">
              <mc:Choice xmlns:v="urn:schemas-microsoft-com:vml" Requires="v">
                <p:oleObj spid="_x0000_s9294" name="Visio" r:id="rId3" imgW="2054860" imgH="1890395" progId="">
                  <p:embed/>
                </p:oleObj>
              </mc:Choice>
              <mc:Fallback>
                <p:oleObj name="Visio" r:id="rId3" imgW="2054860" imgH="1890395" progId="">
                  <p:embed/>
                  <p:pic>
                    <p:nvPicPr>
                      <p:cNvPr id="0" name="Object 3"/>
                      <p:cNvPicPr>
                        <a:picLocks noChangeAspect="1"/>
                      </p:cNvPicPr>
                      <p:nvPr/>
                    </p:nvPicPr>
                    <p:blipFill>
                      <a:blip r:embed="rId4"/>
                      <a:stretch>
                        <a:fillRect/>
                      </a:stretch>
                    </p:blipFill>
                    <p:spPr>
                      <a:xfrm>
                        <a:off x="1835150" y="1905000"/>
                        <a:ext cx="1147763" cy="1052513"/>
                      </a:xfrm>
                      <a:prstGeom prst="rect">
                        <a:avLst/>
                      </a:prstGeom>
                      <a:noFill/>
                      <a:ln w="9525">
                        <a:noFill/>
                      </a:ln>
                    </p:spPr>
                  </p:pic>
                </p:oleObj>
              </mc:Fallback>
            </mc:AlternateContent>
          </a:graphicData>
        </a:graphic>
      </p:graphicFrame>
      <p:sp>
        <p:nvSpPr>
          <p:cNvPr id="30724" name="Line 4"/>
          <p:cNvSpPr>
            <a:spLocks noChangeShapeType="1"/>
          </p:cNvSpPr>
          <p:nvPr/>
        </p:nvSpPr>
        <p:spPr bwMode="auto">
          <a:xfrm rot="231658">
            <a:off x="2481263" y="3355975"/>
            <a:ext cx="3849687" cy="1588"/>
          </a:xfrm>
          <a:prstGeom prst="line">
            <a:avLst/>
          </a:prstGeom>
          <a:noFill/>
          <a:ln w="76200">
            <a:solidFill>
              <a:srgbClr val="800000"/>
            </a:solidFill>
            <a:round/>
            <a:tailEnd type="triangle" w="med" len="med"/>
          </a:ln>
        </p:spPr>
        <p:txBody>
          <a:bodyPr wrap="none" anchor="ctr"/>
          <a:lstStyle/>
          <a:p>
            <a:endParaRPr lang="zh-CN" altLang="en-US"/>
          </a:p>
        </p:txBody>
      </p:sp>
      <p:sp>
        <p:nvSpPr>
          <p:cNvPr id="30725" name="Rectangle 5"/>
          <p:cNvSpPr>
            <a:spLocks noChangeArrowheads="1"/>
          </p:cNvSpPr>
          <p:nvPr/>
        </p:nvSpPr>
        <p:spPr bwMode="auto">
          <a:xfrm rot="231492">
            <a:off x="4025900" y="2946400"/>
            <a:ext cx="619125" cy="393700"/>
          </a:xfrm>
          <a:prstGeom prst="rect">
            <a:avLst/>
          </a:prstGeom>
          <a:noFill/>
          <a:ln w="12700">
            <a:noFill/>
            <a:miter lim="800000"/>
          </a:ln>
        </p:spPr>
        <p:txBody>
          <a:bodyPr wrap="none" lIns="90488" tIns="44450" rIns="90488" bIns="44450">
            <a:spAutoFit/>
          </a:bodyPr>
          <a:lstStyle/>
          <a:p>
            <a:pPr defTabSz="762000" eaLnBrk="0" hangingPunct="0"/>
            <a:r>
              <a:rPr kumimoji="1" lang="en-US" altLang="zh-CN" sz="2000" b="1">
                <a:solidFill>
                  <a:srgbClr val="000000"/>
                </a:solidFill>
                <a:latin typeface="Times New Roman" panose="02020603050405020304" pitchFamily="18" charset="0"/>
              </a:rPr>
              <a:t>FIN</a:t>
            </a:r>
          </a:p>
        </p:txBody>
      </p:sp>
      <p:sp>
        <p:nvSpPr>
          <p:cNvPr id="12295" name="Rectangle 6"/>
          <p:cNvSpPr>
            <a:spLocks noChangeArrowheads="1"/>
          </p:cNvSpPr>
          <p:nvPr/>
        </p:nvSpPr>
        <p:spPr bwMode="auto">
          <a:xfrm>
            <a:off x="5954713" y="1544638"/>
            <a:ext cx="925512" cy="393700"/>
          </a:xfrm>
          <a:prstGeom prst="rect">
            <a:avLst/>
          </a:prstGeom>
          <a:noFill/>
          <a:ln w="12700">
            <a:noFill/>
            <a:miter lim="800000"/>
          </a:ln>
        </p:spPr>
        <p:txBody>
          <a:bodyPr wrap="none" lIns="90488" tIns="44450" rIns="90488" bIns="44450">
            <a:spAutoFit/>
          </a:bodyPr>
          <a:lstStyle/>
          <a:p>
            <a:pPr defTabSz="762000" eaLnBrk="0" hangingPunct="0"/>
            <a:r>
              <a:rPr kumimoji="1" lang="zh-CN" altLang="en-US" sz="2000" b="1">
                <a:solidFill>
                  <a:srgbClr val="000000"/>
                </a:solidFill>
                <a:latin typeface="Times New Roman" panose="02020603050405020304" pitchFamily="18" charset="0"/>
              </a:rPr>
              <a:t>主机 </a:t>
            </a:r>
            <a:r>
              <a:rPr kumimoji="1" lang="en-US" altLang="zh-CN" sz="2000" b="1">
                <a:solidFill>
                  <a:srgbClr val="000000"/>
                </a:solidFill>
                <a:latin typeface="Times New Roman" panose="02020603050405020304" pitchFamily="18" charset="0"/>
              </a:rPr>
              <a:t>B</a:t>
            </a:r>
          </a:p>
        </p:txBody>
      </p:sp>
      <p:sp>
        <p:nvSpPr>
          <p:cNvPr id="30727" name="Line 7"/>
          <p:cNvSpPr>
            <a:spLocks noChangeShapeType="1"/>
          </p:cNvSpPr>
          <p:nvPr/>
        </p:nvSpPr>
        <p:spPr bwMode="auto">
          <a:xfrm rot="21368342" flipH="1">
            <a:off x="2498725" y="4117975"/>
            <a:ext cx="3851275" cy="1588"/>
          </a:xfrm>
          <a:prstGeom prst="line">
            <a:avLst/>
          </a:prstGeom>
          <a:noFill/>
          <a:ln w="76200">
            <a:solidFill>
              <a:srgbClr val="0000FF"/>
            </a:solidFill>
            <a:round/>
            <a:tailEnd type="triangle" w="med" len="med"/>
          </a:ln>
        </p:spPr>
        <p:txBody>
          <a:bodyPr wrap="none" anchor="ctr"/>
          <a:lstStyle/>
          <a:p>
            <a:endParaRPr lang="zh-CN" altLang="en-US"/>
          </a:p>
        </p:txBody>
      </p:sp>
      <p:sp>
        <p:nvSpPr>
          <p:cNvPr id="30728" name="Rectangle 8"/>
          <p:cNvSpPr>
            <a:spLocks noChangeArrowheads="1"/>
          </p:cNvSpPr>
          <p:nvPr/>
        </p:nvSpPr>
        <p:spPr bwMode="auto">
          <a:xfrm rot="21368508" flipH="1">
            <a:off x="3924300" y="3725863"/>
            <a:ext cx="676275" cy="393700"/>
          </a:xfrm>
          <a:prstGeom prst="rect">
            <a:avLst/>
          </a:prstGeom>
          <a:noFill/>
          <a:ln w="12700">
            <a:noFill/>
            <a:miter lim="800000"/>
          </a:ln>
        </p:spPr>
        <p:txBody>
          <a:bodyPr wrap="none" lIns="90488" tIns="44450" rIns="90488" bIns="44450">
            <a:spAutoFit/>
          </a:bodyPr>
          <a:lstStyle/>
          <a:p>
            <a:pPr defTabSz="762000" eaLnBrk="0" hangingPunct="0"/>
            <a:r>
              <a:rPr kumimoji="1" lang="en-US" altLang="zh-CN" sz="2000" b="1">
                <a:solidFill>
                  <a:srgbClr val="000000"/>
                </a:solidFill>
                <a:latin typeface="Times New Roman" panose="02020603050405020304" pitchFamily="18" charset="0"/>
              </a:rPr>
              <a:t>RST</a:t>
            </a:r>
          </a:p>
        </p:txBody>
      </p:sp>
      <p:sp>
        <p:nvSpPr>
          <p:cNvPr id="12298" name="Rectangle 9"/>
          <p:cNvSpPr>
            <a:spLocks noChangeArrowheads="1"/>
          </p:cNvSpPr>
          <p:nvPr/>
        </p:nvSpPr>
        <p:spPr bwMode="auto">
          <a:xfrm>
            <a:off x="2005013" y="1544638"/>
            <a:ext cx="939800" cy="393700"/>
          </a:xfrm>
          <a:prstGeom prst="rect">
            <a:avLst/>
          </a:prstGeom>
          <a:noFill/>
          <a:ln w="12700">
            <a:noFill/>
            <a:miter lim="800000"/>
          </a:ln>
        </p:spPr>
        <p:txBody>
          <a:bodyPr wrap="none" lIns="90488" tIns="44450" rIns="90488" bIns="44450">
            <a:spAutoFit/>
          </a:bodyPr>
          <a:lstStyle/>
          <a:p>
            <a:pPr defTabSz="762000" eaLnBrk="0" hangingPunct="0"/>
            <a:r>
              <a:rPr kumimoji="1" lang="zh-CN" altLang="en-US" sz="2000" b="1">
                <a:solidFill>
                  <a:srgbClr val="000000"/>
                </a:solidFill>
                <a:latin typeface="Times New Roman" panose="02020603050405020304" pitchFamily="18" charset="0"/>
              </a:rPr>
              <a:t>主机 </a:t>
            </a:r>
            <a:r>
              <a:rPr kumimoji="1" lang="en-US" altLang="zh-CN" sz="2000" b="1">
                <a:solidFill>
                  <a:srgbClr val="000000"/>
                </a:solidFill>
                <a:latin typeface="Times New Roman" panose="02020603050405020304" pitchFamily="18" charset="0"/>
              </a:rPr>
              <a:t>A</a:t>
            </a:r>
          </a:p>
        </p:txBody>
      </p:sp>
      <p:graphicFrame>
        <p:nvGraphicFramePr>
          <p:cNvPr id="12291" name="Object 10"/>
          <p:cNvGraphicFramePr>
            <a:graphicFrameLocks noChangeAspect="1"/>
          </p:cNvGraphicFramePr>
          <p:nvPr/>
        </p:nvGraphicFramePr>
        <p:xfrm>
          <a:off x="5795963" y="1905000"/>
          <a:ext cx="1152525" cy="1057275"/>
        </p:xfrm>
        <a:graphic>
          <a:graphicData uri="http://schemas.openxmlformats.org/presentationml/2006/ole">
            <mc:AlternateContent xmlns:mc="http://schemas.openxmlformats.org/markup-compatibility/2006">
              <mc:Choice xmlns:v="urn:schemas-microsoft-com:vml" Requires="v">
                <p:oleObj spid="_x0000_s9295" name="Visio" r:id="rId5" imgW="2054860" imgH="1890395" progId="">
                  <p:embed/>
                </p:oleObj>
              </mc:Choice>
              <mc:Fallback>
                <p:oleObj name="Visio" r:id="rId5" imgW="2054860" imgH="1890395" progId="">
                  <p:embed/>
                  <p:pic>
                    <p:nvPicPr>
                      <p:cNvPr id="0" name="Object 10"/>
                      <p:cNvPicPr>
                        <a:picLocks noChangeAspect="1"/>
                      </p:cNvPicPr>
                      <p:nvPr/>
                    </p:nvPicPr>
                    <p:blipFill>
                      <a:blip r:embed="rId4"/>
                      <a:stretch>
                        <a:fillRect/>
                      </a:stretch>
                    </p:blipFill>
                    <p:spPr>
                      <a:xfrm>
                        <a:off x="5795963" y="1905000"/>
                        <a:ext cx="1152525" cy="1057275"/>
                      </a:xfrm>
                      <a:prstGeom prst="rect">
                        <a:avLst/>
                      </a:prstGeom>
                      <a:noFill/>
                      <a:ln w="9525">
                        <a:noFill/>
                      </a:ln>
                    </p:spPr>
                  </p:pic>
                </p:oleObj>
              </mc:Fallback>
            </mc:AlternateContent>
          </a:graphicData>
        </a:graphic>
      </p:graphicFrame>
      <p:sp>
        <p:nvSpPr>
          <p:cNvPr id="30731" name="Text Box 11"/>
          <p:cNvSpPr txBox="1">
            <a:spLocks noChangeArrowheads="1"/>
          </p:cNvSpPr>
          <p:nvPr/>
        </p:nvSpPr>
        <p:spPr bwMode="auto">
          <a:xfrm>
            <a:off x="3262313" y="4797425"/>
            <a:ext cx="2328862"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rPr>
              <a:t>结论：端口关闭</a:t>
            </a:r>
          </a:p>
        </p:txBody>
      </p:sp>
      <p:sp>
        <p:nvSpPr>
          <p:cNvPr id="12300" name="Text Box 12"/>
          <p:cNvSpPr txBox="1">
            <a:spLocks noChangeArrowheads="1"/>
          </p:cNvSpPr>
          <p:nvPr/>
        </p:nvSpPr>
        <p:spPr bwMode="auto">
          <a:xfrm>
            <a:off x="6300788" y="3271838"/>
            <a:ext cx="1409700" cy="457200"/>
          </a:xfrm>
          <a:prstGeom prst="rect">
            <a:avLst/>
          </a:prstGeom>
          <a:noFill/>
          <a:ln w="9525">
            <a:noFill/>
            <a:miter lim="800000"/>
          </a:ln>
        </p:spPr>
        <p:txBody>
          <a:bodyPr wrap="none">
            <a:spAutoFit/>
          </a:bodyPr>
          <a:lstStyle/>
          <a:p>
            <a:r>
              <a:rPr kumimoji="1" lang="zh-CN" altLang="en-US" sz="2400" b="1">
                <a:solidFill>
                  <a:srgbClr val="000000"/>
                </a:solidFill>
                <a:latin typeface="Times New Roman" panose="02020603050405020304" pitchFamily="18" charset="0"/>
              </a:rPr>
              <a:t>目标端口</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0725"/>
                                        </p:tgtEl>
                                        <p:attrNameLst>
                                          <p:attrName>style.visibility</p:attrName>
                                        </p:attrNameLst>
                                      </p:cBhvr>
                                      <p:to>
                                        <p:strVal val="visible"/>
                                      </p:to>
                                    </p:set>
                                    <p:animEffect transition="in" filter="wipe(left)">
                                      <p:cBhvr>
                                        <p:cTn id="7" dur="1000"/>
                                        <p:tgtEl>
                                          <p:spTgt spid="3072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0724"/>
                                        </p:tgtEl>
                                        <p:attrNameLst>
                                          <p:attrName>style.visibility</p:attrName>
                                        </p:attrNameLst>
                                      </p:cBhvr>
                                      <p:to>
                                        <p:strVal val="visible"/>
                                      </p:to>
                                    </p:set>
                                    <p:animEffect transition="in" filter="wipe(left)">
                                      <p:cBhvr>
                                        <p:cTn id="10" dur="1000"/>
                                        <p:tgtEl>
                                          <p:spTgt spid="3072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30727"/>
                                        </p:tgtEl>
                                        <p:attrNameLst>
                                          <p:attrName>style.visibility</p:attrName>
                                        </p:attrNameLst>
                                      </p:cBhvr>
                                      <p:to>
                                        <p:strVal val="visible"/>
                                      </p:to>
                                    </p:set>
                                    <p:animEffect transition="in" filter="wipe(right)">
                                      <p:cBhvr>
                                        <p:cTn id="15" dur="1000"/>
                                        <p:tgtEl>
                                          <p:spTgt spid="30727"/>
                                        </p:tgtEl>
                                      </p:cBhvr>
                                    </p:animEffect>
                                  </p:childTnLst>
                                </p:cTn>
                              </p:par>
                              <p:par>
                                <p:cTn id="16" presetID="22" presetClass="entr" presetSubtype="2" fill="hold" grpId="0" nodeType="withEffect">
                                  <p:stCondLst>
                                    <p:cond delay="0"/>
                                  </p:stCondLst>
                                  <p:childTnLst>
                                    <p:set>
                                      <p:cBhvr>
                                        <p:cTn id="17" dur="1" fill="hold">
                                          <p:stCondLst>
                                            <p:cond delay="0"/>
                                          </p:stCondLst>
                                        </p:cTn>
                                        <p:tgtEl>
                                          <p:spTgt spid="30728"/>
                                        </p:tgtEl>
                                        <p:attrNameLst>
                                          <p:attrName>style.visibility</p:attrName>
                                        </p:attrNameLst>
                                      </p:cBhvr>
                                      <p:to>
                                        <p:strVal val="visible"/>
                                      </p:to>
                                    </p:set>
                                    <p:animEffect transition="in" filter="wipe(right)">
                                      <p:cBhvr>
                                        <p:cTn id="18" dur="1000"/>
                                        <p:tgtEl>
                                          <p:spTgt spid="30728"/>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0731"/>
                                        </p:tgtEl>
                                        <p:attrNameLst>
                                          <p:attrName>style.visibility</p:attrName>
                                        </p:attrNameLst>
                                      </p:cBhvr>
                                      <p:to>
                                        <p:strVal val="visible"/>
                                      </p:to>
                                    </p:set>
                                    <p:animEffect transition="in" filter="blinds(horizontal)">
                                      <p:cBhvr>
                                        <p:cTn id="23" dur="500"/>
                                        <p:tgtEl>
                                          <p:spTgt spid="307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4" grpId="0" animBg="1"/>
      <p:bldP spid="30725" grpId="0"/>
      <p:bldP spid="30727" grpId="0" animBg="1"/>
      <p:bldP spid="30728" grpId="0"/>
      <p:bldP spid="30731"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en-US" altLang="zh-CN"/>
              <a:t>FIN</a:t>
            </a:r>
            <a:r>
              <a:rPr lang="zh-CN" altLang="en-US"/>
              <a:t>扫描的特点</a:t>
            </a:r>
            <a:r>
              <a:rPr lang="en-US" altLang="zh-CN"/>
              <a:t>(3/3)</a:t>
            </a:r>
          </a:p>
        </p:txBody>
      </p:sp>
      <p:sp>
        <p:nvSpPr>
          <p:cNvPr id="31747" name="Rectangle 3"/>
          <p:cNvSpPr>
            <a:spLocks noGrp="1" noChangeArrowheads="1"/>
          </p:cNvSpPr>
          <p:nvPr>
            <p:ph type="body" idx="1"/>
          </p:nvPr>
        </p:nvSpPr>
        <p:spPr/>
        <p:txBody>
          <a:bodyPr/>
          <a:lstStyle/>
          <a:p>
            <a:pPr eaLnBrk="1" hangingPunct="1">
              <a:lnSpc>
                <a:spcPct val="150000"/>
              </a:lnSpc>
              <a:spcBef>
                <a:spcPts val="0"/>
              </a:spcBef>
            </a:pPr>
            <a:r>
              <a:rPr lang="zh-CN" altLang="en-US" dirty="0"/>
              <a:t>优点</a:t>
            </a:r>
          </a:p>
          <a:p>
            <a:pPr lvl="1" eaLnBrk="1" hangingPunct="1">
              <a:lnSpc>
                <a:spcPct val="150000"/>
              </a:lnSpc>
              <a:spcBef>
                <a:spcPts val="0"/>
              </a:spcBef>
            </a:pPr>
            <a:r>
              <a:rPr lang="zh-CN" altLang="en-US" dirty="0"/>
              <a:t>不是</a:t>
            </a:r>
            <a:r>
              <a:rPr lang="en-US" altLang="zh-CN" dirty="0"/>
              <a:t>TCP</a:t>
            </a:r>
            <a:r>
              <a:rPr lang="zh-CN" altLang="en-US" dirty="0"/>
              <a:t>建立连接的过程，比较隐蔽。</a:t>
            </a:r>
          </a:p>
          <a:p>
            <a:pPr eaLnBrk="1" hangingPunct="1">
              <a:lnSpc>
                <a:spcPct val="150000"/>
              </a:lnSpc>
              <a:spcBef>
                <a:spcPts val="0"/>
              </a:spcBef>
            </a:pPr>
            <a:r>
              <a:rPr lang="zh-CN" altLang="en-US" dirty="0"/>
              <a:t>缺点</a:t>
            </a:r>
          </a:p>
          <a:p>
            <a:pPr lvl="1" eaLnBrk="1" hangingPunct="1">
              <a:lnSpc>
                <a:spcPct val="150000"/>
              </a:lnSpc>
              <a:spcBef>
                <a:spcPts val="0"/>
              </a:spcBef>
            </a:pPr>
            <a:r>
              <a:rPr lang="zh-CN" altLang="en-US" dirty="0"/>
              <a:t>与</a:t>
            </a:r>
            <a:r>
              <a:rPr lang="en-US" altLang="zh-CN" dirty="0"/>
              <a:t>SYN</a:t>
            </a:r>
            <a:r>
              <a:rPr lang="zh-CN" altLang="en-US" dirty="0"/>
              <a:t>扫描类似，也需要构造专门的数据包。</a:t>
            </a:r>
          </a:p>
          <a:p>
            <a:pPr lvl="1" eaLnBrk="1" hangingPunct="1">
              <a:lnSpc>
                <a:spcPct val="150000"/>
              </a:lnSpc>
              <a:spcBef>
                <a:spcPts val="0"/>
              </a:spcBef>
            </a:pPr>
            <a:r>
              <a:rPr lang="zh-CN" altLang="en-US" dirty="0"/>
              <a:t>只适用于</a:t>
            </a:r>
            <a:r>
              <a:rPr lang="en-US" altLang="zh-CN" dirty="0"/>
              <a:t>Unix</a:t>
            </a:r>
            <a:r>
              <a:rPr lang="zh-CN" altLang="en-US" dirty="0"/>
              <a:t>系统的目标主机，</a:t>
            </a:r>
            <a:r>
              <a:rPr lang="en-US" altLang="zh-CN" dirty="0"/>
              <a:t>Windows</a:t>
            </a:r>
            <a:r>
              <a:rPr lang="zh-CN" altLang="en-US" dirty="0"/>
              <a:t>系统总是发送</a:t>
            </a:r>
            <a:r>
              <a:rPr lang="en-US" altLang="zh-CN" dirty="0"/>
              <a:t>RST</a:t>
            </a:r>
            <a:r>
              <a:rPr lang="zh-CN" altLang="en-US" dirty="0"/>
              <a:t>报文段。</a:t>
            </a:r>
            <a:endParaRPr lang="en-US" altLang="zh-C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animEffect transition="in" filter="blinds(horizontal)">
                                      <p:cBhvr>
                                        <p:cTn id="7" dur="500"/>
                                        <p:tgtEl>
                                          <p:spTgt spid="31747">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1747">
                                            <p:txEl>
                                              <p:pRg st="1" end="1"/>
                                            </p:txEl>
                                          </p:spTgt>
                                        </p:tgtEl>
                                        <p:attrNameLst>
                                          <p:attrName>style.visibility</p:attrName>
                                        </p:attrNameLst>
                                      </p:cBhvr>
                                      <p:to>
                                        <p:strVal val="visible"/>
                                      </p:to>
                                    </p:set>
                                    <p:animEffect transition="in" filter="blinds(horizontal)">
                                      <p:cBhvr>
                                        <p:cTn id="10" dur="500"/>
                                        <p:tgtEl>
                                          <p:spTgt spid="3174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31747">
                                            <p:txEl>
                                              <p:pRg st="2" end="2"/>
                                            </p:txEl>
                                          </p:spTgt>
                                        </p:tgtEl>
                                        <p:attrNameLst>
                                          <p:attrName>style.visibility</p:attrName>
                                        </p:attrNameLst>
                                      </p:cBhvr>
                                      <p:to>
                                        <p:strVal val="visible"/>
                                      </p:to>
                                    </p:set>
                                    <p:animEffect transition="in" filter="blinds(horizontal)">
                                      <p:cBhvr>
                                        <p:cTn id="15" dur="500"/>
                                        <p:tgtEl>
                                          <p:spTgt spid="31747">
                                            <p:txEl>
                                              <p:pRg st="2" end="2"/>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31747">
                                            <p:txEl>
                                              <p:pRg st="3" end="3"/>
                                            </p:txEl>
                                          </p:spTgt>
                                        </p:tgtEl>
                                        <p:attrNameLst>
                                          <p:attrName>style.visibility</p:attrName>
                                        </p:attrNameLst>
                                      </p:cBhvr>
                                      <p:to>
                                        <p:strVal val="visible"/>
                                      </p:to>
                                    </p:set>
                                    <p:animEffect transition="in" filter="blinds(horizontal)">
                                      <p:cBhvr>
                                        <p:cTn id="18" dur="500"/>
                                        <p:tgtEl>
                                          <p:spTgt spid="31747">
                                            <p:txEl>
                                              <p:pRg st="3" end="3"/>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31747">
                                            <p:txEl>
                                              <p:pRg st="4" end="4"/>
                                            </p:txEl>
                                          </p:spTgt>
                                        </p:tgtEl>
                                        <p:attrNameLst>
                                          <p:attrName>style.visibility</p:attrName>
                                        </p:attrNameLst>
                                      </p:cBhvr>
                                      <p:to>
                                        <p:strVal val="visible"/>
                                      </p:to>
                                    </p:set>
                                    <p:animEffect transition="in" filter="blinds(horizontal)">
                                      <p:cBhvr>
                                        <p:cTn id="21" dur="500"/>
                                        <p:tgtEl>
                                          <p:spTgt spid="3174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pPr eaLnBrk="1" hangingPunct="1"/>
            <a:r>
              <a:rPr lang="en-US" altLang="zh-CN"/>
              <a:t>(</a:t>
            </a:r>
            <a:r>
              <a:rPr lang="zh-CN" altLang="en-US"/>
              <a:t>四</a:t>
            </a:r>
            <a:r>
              <a:rPr lang="en-US" altLang="zh-CN"/>
              <a:t>)Xmas</a:t>
            </a:r>
            <a:r>
              <a:rPr lang="zh-CN" altLang="en-US"/>
              <a:t>扫描和</a:t>
            </a:r>
            <a:r>
              <a:rPr lang="en-US" altLang="zh-CN"/>
              <a:t>Null</a:t>
            </a:r>
            <a:r>
              <a:rPr lang="zh-CN" altLang="en-US"/>
              <a:t>扫描</a:t>
            </a:r>
          </a:p>
        </p:txBody>
      </p:sp>
      <p:sp>
        <p:nvSpPr>
          <p:cNvPr id="32771" name="Rectangle 3"/>
          <p:cNvSpPr>
            <a:spLocks noGrp="1" noChangeArrowheads="1"/>
          </p:cNvSpPr>
          <p:nvPr>
            <p:ph type="body" idx="1"/>
          </p:nvPr>
        </p:nvSpPr>
        <p:spPr>
          <a:xfrm>
            <a:off x="639763" y="1430338"/>
            <a:ext cx="7772400" cy="4114800"/>
          </a:xfrm>
        </p:spPr>
        <p:txBody>
          <a:bodyPr/>
          <a:lstStyle/>
          <a:p>
            <a:pPr eaLnBrk="1" hangingPunct="1">
              <a:lnSpc>
                <a:spcPct val="150000"/>
              </a:lnSpc>
              <a:spcBef>
                <a:spcPts val="0"/>
              </a:spcBef>
            </a:pPr>
            <a:r>
              <a:rPr lang="en-US" altLang="zh-CN" sz="2800" dirty="0"/>
              <a:t>Xmas</a:t>
            </a:r>
            <a:r>
              <a:rPr lang="zh-CN" altLang="en-US" sz="2800" dirty="0"/>
              <a:t>扫描和</a:t>
            </a:r>
            <a:r>
              <a:rPr lang="en-US" altLang="zh-CN" sz="2800" dirty="0"/>
              <a:t>Null</a:t>
            </a:r>
            <a:r>
              <a:rPr lang="zh-CN" altLang="en-US" sz="2800" dirty="0"/>
              <a:t>扫描是</a:t>
            </a:r>
            <a:r>
              <a:rPr lang="en-US" altLang="zh-CN" sz="2800" dirty="0"/>
              <a:t>FIN</a:t>
            </a:r>
            <a:r>
              <a:rPr lang="zh-CN" altLang="en-US" sz="2800" dirty="0"/>
              <a:t>扫描的两个变种。</a:t>
            </a:r>
          </a:p>
          <a:p>
            <a:pPr lvl="1" eaLnBrk="1" hangingPunct="1">
              <a:lnSpc>
                <a:spcPct val="150000"/>
              </a:lnSpc>
              <a:spcBef>
                <a:spcPts val="0"/>
              </a:spcBef>
            </a:pPr>
            <a:r>
              <a:rPr lang="en-US" altLang="zh-CN" dirty="0"/>
              <a:t>Xmas</a:t>
            </a:r>
            <a:r>
              <a:rPr lang="zh-CN" altLang="en-US" dirty="0"/>
              <a:t>扫描打开</a:t>
            </a:r>
            <a:r>
              <a:rPr lang="en-US" altLang="zh-CN" dirty="0"/>
              <a:t>FIN</a:t>
            </a:r>
            <a:r>
              <a:rPr lang="zh-CN" altLang="en-US" dirty="0"/>
              <a:t>、</a:t>
            </a:r>
            <a:r>
              <a:rPr lang="en-US" altLang="zh-CN" dirty="0"/>
              <a:t>URG</a:t>
            </a:r>
            <a:r>
              <a:rPr lang="zh-CN" altLang="en-US" dirty="0" smtClean="0"/>
              <a:t>、</a:t>
            </a:r>
            <a:r>
              <a:rPr lang="en-US" altLang="zh-CN" dirty="0" smtClean="0"/>
              <a:t>PSH</a:t>
            </a:r>
            <a:r>
              <a:rPr lang="zh-CN" altLang="en-US" dirty="0" smtClean="0"/>
              <a:t>标记置</a:t>
            </a:r>
            <a:r>
              <a:rPr lang="en-US" altLang="zh-CN" dirty="0"/>
              <a:t>1</a:t>
            </a:r>
            <a:r>
              <a:rPr lang="zh-CN" altLang="en-US" dirty="0"/>
              <a:t>。</a:t>
            </a:r>
          </a:p>
          <a:p>
            <a:pPr lvl="1" eaLnBrk="1" hangingPunct="1">
              <a:lnSpc>
                <a:spcPct val="150000"/>
              </a:lnSpc>
              <a:spcBef>
                <a:spcPts val="0"/>
              </a:spcBef>
            </a:pPr>
            <a:r>
              <a:rPr lang="en-US" altLang="zh-CN" dirty="0"/>
              <a:t>Null</a:t>
            </a:r>
            <a:r>
              <a:rPr lang="zh-CN" altLang="en-US" dirty="0"/>
              <a:t>扫描关闭</a:t>
            </a:r>
            <a:r>
              <a:rPr lang="zh-CN" altLang="en-US" dirty="0" smtClean="0"/>
              <a:t>所有六个标记，即全</a:t>
            </a:r>
            <a:r>
              <a:rPr lang="zh-CN" altLang="en-US" dirty="0"/>
              <a:t>部置</a:t>
            </a:r>
            <a:r>
              <a:rPr lang="en-US" altLang="zh-CN" dirty="0"/>
              <a:t>0</a:t>
            </a:r>
            <a:r>
              <a:rPr lang="zh-CN" altLang="en-US" dirty="0"/>
              <a:t>。</a:t>
            </a:r>
          </a:p>
          <a:p>
            <a:pPr eaLnBrk="1" hangingPunct="1">
              <a:lnSpc>
                <a:spcPct val="150000"/>
              </a:lnSpc>
              <a:spcBef>
                <a:spcPts val="0"/>
              </a:spcBef>
            </a:pPr>
            <a:r>
              <a:rPr lang="zh-CN" altLang="en-US" sz="2800" dirty="0"/>
              <a:t>扫描过程同</a:t>
            </a:r>
            <a:r>
              <a:rPr lang="en-US" altLang="zh-CN" sz="2800" dirty="0"/>
              <a:t>FIN</a:t>
            </a:r>
            <a:r>
              <a:rPr lang="zh-CN" altLang="en-US" sz="2800" dirty="0"/>
              <a:t>扫描</a:t>
            </a:r>
            <a:r>
              <a:rPr lang="zh-CN" altLang="en-US" sz="2800" dirty="0" smtClean="0"/>
              <a:t>一样：探测数据包到达一个关闭的端口，</a:t>
            </a:r>
            <a:r>
              <a:rPr lang="zh-CN" altLang="en-US" sz="2800" dirty="0" smtClean="0"/>
              <a:t>丢弃数据包</a:t>
            </a:r>
            <a:r>
              <a:rPr lang="zh-CN" altLang="en-US" sz="2800" dirty="0" smtClean="0"/>
              <a:t>返回一个</a:t>
            </a:r>
            <a:r>
              <a:rPr lang="en-US" altLang="zh-CN" sz="2800" dirty="0" smtClean="0"/>
              <a:t>RST</a:t>
            </a:r>
            <a:r>
              <a:rPr lang="zh-CN" altLang="en-US" sz="2800" dirty="0" smtClean="0"/>
              <a:t>数据包。若端口打开，简单丢弃数据包，不返回</a:t>
            </a:r>
            <a:r>
              <a:rPr lang="en-US" altLang="zh-CN" sz="2800" dirty="0" smtClean="0"/>
              <a:t>RST.</a:t>
            </a:r>
            <a:endParaRPr lang="zh-CN" altLang="en-US" sz="2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2771">
                                            <p:txEl>
                                              <p:pRg st="0" end="0"/>
                                            </p:txEl>
                                          </p:spTgt>
                                        </p:tgtEl>
                                        <p:attrNameLst>
                                          <p:attrName>style.visibility</p:attrName>
                                        </p:attrNameLst>
                                      </p:cBhvr>
                                      <p:to>
                                        <p:strVal val="visible"/>
                                      </p:to>
                                    </p:set>
                                    <p:animEffect transition="in" filter="blinds(horizontal)">
                                      <p:cBhvr>
                                        <p:cTn id="7" dur="500"/>
                                        <p:tgtEl>
                                          <p:spTgt spid="327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2771">
                                            <p:txEl>
                                              <p:pRg st="1" end="1"/>
                                            </p:txEl>
                                          </p:spTgt>
                                        </p:tgtEl>
                                        <p:attrNameLst>
                                          <p:attrName>style.visibility</p:attrName>
                                        </p:attrNameLst>
                                      </p:cBhvr>
                                      <p:to>
                                        <p:strVal val="visible"/>
                                      </p:to>
                                    </p:set>
                                    <p:animEffect transition="in" filter="blinds(horizontal)">
                                      <p:cBhvr>
                                        <p:cTn id="12" dur="500"/>
                                        <p:tgtEl>
                                          <p:spTgt spid="3277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2771">
                                            <p:txEl>
                                              <p:pRg st="2" end="2"/>
                                            </p:txEl>
                                          </p:spTgt>
                                        </p:tgtEl>
                                        <p:attrNameLst>
                                          <p:attrName>style.visibility</p:attrName>
                                        </p:attrNameLst>
                                      </p:cBhvr>
                                      <p:to>
                                        <p:strVal val="visible"/>
                                      </p:to>
                                    </p:set>
                                    <p:animEffect transition="in" filter="blinds(horizontal)">
                                      <p:cBhvr>
                                        <p:cTn id="17" dur="500"/>
                                        <p:tgtEl>
                                          <p:spTgt spid="327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2771">
                                            <p:txEl>
                                              <p:pRg st="3" end="3"/>
                                            </p:txEl>
                                          </p:spTgt>
                                        </p:tgtEl>
                                        <p:attrNameLst>
                                          <p:attrName>style.visibility</p:attrName>
                                        </p:attrNameLst>
                                      </p:cBhvr>
                                      <p:to>
                                        <p:strVal val="visible"/>
                                      </p:to>
                                    </p:set>
                                    <p:animEffect transition="in" filter="blinds(horizontal)">
                                      <p:cBhvr>
                                        <p:cTn id="22" dur="500"/>
                                        <p:tgtEl>
                                          <p:spTgt spid="3277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4"/>
          <p:cNvSpPr>
            <a:spLocks noGrp="1" noChangeArrowheads="1"/>
          </p:cNvSpPr>
          <p:nvPr>
            <p:ph type="title"/>
          </p:nvPr>
        </p:nvSpPr>
        <p:spPr>
          <a:xfrm>
            <a:off x="2476500" y="2632075"/>
            <a:ext cx="5019675" cy="1143000"/>
          </a:xfrm>
        </p:spPr>
        <p:txBody>
          <a:bodyPr/>
          <a:lstStyle/>
          <a:p>
            <a:pPr eaLnBrk="1" hangingPunct="1"/>
            <a:r>
              <a:rPr lang="zh-CN" altLang="en-US" dirty="0">
                <a:solidFill>
                  <a:srgbClr val="FF0000"/>
                </a:solidFill>
              </a:rPr>
              <a:t>二</a:t>
            </a:r>
            <a:r>
              <a:rPr lang="zh-CN" altLang="en-US" b="1" dirty="0" smtClean="0">
                <a:solidFill>
                  <a:srgbClr val="FF0000"/>
                </a:solidFill>
              </a:rPr>
              <a:t>、</a:t>
            </a:r>
            <a:r>
              <a:rPr lang="en-US" altLang="zh-CN" b="1" dirty="0">
                <a:solidFill>
                  <a:srgbClr val="FF0000"/>
                </a:solidFill>
              </a:rPr>
              <a:t>UDP</a:t>
            </a:r>
            <a:r>
              <a:rPr lang="zh-CN" altLang="en-US" b="1" dirty="0">
                <a:solidFill>
                  <a:srgbClr val="FF0000"/>
                </a:solidFill>
              </a:rPr>
              <a:t>扫描</a:t>
            </a:r>
            <a:endParaRPr lang="en-US" altLang="zh-CN" b="1" dirty="0">
              <a:solidFill>
                <a:srgbClr val="FF0000"/>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标题 1"/>
          <p:cNvSpPr>
            <a:spLocks noGrp="1"/>
          </p:cNvSpPr>
          <p:nvPr>
            <p:ph type="title"/>
          </p:nvPr>
        </p:nvSpPr>
        <p:spPr/>
        <p:txBody>
          <a:bodyPr/>
          <a:lstStyle/>
          <a:p>
            <a:r>
              <a:rPr lang="en-US" altLang="zh-CN"/>
              <a:t>UDP</a:t>
            </a:r>
            <a:r>
              <a:rPr lang="zh-CN" altLang="en-US"/>
              <a:t>扫描</a:t>
            </a:r>
          </a:p>
        </p:txBody>
      </p:sp>
      <p:sp>
        <p:nvSpPr>
          <p:cNvPr id="3" name="内容占位符 2"/>
          <p:cNvSpPr>
            <a:spLocks noGrp="1"/>
          </p:cNvSpPr>
          <p:nvPr>
            <p:ph idx="1"/>
          </p:nvPr>
        </p:nvSpPr>
        <p:spPr>
          <a:xfrm>
            <a:off x="639763" y="1258888"/>
            <a:ext cx="7772400" cy="4114800"/>
          </a:xfrm>
        </p:spPr>
        <p:txBody>
          <a:bodyPr/>
          <a:lstStyle/>
          <a:p>
            <a:r>
              <a:rPr lang="en-US" altLang="zh-CN" sz="2800" dirty="0"/>
              <a:t>UDP</a:t>
            </a:r>
            <a:r>
              <a:rPr lang="zh-CN" altLang="en-US" sz="2800" dirty="0"/>
              <a:t>没有连接建立过程，该如何判断一个</a:t>
            </a:r>
            <a:r>
              <a:rPr lang="en-US" altLang="zh-CN" sz="2800" dirty="0"/>
              <a:t>UDP</a:t>
            </a:r>
            <a:r>
              <a:rPr lang="zh-CN" altLang="en-US" sz="2800" dirty="0"/>
              <a:t>端口打开了呢？</a:t>
            </a:r>
            <a:endParaRPr lang="en-US" altLang="zh-CN" sz="2800" dirty="0"/>
          </a:p>
          <a:p>
            <a:r>
              <a:rPr lang="zh-CN" altLang="en-US" sz="2800" dirty="0"/>
              <a:t>依据：扫描主机向目标主机的</a:t>
            </a:r>
            <a:r>
              <a:rPr lang="en-US" altLang="zh-CN" sz="2800" dirty="0"/>
              <a:t>UDP</a:t>
            </a:r>
            <a:r>
              <a:rPr lang="zh-CN" altLang="en-US" sz="2800" dirty="0"/>
              <a:t>端口发送</a:t>
            </a:r>
            <a:r>
              <a:rPr lang="en-US" altLang="zh-CN" sz="2800" dirty="0"/>
              <a:t>UDP</a:t>
            </a:r>
            <a:r>
              <a:rPr lang="zh-CN" altLang="en-US" sz="2800" dirty="0"/>
              <a:t>数据包，如果目标端口处于监听状态，将不会做出任何响应（因为是无连接的）；而如果目标端口处于关闭状态，将会返回</a:t>
            </a:r>
            <a:r>
              <a:rPr lang="en-US" altLang="zh-CN" sz="2800" dirty="0"/>
              <a:t>ICMP_PORT_UNREACH</a:t>
            </a:r>
            <a:r>
              <a:rPr lang="zh-CN" altLang="en-US" sz="2800" dirty="0"/>
              <a:t>错误。</a:t>
            </a:r>
          </a:p>
        </p:txBody>
      </p:sp>
      <p:sp>
        <p:nvSpPr>
          <p:cNvPr id="14341" name="Rectangle 2"/>
          <p:cNvSpPr>
            <a:spLocks noChangeArrowheads="1"/>
          </p:cNvSpPr>
          <p:nvPr/>
        </p:nvSpPr>
        <p:spPr bwMode="auto">
          <a:xfrm>
            <a:off x="0" y="0"/>
            <a:ext cx="9144000" cy="0"/>
          </a:xfrm>
          <a:prstGeom prst="rect">
            <a:avLst/>
          </a:prstGeom>
          <a:noFill/>
          <a:ln w="9525">
            <a:noFill/>
            <a:miter lim="800000"/>
          </a:ln>
        </p:spPr>
        <p:txBody>
          <a:bodyPr wrap="none" anchor="ctr">
            <a:spAutoFit/>
          </a:bodyPr>
          <a:lstStyle/>
          <a:p>
            <a:endParaRPr lang="zh-CN" altLang="en-US"/>
          </a:p>
        </p:txBody>
      </p:sp>
      <p:graphicFrame>
        <p:nvGraphicFramePr>
          <p:cNvPr id="14338" name="Object 1"/>
          <p:cNvGraphicFramePr>
            <a:graphicFrameLocks noChangeAspect="1"/>
          </p:cNvGraphicFramePr>
          <p:nvPr/>
        </p:nvGraphicFramePr>
        <p:xfrm>
          <a:off x="1639888" y="4286250"/>
          <a:ext cx="5146675" cy="2000250"/>
        </p:xfrm>
        <a:graphic>
          <a:graphicData uri="http://schemas.openxmlformats.org/presentationml/2006/ole">
            <mc:AlternateContent xmlns:mc="http://schemas.openxmlformats.org/markup-compatibility/2006">
              <mc:Choice xmlns:v="urn:schemas-microsoft-com:vml" Requires="v">
                <p:oleObj spid="_x0000_s11304" name="演示文稿" r:id="rId3" imgW="6024880" imgH="4521835" progId="PowerPoint.Show.8">
                  <p:embed/>
                </p:oleObj>
              </mc:Choice>
              <mc:Fallback>
                <p:oleObj name="演示文稿" r:id="rId3" imgW="6024880" imgH="4521835" progId="PowerPoint.Show.8">
                  <p:embed/>
                  <p:pic>
                    <p:nvPicPr>
                      <p:cNvPr id="0" name="Object 1"/>
                      <p:cNvPicPr>
                        <a:picLocks noChangeAspect="1"/>
                      </p:cNvPicPr>
                      <p:nvPr/>
                    </p:nvPicPr>
                    <p:blipFill>
                      <a:blip r:embed="rId4"/>
                      <a:srcRect l="7874" t="36745" r="11810" b="31496"/>
                      <a:stretch>
                        <a:fillRect/>
                      </a:stretch>
                    </p:blipFill>
                    <p:spPr>
                      <a:xfrm>
                        <a:off x="1639888" y="4286250"/>
                        <a:ext cx="5146675" cy="2000250"/>
                      </a:xfrm>
                      <a:prstGeom prst="rect">
                        <a:avLst/>
                      </a:prstGeom>
                      <a:noFill/>
                      <a:ln w="9525">
                        <a:noFill/>
                      </a:ln>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3">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p:cTn id="14" dur="1000" fill="hold"/>
                                        <p:tgtEl>
                                          <p:spTgt spid="3">
                                            <p:txEl>
                                              <p:pRg st="1" end="1"/>
                                            </p:txEl>
                                          </p:spTgt>
                                        </p:tgtEl>
                                        <p:attrNameLst>
                                          <p:attrName>ppt_w</p:attrName>
                                        </p:attrNameLst>
                                      </p:cBhvr>
                                      <p:tavLst>
                                        <p:tav tm="0">
                                          <p:val>
                                            <p:strVal val="#ppt_w*0.70"/>
                                          </p:val>
                                        </p:tav>
                                        <p:tav tm="100000">
                                          <p:val>
                                            <p:strVal val="#ppt_w"/>
                                          </p:val>
                                        </p:tav>
                                      </p:tavLst>
                                    </p:anim>
                                    <p:anim calcmode="lin" valueType="num">
                                      <p:cBhvr>
                                        <p:cTn id="15" dur="1000" fill="hold"/>
                                        <p:tgtEl>
                                          <p:spTgt spid="3">
                                            <p:txEl>
                                              <p:pRg st="1" end="1"/>
                                            </p:txEl>
                                          </p:spTgt>
                                        </p:tgtEl>
                                        <p:attrNameLst>
                                          <p:attrName>ppt_h</p:attrName>
                                        </p:attrNameLst>
                                      </p:cBhvr>
                                      <p:tavLst>
                                        <p:tav tm="0">
                                          <p:val>
                                            <p:strVal val="#ppt_h"/>
                                          </p:val>
                                        </p:tav>
                                        <p:tav tm="100000">
                                          <p:val>
                                            <p:strVal val="#ppt_h"/>
                                          </p:val>
                                        </p:tav>
                                      </p:tavLst>
                                    </p:anim>
                                    <p:animEffect transition="in" filter="fade">
                                      <p:cBhvr>
                                        <p:cTn id="16"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标题 1"/>
          <p:cNvSpPr>
            <a:spLocks noGrp="1"/>
          </p:cNvSpPr>
          <p:nvPr>
            <p:ph type="title"/>
          </p:nvPr>
        </p:nvSpPr>
        <p:spPr/>
        <p:txBody>
          <a:bodyPr/>
          <a:lstStyle/>
          <a:p>
            <a:r>
              <a:rPr lang="en-US" altLang="zh-CN"/>
              <a:t>UDP</a:t>
            </a:r>
            <a:r>
              <a:rPr lang="zh-CN" altLang="en-US"/>
              <a:t>扫描</a:t>
            </a:r>
          </a:p>
        </p:txBody>
      </p:sp>
      <p:sp>
        <p:nvSpPr>
          <p:cNvPr id="54275" name="内容占位符 2"/>
          <p:cNvSpPr>
            <a:spLocks noGrp="1"/>
          </p:cNvSpPr>
          <p:nvPr>
            <p:ph idx="1"/>
          </p:nvPr>
        </p:nvSpPr>
        <p:spPr/>
        <p:txBody>
          <a:bodyPr/>
          <a:lstStyle/>
          <a:p>
            <a:pPr>
              <a:lnSpc>
                <a:spcPct val="150000"/>
              </a:lnSpc>
            </a:pPr>
            <a:r>
              <a:rPr lang="zh-CN" altLang="en-US" dirty="0"/>
              <a:t>从表面上看，目标端口工作状态不同对扫描数据包将做出不同响应，区分度很好。但实际应用中必须考虑到</a:t>
            </a:r>
            <a:r>
              <a:rPr lang="en-US" altLang="zh-CN" dirty="0"/>
              <a:t>UDP</a:t>
            </a:r>
            <a:r>
              <a:rPr lang="zh-CN" altLang="en-US" dirty="0"/>
              <a:t>数据包和</a:t>
            </a:r>
            <a:r>
              <a:rPr lang="en-US" altLang="zh-CN" dirty="0"/>
              <a:t>ICMP</a:t>
            </a:r>
            <a:r>
              <a:rPr lang="zh-CN" altLang="en-US" dirty="0"/>
              <a:t>错误消息在通信中都可能丢失，不能保证到达，这将使得判断出现偏差。</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4"/>
          <p:cNvSpPr>
            <a:spLocks noGrp="1" noChangeArrowheads="1"/>
          </p:cNvSpPr>
          <p:nvPr>
            <p:ph type="title"/>
          </p:nvPr>
        </p:nvSpPr>
        <p:spPr>
          <a:xfrm>
            <a:off x="2190750" y="2632075"/>
            <a:ext cx="5172075" cy="1143000"/>
          </a:xfrm>
        </p:spPr>
        <p:txBody>
          <a:bodyPr/>
          <a:lstStyle/>
          <a:p>
            <a:pPr eaLnBrk="1" hangingPunct="1"/>
            <a:r>
              <a:rPr lang="zh-CN" altLang="en-US" b="1" dirty="0" smtClean="0">
                <a:solidFill>
                  <a:srgbClr val="FF0000"/>
                </a:solidFill>
              </a:rPr>
              <a:t>三、</a:t>
            </a:r>
            <a:r>
              <a:rPr lang="zh-CN" altLang="en-US" b="1" dirty="0">
                <a:solidFill>
                  <a:srgbClr val="FF0000"/>
                </a:solidFill>
              </a:rPr>
              <a:t>扫描策略</a:t>
            </a:r>
            <a:endParaRPr lang="en-US" altLang="zh-CN" b="1" dirty="0">
              <a:solidFill>
                <a:srgbClr val="FF0000"/>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标题 1"/>
          <p:cNvSpPr>
            <a:spLocks noGrp="1"/>
          </p:cNvSpPr>
          <p:nvPr>
            <p:ph type="title"/>
          </p:nvPr>
        </p:nvSpPr>
        <p:spPr/>
        <p:txBody>
          <a:bodyPr/>
          <a:lstStyle/>
          <a:p>
            <a:r>
              <a:rPr lang="zh-CN" altLang="en-US"/>
              <a:t>扫描策略</a:t>
            </a:r>
          </a:p>
        </p:txBody>
      </p:sp>
      <p:sp>
        <p:nvSpPr>
          <p:cNvPr id="3" name="内容占位符 2"/>
          <p:cNvSpPr>
            <a:spLocks noGrp="1"/>
          </p:cNvSpPr>
          <p:nvPr>
            <p:ph idx="1"/>
          </p:nvPr>
        </p:nvSpPr>
        <p:spPr/>
        <p:txBody>
          <a:bodyPr/>
          <a:lstStyle/>
          <a:p>
            <a:pPr>
              <a:lnSpc>
                <a:spcPct val="150000"/>
              </a:lnSpc>
            </a:pPr>
            <a:r>
              <a:rPr lang="zh-CN" altLang="en-US" dirty="0"/>
              <a:t>扫描过程中一般要连续向目标发送大量的探测报文，有什么问题吗？</a:t>
            </a:r>
            <a:endParaRPr lang="en-US" altLang="zh-CN" dirty="0"/>
          </a:p>
          <a:p>
            <a:pPr>
              <a:lnSpc>
                <a:spcPct val="150000"/>
              </a:lnSpc>
            </a:pPr>
            <a:r>
              <a:rPr lang="zh-CN" altLang="en-US" dirty="0"/>
              <a:t>很容易被防火墙、入侵检测系统发现。</a:t>
            </a:r>
            <a:endParaRPr lang="en-US" altLang="zh-CN" dirty="0"/>
          </a:p>
          <a:p>
            <a:pPr>
              <a:lnSpc>
                <a:spcPct val="150000"/>
              </a:lnSpc>
            </a:pPr>
            <a:r>
              <a:rPr lang="zh-CN" altLang="en-US" dirty="0">
                <a:solidFill>
                  <a:srgbClr val="FF0000"/>
                </a:solidFill>
              </a:rPr>
              <a:t>怎么办？</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3">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p:cTn id="14" dur="1000" fill="hold"/>
                                        <p:tgtEl>
                                          <p:spTgt spid="3">
                                            <p:txEl>
                                              <p:pRg st="1" end="1"/>
                                            </p:txEl>
                                          </p:spTgt>
                                        </p:tgtEl>
                                        <p:attrNameLst>
                                          <p:attrName>ppt_w</p:attrName>
                                        </p:attrNameLst>
                                      </p:cBhvr>
                                      <p:tavLst>
                                        <p:tav tm="0">
                                          <p:val>
                                            <p:strVal val="#ppt_w*0.70"/>
                                          </p:val>
                                        </p:tav>
                                        <p:tav tm="100000">
                                          <p:val>
                                            <p:strVal val="#ppt_w"/>
                                          </p:val>
                                        </p:tav>
                                      </p:tavLst>
                                    </p:anim>
                                    <p:anim calcmode="lin" valueType="num">
                                      <p:cBhvr>
                                        <p:cTn id="15" dur="1000" fill="hold"/>
                                        <p:tgtEl>
                                          <p:spTgt spid="3">
                                            <p:txEl>
                                              <p:pRg st="1" end="1"/>
                                            </p:txEl>
                                          </p:spTgt>
                                        </p:tgtEl>
                                        <p:attrNameLst>
                                          <p:attrName>ppt_h</p:attrName>
                                        </p:attrNameLst>
                                      </p:cBhvr>
                                      <p:tavLst>
                                        <p:tav tm="0">
                                          <p:val>
                                            <p:strVal val="#ppt_h"/>
                                          </p:val>
                                        </p:tav>
                                        <p:tav tm="100000">
                                          <p:val>
                                            <p:strVal val="#ppt_h"/>
                                          </p:val>
                                        </p:tav>
                                      </p:tavLst>
                                    </p:anim>
                                    <p:animEffect transition="in" filter="fade">
                                      <p:cBhvr>
                                        <p:cTn id="16" dur="1000"/>
                                        <p:tgtEl>
                                          <p:spTgt spid="3">
                                            <p:txEl>
                                              <p:pRg st="1" end="1"/>
                                            </p:txEl>
                                          </p:spTgt>
                                        </p:tgtEl>
                                      </p:cBhvr>
                                    </p:animEffect>
                                  </p:childTnLst>
                                </p:cTn>
                              </p:par>
                            </p:childTnLst>
                          </p:cTn>
                        </p:par>
                        <p:par>
                          <p:cTn id="17" fill="hold">
                            <p:stCondLst>
                              <p:cond delay="1000"/>
                            </p:stCondLst>
                            <p:childTnLst>
                              <p:par>
                                <p:cTn id="18" presetID="55" presetClass="entr" presetSubtype="0" fill="hold" grpId="0" nodeType="afterEffect">
                                  <p:stCondLst>
                                    <p:cond delay="200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p:cTn id="20" dur="1000" fill="hold"/>
                                        <p:tgtEl>
                                          <p:spTgt spid="3">
                                            <p:txEl>
                                              <p:pRg st="2" end="2"/>
                                            </p:txEl>
                                          </p:spTgt>
                                        </p:tgtEl>
                                        <p:attrNameLst>
                                          <p:attrName>ppt_w</p:attrName>
                                        </p:attrNameLst>
                                      </p:cBhvr>
                                      <p:tavLst>
                                        <p:tav tm="0">
                                          <p:val>
                                            <p:strVal val="#ppt_w*0.70"/>
                                          </p:val>
                                        </p:tav>
                                        <p:tav tm="100000">
                                          <p:val>
                                            <p:strVal val="#ppt_w"/>
                                          </p:val>
                                        </p:tav>
                                      </p:tavLst>
                                    </p:anim>
                                    <p:anim calcmode="lin" valueType="num">
                                      <p:cBhvr>
                                        <p:cTn id="21" dur="1000" fill="hold"/>
                                        <p:tgtEl>
                                          <p:spTgt spid="3">
                                            <p:txEl>
                                              <p:pRg st="2" end="2"/>
                                            </p:txEl>
                                          </p:spTgt>
                                        </p:tgtEl>
                                        <p:attrNameLst>
                                          <p:attrName>ppt_h</p:attrName>
                                        </p:attrNameLst>
                                      </p:cBhvr>
                                      <p:tavLst>
                                        <p:tav tm="0">
                                          <p:val>
                                            <p:strVal val="#ppt_h"/>
                                          </p:val>
                                        </p:tav>
                                        <p:tav tm="100000">
                                          <p:val>
                                            <p:strVal val="#ppt_h"/>
                                          </p:val>
                                        </p:tav>
                                      </p:tavLst>
                                    </p:anim>
                                    <p:animEffect transition="in" filter="fade">
                                      <p:cBhvr>
                                        <p:cTn id="22"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lstStyle/>
          <a:p>
            <a:pPr eaLnBrk="1" hangingPunct="1"/>
            <a:r>
              <a:rPr lang="zh-CN" altLang="en-US"/>
              <a:t>扫描策略</a:t>
            </a:r>
          </a:p>
        </p:txBody>
      </p:sp>
      <p:sp>
        <p:nvSpPr>
          <p:cNvPr id="91139" name="Rectangle 3"/>
          <p:cNvSpPr>
            <a:spLocks noGrp="1" noChangeArrowheads="1"/>
          </p:cNvSpPr>
          <p:nvPr>
            <p:ph type="body" idx="1"/>
          </p:nvPr>
        </p:nvSpPr>
        <p:spPr>
          <a:xfrm>
            <a:off x="601663" y="1182688"/>
            <a:ext cx="7772400" cy="5065712"/>
          </a:xfrm>
        </p:spPr>
        <p:txBody>
          <a:bodyPr/>
          <a:lstStyle/>
          <a:p>
            <a:pPr eaLnBrk="1" hangingPunct="1"/>
            <a:r>
              <a:rPr lang="zh-CN" altLang="en-US" sz="2400" dirty="0"/>
              <a:t>随机端口扫描（</a:t>
            </a:r>
            <a:r>
              <a:rPr lang="en-US" altLang="zh-CN" sz="2400" dirty="0"/>
              <a:t>Random Port Scan</a:t>
            </a:r>
            <a:r>
              <a:rPr lang="zh-CN" altLang="en-US" sz="2400" dirty="0"/>
              <a:t>）</a:t>
            </a:r>
          </a:p>
          <a:p>
            <a:pPr eaLnBrk="1" hangingPunct="1"/>
            <a:r>
              <a:rPr lang="zh-CN" altLang="en-US" sz="2400" dirty="0"/>
              <a:t>慢扫描（</a:t>
            </a:r>
            <a:r>
              <a:rPr lang="en-US" altLang="zh-CN" sz="2400" dirty="0"/>
              <a:t>Slow Scan</a:t>
            </a:r>
            <a:r>
              <a:rPr lang="zh-CN" altLang="en-US" sz="2400" dirty="0"/>
              <a:t>）</a:t>
            </a:r>
          </a:p>
          <a:p>
            <a:pPr eaLnBrk="1" hangingPunct="1"/>
            <a:r>
              <a:rPr lang="zh-CN" altLang="en-US" sz="2400" dirty="0"/>
              <a:t>分片扫描（</a:t>
            </a:r>
            <a:r>
              <a:rPr lang="en-US" altLang="zh-CN" sz="2400" dirty="0"/>
              <a:t>Fragmentation Scanning</a:t>
            </a:r>
            <a:r>
              <a:rPr lang="zh-CN" altLang="en-US" sz="2400" dirty="0"/>
              <a:t>）</a:t>
            </a:r>
          </a:p>
          <a:p>
            <a:pPr lvl="1" eaLnBrk="1" hangingPunct="1"/>
            <a:r>
              <a:rPr lang="zh-CN" altLang="en-US" sz="2400" dirty="0">
                <a:latin typeface="黑体" panose="02010609060101010101" pitchFamily="2" charset="-122"/>
              </a:rPr>
              <a:t>将</a:t>
            </a:r>
            <a:r>
              <a:rPr lang="en-US" altLang="zh-CN" sz="2400" dirty="0">
                <a:latin typeface="黑体" panose="02010609060101010101" pitchFamily="2" charset="-122"/>
              </a:rPr>
              <a:t>TCP</a:t>
            </a:r>
            <a:r>
              <a:rPr lang="zh-CN" altLang="en-US" sz="2400" dirty="0">
                <a:latin typeface="黑体" panose="02010609060101010101" pitchFamily="2" charset="-122"/>
              </a:rPr>
              <a:t>连接控制报文分成多个短</a:t>
            </a:r>
            <a:r>
              <a:rPr lang="en-US" altLang="zh-CN" sz="2400" dirty="0">
                <a:latin typeface="黑体" panose="02010609060101010101" pitchFamily="2" charset="-122"/>
              </a:rPr>
              <a:t>IP</a:t>
            </a:r>
            <a:r>
              <a:rPr lang="zh-CN" altLang="en-US" sz="2400" dirty="0">
                <a:latin typeface="黑体" panose="02010609060101010101" pitchFamily="2" charset="-122"/>
              </a:rPr>
              <a:t>报文段传送</a:t>
            </a:r>
          </a:p>
          <a:p>
            <a:pPr lvl="1" eaLnBrk="1" hangingPunct="1"/>
            <a:r>
              <a:rPr lang="zh-CN" altLang="en-US" sz="2400" dirty="0">
                <a:latin typeface="黑体" panose="02010609060101010101" pitchFamily="2" charset="-122"/>
              </a:rPr>
              <a:t>隐蔽性好，可穿越防火墙，躲避安全检测</a:t>
            </a:r>
          </a:p>
          <a:p>
            <a:pPr lvl="1" eaLnBrk="1" hangingPunct="1"/>
            <a:r>
              <a:rPr lang="zh-CN" altLang="en-US" sz="2400" dirty="0">
                <a:latin typeface="黑体" panose="02010609060101010101" pitchFamily="2" charset="-122"/>
              </a:rPr>
              <a:t>缺点：</a:t>
            </a:r>
          </a:p>
          <a:p>
            <a:pPr lvl="2" eaLnBrk="1" hangingPunct="1"/>
            <a:r>
              <a:rPr lang="zh-CN" altLang="en-US" dirty="0">
                <a:solidFill>
                  <a:srgbClr val="000000"/>
                </a:solidFill>
                <a:latin typeface="黑体" panose="02010609060101010101" pitchFamily="2" charset="-122"/>
              </a:rPr>
              <a:t>可能被进行</a:t>
            </a:r>
            <a:r>
              <a:rPr lang="zh-CN" altLang="en-US" dirty="0">
                <a:solidFill>
                  <a:srgbClr val="FF3300"/>
                </a:solidFill>
                <a:latin typeface="黑体" panose="02010609060101010101" pitchFamily="2" charset="-122"/>
              </a:rPr>
              <a:t>排队过滤</a:t>
            </a:r>
            <a:r>
              <a:rPr lang="zh-CN" altLang="en-US" dirty="0">
                <a:solidFill>
                  <a:srgbClr val="000000"/>
                </a:solidFill>
                <a:latin typeface="黑体" panose="02010609060101010101" pitchFamily="2" charset="-122"/>
              </a:rPr>
              <a:t>的防火墙丢弃；</a:t>
            </a:r>
          </a:p>
          <a:p>
            <a:pPr lvl="2" eaLnBrk="1" hangingPunct="1"/>
            <a:r>
              <a:rPr lang="zh-CN" altLang="en-US" dirty="0">
                <a:solidFill>
                  <a:srgbClr val="000000"/>
                </a:solidFill>
                <a:latin typeface="黑体" panose="02010609060101010101" pitchFamily="2" charset="-122"/>
              </a:rPr>
              <a:t>某些程序在处理这些小数据包时会出现异常。</a:t>
            </a:r>
          </a:p>
          <a:p>
            <a:pPr eaLnBrk="1" hangingPunct="1"/>
            <a:r>
              <a:rPr lang="zh-CN" altLang="en-US" sz="2400" dirty="0">
                <a:latin typeface="黑体" panose="02010609060101010101" pitchFamily="2" charset="-122"/>
              </a:rPr>
              <a:t>诱骗（</a:t>
            </a:r>
            <a:r>
              <a:rPr lang="en-US" altLang="zh-CN" sz="2400" dirty="0"/>
              <a:t>Decoy</a:t>
            </a:r>
            <a:r>
              <a:rPr lang="zh-CN" altLang="en-US" sz="2400" dirty="0">
                <a:latin typeface="黑体" panose="02010609060101010101" pitchFamily="2" charset="-122"/>
              </a:rPr>
              <a:t>）：伪造源地址，目标主机分不清</a:t>
            </a:r>
          </a:p>
          <a:p>
            <a:pPr eaLnBrk="1" hangingPunct="1"/>
            <a:r>
              <a:rPr lang="zh-CN" altLang="en-US" sz="2400" dirty="0">
                <a:latin typeface="黑体" panose="02010609060101010101" pitchFamily="2" charset="-122"/>
              </a:rPr>
              <a:t>分布式协调扫描（</a:t>
            </a:r>
            <a:r>
              <a:rPr lang="en-US" altLang="zh-CN" sz="2400" dirty="0"/>
              <a:t>Coordinated Scans</a:t>
            </a:r>
            <a:r>
              <a:rPr lang="zh-CN" altLang="en-US" sz="2400" dirty="0">
                <a:latin typeface="黑体" panose="02010609060101010101" pitchFamily="2" charset="-122"/>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91139">
                                            <p:txEl>
                                              <p:pRg st="0" end="0"/>
                                            </p:txEl>
                                          </p:spTgt>
                                        </p:tgtEl>
                                        <p:attrNameLst>
                                          <p:attrName>style.visibility</p:attrName>
                                        </p:attrNameLst>
                                      </p:cBhvr>
                                      <p:to>
                                        <p:strVal val="visible"/>
                                      </p:to>
                                    </p:set>
                                    <p:anim calcmode="lin" valueType="num">
                                      <p:cBhvr>
                                        <p:cTn id="7" dur="1000" fill="hold"/>
                                        <p:tgtEl>
                                          <p:spTgt spid="91139">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91139">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91139">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91139">
                                            <p:txEl>
                                              <p:pRg st="1" end="1"/>
                                            </p:txEl>
                                          </p:spTgt>
                                        </p:tgtEl>
                                        <p:attrNameLst>
                                          <p:attrName>style.visibility</p:attrName>
                                        </p:attrNameLst>
                                      </p:cBhvr>
                                      <p:to>
                                        <p:strVal val="visible"/>
                                      </p:to>
                                    </p:set>
                                    <p:anim calcmode="lin" valueType="num">
                                      <p:cBhvr>
                                        <p:cTn id="14" dur="1000" fill="hold"/>
                                        <p:tgtEl>
                                          <p:spTgt spid="91139">
                                            <p:txEl>
                                              <p:pRg st="1" end="1"/>
                                            </p:txEl>
                                          </p:spTgt>
                                        </p:tgtEl>
                                        <p:attrNameLst>
                                          <p:attrName>ppt_w</p:attrName>
                                        </p:attrNameLst>
                                      </p:cBhvr>
                                      <p:tavLst>
                                        <p:tav tm="0">
                                          <p:val>
                                            <p:strVal val="#ppt_w*0.70"/>
                                          </p:val>
                                        </p:tav>
                                        <p:tav tm="100000">
                                          <p:val>
                                            <p:strVal val="#ppt_w"/>
                                          </p:val>
                                        </p:tav>
                                      </p:tavLst>
                                    </p:anim>
                                    <p:anim calcmode="lin" valueType="num">
                                      <p:cBhvr>
                                        <p:cTn id="15" dur="1000" fill="hold"/>
                                        <p:tgtEl>
                                          <p:spTgt spid="91139">
                                            <p:txEl>
                                              <p:pRg st="1" end="1"/>
                                            </p:txEl>
                                          </p:spTgt>
                                        </p:tgtEl>
                                        <p:attrNameLst>
                                          <p:attrName>ppt_h</p:attrName>
                                        </p:attrNameLst>
                                      </p:cBhvr>
                                      <p:tavLst>
                                        <p:tav tm="0">
                                          <p:val>
                                            <p:strVal val="#ppt_h"/>
                                          </p:val>
                                        </p:tav>
                                        <p:tav tm="100000">
                                          <p:val>
                                            <p:strVal val="#ppt_h"/>
                                          </p:val>
                                        </p:tav>
                                      </p:tavLst>
                                    </p:anim>
                                    <p:animEffect transition="in" filter="fade">
                                      <p:cBhvr>
                                        <p:cTn id="16" dur="1000"/>
                                        <p:tgtEl>
                                          <p:spTgt spid="91139">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5" presetClass="entr" presetSubtype="0" fill="hold" grpId="0" nodeType="clickEffect">
                                  <p:stCondLst>
                                    <p:cond delay="0"/>
                                  </p:stCondLst>
                                  <p:childTnLst>
                                    <p:set>
                                      <p:cBhvr>
                                        <p:cTn id="20" dur="1" fill="hold">
                                          <p:stCondLst>
                                            <p:cond delay="0"/>
                                          </p:stCondLst>
                                        </p:cTn>
                                        <p:tgtEl>
                                          <p:spTgt spid="91139">
                                            <p:txEl>
                                              <p:pRg st="2" end="2"/>
                                            </p:txEl>
                                          </p:spTgt>
                                        </p:tgtEl>
                                        <p:attrNameLst>
                                          <p:attrName>style.visibility</p:attrName>
                                        </p:attrNameLst>
                                      </p:cBhvr>
                                      <p:to>
                                        <p:strVal val="visible"/>
                                      </p:to>
                                    </p:set>
                                    <p:anim calcmode="lin" valueType="num">
                                      <p:cBhvr>
                                        <p:cTn id="21" dur="1000" fill="hold"/>
                                        <p:tgtEl>
                                          <p:spTgt spid="91139">
                                            <p:txEl>
                                              <p:pRg st="2" end="2"/>
                                            </p:txEl>
                                          </p:spTgt>
                                        </p:tgtEl>
                                        <p:attrNameLst>
                                          <p:attrName>ppt_w</p:attrName>
                                        </p:attrNameLst>
                                      </p:cBhvr>
                                      <p:tavLst>
                                        <p:tav tm="0">
                                          <p:val>
                                            <p:strVal val="#ppt_w*0.70"/>
                                          </p:val>
                                        </p:tav>
                                        <p:tav tm="100000">
                                          <p:val>
                                            <p:strVal val="#ppt_w"/>
                                          </p:val>
                                        </p:tav>
                                      </p:tavLst>
                                    </p:anim>
                                    <p:anim calcmode="lin" valueType="num">
                                      <p:cBhvr>
                                        <p:cTn id="22" dur="1000" fill="hold"/>
                                        <p:tgtEl>
                                          <p:spTgt spid="91139">
                                            <p:txEl>
                                              <p:pRg st="2" end="2"/>
                                            </p:txEl>
                                          </p:spTgt>
                                        </p:tgtEl>
                                        <p:attrNameLst>
                                          <p:attrName>ppt_h</p:attrName>
                                        </p:attrNameLst>
                                      </p:cBhvr>
                                      <p:tavLst>
                                        <p:tav tm="0">
                                          <p:val>
                                            <p:strVal val="#ppt_h"/>
                                          </p:val>
                                        </p:tav>
                                        <p:tav tm="100000">
                                          <p:val>
                                            <p:strVal val="#ppt_h"/>
                                          </p:val>
                                        </p:tav>
                                      </p:tavLst>
                                    </p:anim>
                                    <p:animEffect transition="in" filter="fade">
                                      <p:cBhvr>
                                        <p:cTn id="23" dur="1000"/>
                                        <p:tgtEl>
                                          <p:spTgt spid="91139">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5" presetClass="entr" presetSubtype="0" fill="hold" grpId="0" nodeType="clickEffect">
                                  <p:stCondLst>
                                    <p:cond delay="0"/>
                                  </p:stCondLst>
                                  <p:childTnLst>
                                    <p:set>
                                      <p:cBhvr>
                                        <p:cTn id="27" dur="1" fill="hold">
                                          <p:stCondLst>
                                            <p:cond delay="0"/>
                                          </p:stCondLst>
                                        </p:cTn>
                                        <p:tgtEl>
                                          <p:spTgt spid="91139">
                                            <p:txEl>
                                              <p:pRg st="3" end="3"/>
                                            </p:txEl>
                                          </p:spTgt>
                                        </p:tgtEl>
                                        <p:attrNameLst>
                                          <p:attrName>style.visibility</p:attrName>
                                        </p:attrNameLst>
                                      </p:cBhvr>
                                      <p:to>
                                        <p:strVal val="visible"/>
                                      </p:to>
                                    </p:set>
                                    <p:anim calcmode="lin" valueType="num">
                                      <p:cBhvr>
                                        <p:cTn id="28" dur="1000" fill="hold"/>
                                        <p:tgtEl>
                                          <p:spTgt spid="91139">
                                            <p:txEl>
                                              <p:pRg st="3" end="3"/>
                                            </p:txEl>
                                          </p:spTgt>
                                        </p:tgtEl>
                                        <p:attrNameLst>
                                          <p:attrName>ppt_w</p:attrName>
                                        </p:attrNameLst>
                                      </p:cBhvr>
                                      <p:tavLst>
                                        <p:tav tm="0">
                                          <p:val>
                                            <p:strVal val="#ppt_w*0.70"/>
                                          </p:val>
                                        </p:tav>
                                        <p:tav tm="100000">
                                          <p:val>
                                            <p:strVal val="#ppt_w"/>
                                          </p:val>
                                        </p:tav>
                                      </p:tavLst>
                                    </p:anim>
                                    <p:anim calcmode="lin" valueType="num">
                                      <p:cBhvr>
                                        <p:cTn id="29" dur="1000" fill="hold"/>
                                        <p:tgtEl>
                                          <p:spTgt spid="91139">
                                            <p:txEl>
                                              <p:pRg st="3" end="3"/>
                                            </p:txEl>
                                          </p:spTgt>
                                        </p:tgtEl>
                                        <p:attrNameLst>
                                          <p:attrName>ppt_h</p:attrName>
                                        </p:attrNameLst>
                                      </p:cBhvr>
                                      <p:tavLst>
                                        <p:tav tm="0">
                                          <p:val>
                                            <p:strVal val="#ppt_h"/>
                                          </p:val>
                                        </p:tav>
                                        <p:tav tm="100000">
                                          <p:val>
                                            <p:strVal val="#ppt_h"/>
                                          </p:val>
                                        </p:tav>
                                      </p:tavLst>
                                    </p:anim>
                                    <p:animEffect transition="in" filter="fade">
                                      <p:cBhvr>
                                        <p:cTn id="30" dur="1000"/>
                                        <p:tgtEl>
                                          <p:spTgt spid="91139">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5" presetClass="entr" presetSubtype="0" fill="hold" grpId="0" nodeType="clickEffect">
                                  <p:stCondLst>
                                    <p:cond delay="0"/>
                                  </p:stCondLst>
                                  <p:childTnLst>
                                    <p:set>
                                      <p:cBhvr>
                                        <p:cTn id="34" dur="1" fill="hold">
                                          <p:stCondLst>
                                            <p:cond delay="0"/>
                                          </p:stCondLst>
                                        </p:cTn>
                                        <p:tgtEl>
                                          <p:spTgt spid="91139">
                                            <p:txEl>
                                              <p:pRg st="4" end="4"/>
                                            </p:txEl>
                                          </p:spTgt>
                                        </p:tgtEl>
                                        <p:attrNameLst>
                                          <p:attrName>style.visibility</p:attrName>
                                        </p:attrNameLst>
                                      </p:cBhvr>
                                      <p:to>
                                        <p:strVal val="visible"/>
                                      </p:to>
                                    </p:set>
                                    <p:anim calcmode="lin" valueType="num">
                                      <p:cBhvr>
                                        <p:cTn id="35" dur="1000" fill="hold"/>
                                        <p:tgtEl>
                                          <p:spTgt spid="91139">
                                            <p:txEl>
                                              <p:pRg st="4" end="4"/>
                                            </p:txEl>
                                          </p:spTgt>
                                        </p:tgtEl>
                                        <p:attrNameLst>
                                          <p:attrName>ppt_w</p:attrName>
                                        </p:attrNameLst>
                                      </p:cBhvr>
                                      <p:tavLst>
                                        <p:tav tm="0">
                                          <p:val>
                                            <p:strVal val="#ppt_w*0.70"/>
                                          </p:val>
                                        </p:tav>
                                        <p:tav tm="100000">
                                          <p:val>
                                            <p:strVal val="#ppt_w"/>
                                          </p:val>
                                        </p:tav>
                                      </p:tavLst>
                                    </p:anim>
                                    <p:anim calcmode="lin" valueType="num">
                                      <p:cBhvr>
                                        <p:cTn id="36" dur="1000" fill="hold"/>
                                        <p:tgtEl>
                                          <p:spTgt spid="91139">
                                            <p:txEl>
                                              <p:pRg st="4" end="4"/>
                                            </p:txEl>
                                          </p:spTgt>
                                        </p:tgtEl>
                                        <p:attrNameLst>
                                          <p:attrName>ppt_h</p:attrName>
                                        </p:attrNameLst>
                                      </p:cBhvr>
                                      <p:tavLst>
                                        <p:tav tm="0">
                                          <p:val>
                                            <p:strVal val="#ppt_h"/>
                                          </p:val>
                                        </p:tav>
                                        <p:tav tm="100000">
                                          <p:val>
                                            <p:strVal val="#ppt_h"/>
                                          </p:val>
                                        </p:tav>
                                      </p:tavLst>
                                    </p:anim>
                                    <p:animEffect transition="in" filter="fade">
                                      <p:cBhvr>
                                        <p:cTn id="37" dur="1000"/>
                                        <p:tgtEl>
                                          <p:spTgt spid="91139">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5" presetClass="entr" presetSubtype="0" fill="hold" grpId="0" nodeType="clickEffect">
                                  <p:stCondLst>
                                    <p:cond delay="0"/>
                                  </p:stCondLst>
                                  <p:childTnLst>
                                    <p:set>
                                      <p:cBhvr>
                                        <p:cTn id="41" dur="1" fill="hold">
                                          <p:stCondLst>
                                            <p:cond delay="0"/>
                                          </p:stCondLst>
                                        </p:cTn>
                                        <p:tgtEl>
                                          <p:spTgt spid="91139">
                                            <p:txEl>
                                              <p:pRg st="5" end="5"/>
                                            </p:txEl>
                                          </p:spTgt>
                                        </p:tgtEl>
                                        <p:attrNameLst>
                                          <p:attrName>style.visibility</p:attrName>
                                        </p:attrNameLst>
                                      </p:cBhvr>
                                      <p:to>
                                        <p:strVal val="visible"/>
                                      </p:to>
                                    </p:set>
                                    <p:anim calcmode="lin" valueType="num">
                                      <p:cBhvr>
                                        <p:cTn id="42" dur="1000" fill="hold"/>
                                        <p:tgtEl>
                                          <p:spTgt spid="91139">
                                            <p:txEl>
                                              <p:pRg st="5" end="5"/>
                                            </p:txEl>
                                          </p:spTgt>
                                        </p:tgtEl>
                                        <p:attrNameLst>
                                          <p:attrName>ppt_w</p:attrName>
                                        </p:attrNameLst>
                                      </p:cBhvr>
                                      <p:tavLst>
                                        <p:tav tm="0">
                                          <p:val>
                                            <p:strVal val="#ppt_w*0.70"/>
                                          </p:val>
                                        </p:tav>
                                        <p:tav tm="100000">
                                          <p:val>
                                            <p:strVal val="#ppt_w"/>
                                          </p:val>
                                        </p:tav>
                                      </p:tavLst>
                                    </p:anim>
                                    <p:anim calcmode="lin" valueType="num">
                                      <p:cBhvr>
                                        <p:cTn id="43" dur="1000" fill="hold"/>
                                        <p:tgtEl>
                                          <p:spTgt spid="91139">
                                            <p:txEl>
                                              <p:pRg st="5" end="5"/>
                                            </p:txEl>
                                          </p:spTgt>
                                        </p:tgtEl>
                                        <p:attrNameLst>
                                          <p:attrName>ppt_h</p:attrName>
                                        </p:attrNameLst>
                                      </p:cBhvr>
                                      <p:tavLst>
                                        <p:tav tm="0">
                                          <p:val>
                                            <p:strVal val="#ppt_h"/>
                                          </p:val>
                                        </p:tav>
                                        <p:tav tm="100000">
                                          <p:val>
                                            <p:strVal val="#ppt_h"/>
                                          </p:val>
                                        </p:tav>
                                      </p:tavLst>
                                    </p:anim>
                                    <p:animEffect transition="in" filter="fade">
                                      <p:cBhvr>
                                        <p:cTn id="44" dur="1000"/>
                                        <p:tgtEl>
                                          <p:spTgt spid="91139">
                                            <p:txEl>
                                              <p:pRg st="5" end="5"/>
                                            </p:txEl>
                                          </p:spTgt>
                                        </p:tgtEl>
                                      </p:cBhvr>
                                    </p:animEffect>
                                  </p:childTnLst>
                                </p:cTn>
                              </p:par>
                              <p:par>
                                <p:cTn id="45" presetID="55" presetClass="entr" presetSubtype="0" fill="hold" grpId="0" nodeType="withEffect">
                                  <p:stCondLst>
                                    <p:cond delay="0"/>
                                  </p:stCondLst>
                                  <p:childTnLst>
                                    <p:set>
                                      <p:cBhvr>
                                        <p:cTn id="46" dur="1" fill="hold">
                                          <p:stCondLst>
                                            <p:cond delay="0"/>
                                          </p:stCondLst>
                                        </p:cTn>
                                        <p:tgtEl>
                                          <p:spTgt spid="91139">
                                            <p:txEl>
                                              <p:pRg st="6" end="6"/>
                                            </p:txEl>
                                          </p:spTgt>
                                        </p:tgtEl>
                                        <p:attrNameLst>
                                          <p:attrName>style.visibility</p:attrName>
                                        </p:attrNameLst>
                                      </p:cBhvr>
                                      <p:to>
                                        <p:strVal val="visible"/>
                                      </p:to>
                                    </p:set>
                                    <p:anim calcmode="lin" valueType="num">
                                      <p:cBhvr>
                                        <p:cTn id="47" dur="1000" fill="hold"/>
                                        <p:tgtEl>
                                          <p:spTgt spid="91139">
                                            <p:txEl>
                                              <p:pRg st="6" end="6"/>
                                            </p:txEl>
                                          </p:spTgt>
                                        </p:tgtEl>
                                        <p:attrNameLst>
                                          <p:attrName>ppt_w</p:attrName>
                                        </p:attrNameLst>
                                      </p:cBhvr>
                                      <p:tavLst>
                                        <p:tav tm="0">
                                          <p:val>
                                            <p:strVal val="#ppt_w*0.70"/>
                                          </p:val>
                                        </p:tav>
                                        <p:tav tm="100000">
                                          <p:val>
                                            <p:strVal val="#ppt_w"/>
                                          </p:val>
                                        </p:tav>
                                      </p:tavLst>
                                    </p:anim>
                                    <p:anim calcmode="lin" valueType="num">
                                      <p:cBhvr>
                                        <p:cTn id="48" dur="1000" fill="hold"/>
                                        <p:tgtEl>
                                          <p:spTgt spid="91139">
                                            <p:txEl>
                                              <p:pRg st="6" end="6"/>
                                            </p:txEl>
                                          </p:spTgt>
                                        </p:tgtEl>
                                        <p:attrNameLst>
                                          <p:attrName>ppt_h</p:attrName>
                                        </p:attrNameLst>
                                      </p:cBhvr>
                                      <p:tavLst>
                                        <p:tav tm="0">
                                          <p:val>
                                            <p:strVal val="#ppt_h"/>
                                          </p:val>
                                        </p:tav>
                                        <p:tav tm="100000">
                                          <p:val>
                                            <p:strVal val="#ppt_h"/>
                                          </p:val>
                                        </p:tav>
                                      </p:tavLst>
                                    </p:anim>
                                    <p:animEffect transition="in" filter="fade">
                                      <p:cBhvr>
                                        <p:cTn id="49" dur="1000"/>
                                        <p:tgtEl>
                                          <p:spTgt spid="91139">
                                            <p:txEl>
                                              <p:pRg st="6" end="6"/>
                                            </p:txEl>
                                          </p:spTgt>
                                        </p:tgtEl>
                                      </p:cBhvr>
                                    </p:animEffect>
                                  </p:childTnLst>
                                </p:cTn>
                              </p:par>
                              <p:par>
                                <p:cTn id="50" presetID="55" presetClass="entr" presetSubtype="0" fill="hold" grpId="0" nodeType="withEffect">
                                  <p:stCondLst>
                                    <p:cond delay="0"/>
                                  </p:stCondLst>
                                  <p:childTnLst>
                                    <p:set>
                                      <p:cBhvr>
                                        <p:cTn id="51" dur="1" fill="hold">
                                          <p:stCondLst>
                                            <p:cond delay="0"/>
                                          </p:stCondLst>
                                        </p:cTn>
                                        <p:tgtEl>
                                          <p:spTgt spid="91139">
                                            <p:txEl>
                                              <p:pRg st="7" end="7"/>
                                            </p:txEl>
                                          </p:spTgt>
                                        </p:tgtEl>
                                        <p:attrNameLst>
                                          <p:attrName>style.visibility</p:attrName>
                                        </p:attrNameLst>
                                      </p:cBhvr>
                                      <p:to>
                                        <p:strVal val="visible"/>
                                      </p:to>
                                    </p:set>
                                    <p:anim calcmode="lin" valueType="num">
                                      <p:cBhvr>
                                        <p:cTn id="52" dur="1000" fill="hold"/>
                                        <p:tgtEl>
                                          <p:spTgt spid="91139">
                                            <p:txEl>
                                              <p:pRg st="7" end="7"/>
                                            </p:txEl>
                                          </p:spTgt>
                                        </p:tgtEl>
                                        <p:attrNameLst>
                                          <p:attrName>ppt_w</p:attrName>
                                        </p:attrNameLst>
                                      </p:cBhvr>
                                      <p:tavLst>
                                        <p:tav tm="0">
                                          <p:val>
                                            <p:strVal val="#ppt_w*0.70"/>
                                          </p:val>
                                        </p:tav>
                                        <p:tav tm="100000">
                                          <p:val>
                                            <p:strVal val="#ppt_w"/>
                                          </p:val>
                                        </p:tav>
                                      </p:tavLst>
                                    </p:anim>
                                    <p:anim calcmode="lin" valueType="num">
                                      <p:cBhvr>
                                        <p:cTn id="53" dur="1000" fill="hold"/>
                                        <p:tgtEl>
                                          <p:spTgt spid="91139">
                                            <p:txEl>
                                              <p:pRg st="7" end="7"/>
                                            </p:txEl>
                                          </p:spTgt>
                                        </p:tgtEl>
                                        <p:attrNameLst>
                                          <p:attrName>ppt_h</p:attrName>
                                        </p:attrNameLst>
                                      </p:cBhvr>
                                      <p:tavLst>
                                        <p:tav tm="0">
                                          <p:val>
                                            <p:strVal val="#ppt_h"/>
                                          </p:val>
                                        </p:tav>
                                        <p:tav tm="100000">
                                          <p:val>
                                            <p:strVal val="#ppt_h"/>
                                          </p:val>
                                        </p:tav>
                                      </p:tavLst>
                                    </p:anim>
                                    <p:animEffect transition="in" filter="fade">
                                      <p:cBhvr>
                                        <p:cTn id="54" dur="1000"/>
                                        <p:tgtEl>
                                          <p:spTgt spid="91139">
                                            <p:txEl>
                                              <p:pRg st="7" end="7"/>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55" presetClass="entr" presetSubtype="0" fill="hold" grpId="0" nodeType="clickEffect">
                                  <p:stCondLst>
                                    <p:cond delay="0"/>
                                  </p:stCondLst>
                                  <p:childTnLst>
                                    <p:set>
                                      <p:cBhvr>
                                        <p:cTn id="58" dur="1" fill="hold">
                                          <p:stCondLst>
                                            <p:cond delay="0"/>
                                          </p:stCondLst>
                                        </p:cTn>
                                        <p:tgtEl>
                                          <p:spTgt spid="91139">
                                            <p:txEl>
                                              <p:pRg st="8" end="8"/>
                                            </p:txEl>
                                          </p:spTgt>
                                        </p:tgtEl>
                                        <p:attrNameLst>
                                          <p:attrName>style.visibility</p:attrName>
                                        </p:attrNameLst>
                                      </p:cBhvr>
                                      <p:to>
                                        <p:strVal val="visible"/>
                                      </p:to>
                                    </p:set>
                                    <p:anim calcmode="lin" valueType="num">
                                      <p:cBhvr>
                                        <p:cTn id="59" dur="1000" fill="hold"/>
                                        <p:tgtEl>
                                          <p:spTgt spid="91139">
                                            <p:txEl>
                                              <p:pRg st="8" end="8"/>
                                            </p:txEl>
                                          </p:spTgt>
                                        </p:tgtEl>
                                        <p:attrNameLst>
                                          <p:attrName>ppt_w</p:attrName>
                                        </p:attrNameLst>
                                      </p:cBhvr>
                                      <p:tavLst>
                                        <p:tav tm="0">
                                          <p:val>
                                            <p:strVal val="#ppt_w*0.70"/>
                                          </p:val>
                                        </p:tav>
                                        <p:tav tm="100000">
                                          <p:val>
                                            <p:strVal val="#ppt_w"/>
                                          </p:val>
                                        </p:tav>
                                      </p:tavLst>
                                    </p:anim>
                                    <p:anim calcmode="lin" valueType="num">
                                      <p:cBhvr>
                                        <p:cTn id="60" dur="1000" fill="hold"/>
                                        <p:tgtEl>
                                          <p:spTgt spid="91139">
                                            <p:txEl>
                                              <p:pRg st="8" end="8"/>
                                            </p:txEl>
                                          </p:spTgt>
                                        </p:tgtEl>
                                        <p:attrNameLst>
                                          <p:attrName>ppt_h</p:attrName>
                                        </p:attrNameLst>
                                      </p:cBhvr>
                                      <p:tavLst>
                                        <p:tav tm="0">
                                          <p:val>
                                            <p:strVal val="#ppt_h"/>
                                          </p:val>
                                        </p:tav>
                                        <p:tav tm="100000">
                                          <p:val>
                                            <p:strVal val="#ppt_h"/>
                                          </p:val>
                                        </p:tav>
                                      </p:tavLst>
                                    </p:anim>
                                    <p:animEffect transition="in" filter="fade">
                                      <p:cBhvr>
                                        <p:cTn id="61" dur="1000"/>
                                        <p:tgtEl>
                                          <p:spTgt spid="91139">
                                            <p:txEl>
                                              <p:pRg st="8" end="8"/>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55" presetClass="entr" presetSubtype="0" fill="hold" grpId="0" nodeType="clickEffect">
                                  <p:stCondLst>
                                    <p:cond delay="0"/>
                                  </p:stCondLst>
                                  <p:childTnLst>
                                    <p:set>
                                      <p:cBhvr>
                                        <p:cTn id="65" dur="1" fill="hold">
                                          <p:stCondLst>
                                            <p:cond delay="0"/>
                                          </p:stCondLst>
                                        </p:cTn>
                                        <p:tgtEl>
                                          <p:spTgt spid="91139">
                                            <p:txEl>
                                              <p:pRg st="9" end="9"/>
                                            </p:txEl>
                                          </p:spTgt>
                                        </p:tgtEl>
                                        <p:attrNameLst>
                                          <p:attrName>style.visibility</p:attrName>
                                        </p:attrNameLst>
                                      </p:cBhvr>
                                      <p:to>
                                        <p:strVal val="visible"/>
                                      </p:to>
                                    </p:set>
                                    <p:anim calcmode="lin" valueType="num">
                                      <p:cBhvr>
                                        <p:cTn id="66" dur="1000" fill="hold"/>
                                        <p:tgtEl>
                                          <p:spTgt spid="91139">
                                            <p:txEl>
                                              <p:pRg st="9" end="9"/>
                                            </p:txEl>
                                          </p:spTgt>
                                        </p:tgtEl>
                                        <p:attrNameLst>
                                          <p:attrName>ppt_w</p:attrName>
                                        </p:attrNameLst>
                                      </p:cBhvr>
                                      <p:tavLst>
                                        <p:tav tm="0">
                                          <p:val>
                                            <p:strVal val="#ppt_w*0.70"/>
                                          </p:val>
                                        </p:tav>
                                        <p:tav tm="100000">
                                          <p:val>
                                            <p:strVal val="#ppt_w"/>
                                          </p:val>
                                        </p:tav>
                                      </p:tavLst>
                                    </p:anim>
                                    <p:anim calcmode="lin" valueType="num">
                                      <p:cBhvr>
                                        <p:cTn id="67" dur="1000" fill="hold"/>
                                        <p:tgtEl>
                                          <p:spTgt spid="91139">
                                            <p:txEl>
                                              <p:pRg st="9" end="9"/>
                                            </p:txEl>
                                          </p:spTgt>
                                        </p:tgtEl>
                                        <p:attrNameLst>
                                          <p:attrName>ppt_h</p:attrName>
                                        </p:attrNameLst>
                                      </p:cBhvr>
                                      <p:tavLst>
                                        <p:tav tm="0">
                                          <p:val>
                                            <p:strVal val="#ppt_h"/>
                                          </p:val>
                                        </p:tav>
                                        <p:tav tm="100000">
                                          <p:val>
                                            <p:strVal val="#ppt_h"/>
                                          </p:val>
                                        </p:tav>
                                      </p:tavLst>
                                    </p:anim>
                                    <p:animEffect transition="in" filter="fade">
                                      <p:cBhvr>
                                        <p:cTn id="68" dur="1000"/>
                                        <p:tgtEl>
                                          <p:spTgt spid="91139">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139"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4"/>
          <p:cNvSpPr>
            <a:spLocks noGrp="1" noChangeArrowheads="1"/>
          </p:cNvSpPr>
          <p:nvPr>
            <p:ph type="title"/>
          </p:nvPr>
        </p:nvSpPr>
        <p:spPr>
          <a:xfrm>
            <a:off x="2152650" y="2603500"/>
            <a:ext cx="5257800" cy="1143000"/>
          </a:xfrm>
        </p:spPr>
        <p:txBody>
          <a:bodyPr/>
          <a:lstStyle/>
          <a:p>
            <a:pPr eaLnBrk="1" hangingPunct="1"/>
            <a:r>
              <a:rPr lang="zh-CN" altLang="en-US" b="1" dirty="0">
                <a:solidFill>
                  <a:srgbClr val="FF0000"/>
                </a:solidFill>
              </a:rPr>
              <a:t>四、扫描工具</a:t>
            </a:r>
            <a:endParaRPr lang="en-US" altLang="zh-CN" b="1" dirty="0">
              <a:solidFill>
                <a:srgbClr val="FF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 xmlns:a16="http://schemas.microsoft.com/office/drawing/2014/main" id="{7EFA05E8-107E-4EE0-AE06-4A3797045733}"/>
              </a:ext>
            </a:extLst>
          </p:cNvPr>
          <p:cNvSpPr>
            <a:spLocks noGrp="1"/>
          </p:cNvSpPr>
          <p:nvPr>
            <p:ph idx="1"/>
          </p:nvPr>
        </p:nvSpPr>
        <p:spPr/>
        <p:txBody>
          <a:bodyPr/>
          <a:lstStyle/>
          <a:p>
            <a:r>
              <a:rPr lang="zh-CN" altLang="en-US" dirty="0"/>
              <a:t>网络扫描过程分为三个阶段：第一阶段</a:t>
            </a:r>
            <a:r>
              <a:rPr lang="en-US" altLang="zh-CN" dirty="0"/>
              <a:t>,</a:t>
            </a:r>
            <a:r>
              <a:rPr lang="zh-CN" altLang="en-US" dirty="0"/>
              <a:t>发现目标主机或网络</a:t>
            </a:r>
            <a:r>
              <a:rPr lang="en-US" altLang="zh-CN" dirty="0"/>
              <a:t>;</a:t>
            </a:r>
            <a:r>
              <a:rPr lang="zh-CN" altLang="en-US" dirty="0"/>
              <a:t>第二阶段，搜集目标主机信息如操作系统类型，运行的服务以及服务的版本等。搜集目标网络的拓扑结构、路由器设备等。第三阶段</a:t>
            </a:r>
            <a:r>
              <a:rPr lang="en-US" altLang="zh-CN" dirty="0"/>
              <a:t>,</a:t>
            </a:r>
            <a:r>
              <a:rPr lang="zh-CN" altLang="en-US" dirty="0"/>
              <a:t>目标主机或网络是否存在安全漏洞。</a:t>
            </a:r>
            <a:endParaRPr lang="en-US" altLang="zh-CN" dirty="0"/>
          </a:p>
          <a:p>
            <a:r>
              <a:rPr lang="zh-CN" altLang="en-US" dirty="0"/>
              <a:t>各阶段采用的主要技术：</a:t>
            </a:r>
            <a:r>
              <a:rPr lang="en-US" altLang="zh-CN" dirty="0"/>
              <a:t>ping</a:t>
            </a:r>
            <a:r>
              <a:rPr lang="zh-CN" altLang="en-US" dirty="0"/>
              <a:t>扫描，操作系统探测，访问控制规则探测，端口扫描以及漏洞扫描等。</a:t>
            </a:r>
            <a:endParaRPr lang="en-US" altLang="zh-CN" dirty="0"/>
          </a:p>
          <a:p>
            <a:endParaRPr lang="en-US" altLang="zh-CN" dirty="0"/>
          </a:p>
          <a:p>
            <a:endParaRPr lang="zh-CN" altLang="en-US" dirty="0"/>
          </a:p>
        </p:txBody>
      </p:sp>
      <p:sp>
        <p:nvSpPr>
          <p:cNvPr id="3" name="标题 2">
            <a:extLst>
              <a:ext uri="{FF2B5EF4-FFF2-40B4-BE49-F238E27FC236}">
                <a16:creationId xmlns="" xmlns:a16="http://schemas.microsoft.com/office/drawing/2014/main" id="{E0625969-105F-48A5-8865-B789E532C712}"/>
              </a:ext>
            </a:extLst>
          </p:cNvPr>
          <p:cNvSpPr>
            <a:spLocks noGrp="1"/>
          </p:cNvSpPr>
          <p:nvPr>
            <p:ph type="title"/>
          </p:nvPr>
        </p:nvSpPr>
        <p:spPr/>
        <p:txBody>
          <a:bodyPr/>
          <a:lstStyle/>
          <a:p>
            <a:r>
              <a:rPr lang="zh-CN" altLang="en-US" dirty="0"/>
              <a:t>网络扫描过程</a:t>
            </a:r>
          </a:p>
        </p:txBody>
      </p:sp>
    </p:spTree>
    <p:extLst>
      <p:ext uri="{BB962C8B-B14F-4D97-AF65-F5344CB8AC3E}">
        <p14:creationId xmlns:p14="http://schemas.microsoft.com/office/powerpoint/2010/main" val="263598501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标题 1"/>
          <p:cNvSpPr>
            <a:spLocks noGrp="1"/>
          </p:cNvSpPr>
          <p:nvPr>
            <p:ph type="title"/>
          </p:nvPr>
        </p:nvSpPr>
        <p:spPr/>
        <p:txBody>
          <a:bodyPr/>
          <a:lstStyle/>
          <a:p>
            <a:endParaRPr lang="zh-CN" altLang="en-US"/>
          </a:p>
        </p:txBody>
      </p:sp>
      <p:sp>
        <p:nvSpPr>
          <p:cNvPr id="59395" name="内容占位符 2"/>
          <p:cNvSpPr>
            <a:spLocks noGrp="1"/>
          </p:cNvSpPr>
          <p:nvPr>
            <p:ph idx="1"/>
          </p:nvPr>
        </p:nvSpPr>
        <p:spPr/>
        <p:txBody>
          <a:bodyPr/>
          <a:lstStyle/>
          <a:p>
            <a:endParaRPr lang="zh-CN" altLang="en-US"/>
          </a:p>
        </p:txBody>
      </p:sp>
      <p:sp>
        <p:nvSpPr>
          <p:cNvPr id="4" name="灯片编号占位符 3"/>
          <p:cNvSpPr>
            <a:spLocks noGrp="1"/>
          </p:cNvSpPr>
          <p:nvPr>
            <p:ph type="sldNum" sz="quarter" idx="4294967295"/>
          </p:nvPr>
        </p:nvSpPr>
        <p:spPr>
          <a:xfrm>
            <a:off x="6553200" y="6245225"/>
            <a:ext cx="2133600" cy="476250"/>
          </a:xfrm>
          <a:prstGeom prst="rect">
            <a:avLst/>
          </a:prstGeom>
        </p:spPr>
        <p:txBody>
          <a:bodyPr/>
          <a:lstStyle/>
          <a:p>
            <a:pPr>
              <a:defRPr/>
            </a:pPr>
            <a:fld id="{CDE9DDA7-E564-4EAB-BE10-80C75CB805C4}" type="slidenum">
              <a:rPr lang="zh-CN" altLang="en-US" smtClean="0"/>
              <a:t>50</a:t>
            </a:fld>
            <a:endParaRPr lang="en-US" altLang="zh-CN"/>
          </a:p>
        </p:txBody>
      </p:sp>
      <p:pic>
        <p:nvPicPr>
          <p:cNvPr id="59397" name="Picture 1" descr="网络扫描1"/>
          <p:cNvPicPr>
            <a:picLocks noChangeAspect="1" noChangeArrowheads="1"/>
          </p:cNvPicPr>
          <p:nvPr/>
        </p:nvPicPr>
        <p:blipFill>
          <a:blip r:embed="rId2" cstate="print"/>
          <a:srcRect/>
          <a:stretch>
            <a:fillRect/>
          </a:stretch>
        </p:blipFill>
        <p:spPr bwMode="auto">
          <a:xfrm>
            <a:off x="214313" y="142875"/>
            <a:ext cx="8786812" cy="6500813"/>
          </a:xfrm>
          <a:prstGeom prst="rect">
            <a:avLst/>
          </a:prstGeom>
          <a:noFill/>
          <a:ln w="9525">
            <a:noFill/>
            <a:miter lim="800000"/>
            <a:headEnd/>
            <a:tailEnd/>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标题 1"/>
          <p:cNvSpPr>
            <a:spLocks noGrp="1"/>
          </p:cNvSpPr>
          <p:nvPr>
            <p:ph type="title"/>
          </p:nvPr>
        </p:nvSpPr>
        <p:spPr/>
        <p:txBody>
          <a:bodyPr/>
          <a:lstStyle/>
          <a:p>
            <a:pPr eaLnBrk="1" hangingPunct="1"/>
            <a:r>
              <a:rPr lang="zh-CN" altLang="en-US"/>
              <a:t>端口扫描小结</a:t>
            </a:r>
          </a:p>
        </p:txBody>
      </p:sp>
      <p:sp>
        <p:nvSpPr>
          <p:cNvPr id="60419" name="内容占位符 2"/>
          <p:cNvSpPr>
            <a:spLocks noGrp="1"/>
          </p:cNvSpPr>
          <p:nvPr>
            <p:ph idx="1"/>
          </p:nvPr>
        </p:nvSpPr>
        <p:spPr/>
        <p:txBody>
          <a:bodyPr/>
          <a:lstStyle/>
          <a:p>
            <a:pPr eaLnBrk="1" hangingPunct="1"/>
            <a:endParaRPr lang="zh-CN" altLang="en-US"/>
          </a:p>
        </p:txBody>
      </p:sp>
      <p:pic>
        <p:nvPicPr>
          <p:cNvPr id="60420" name="Picture 3"/>
          <p:cNvPicPr>
            <a:picLocks noChangeAspect="1" noChangeArrowheads="1"/>
          </p:cNvPicPr>
          <p:nvPr/>
        </p:nvPicPr>
        <p:blipFill>
          <a:blip r:embed="rId2" cstate="print"/>
          <a:srcRect/>
          <a:stretch>
            <a:fillRect/>
          </a:stretch>
        </p:blipFill>
        <p:spPr bwMode="auto">
          <a:xfrm>
            <a:off x="571500" y="1143000"/>
            <a:ext cx="8243888" cy="4957763"/>
          </a:xfrm>
          <a:prstGeom prst="rect">
            <a:avLst/>
          </a:prstGeom>
          <a:noFill/>
          <a:ln w="9525">
            <a:noFill/>
            <a:miter lim="800000"/>
            <a:headEnd/>
            <a:tailEnd/>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p:txBody>
          <a:bodyPr/>
          <a:lstStyle/>
          <a:p>
            <a:pPr eaLnBrk="1" hangingPunct="1"/>
            <a:r>
              <a:rPr lang="zh-CN" altLang="en-US"/>
              <a:t>内容提纲</a:t>
            </a:r>
            <a:endParaRPr lang="zh-CN" altLang="en-US">
              <a:solidFill>
                <a:schemeClr val="accent1"/>
              </a:solidFill>
            </a:endParaRPr>
          </a:p>
        </p:txBody>
      </p:sp>
      <p:sp>
        <p:nvSpPr>
          <p:cNvPr id="61443" name="Text Box 3"/>
          <p:cNvSpPr txBox="1">
            <a:spLocks noChangeArrowheads="1"/>
          </p:cNvSpPr>
          <p:nvPr/>
        </p:nvSpPr>
        <p:spPr bwMode="auto">
          <a:xfrm>
            <a:off x="1660525" y="722313"/>
            <a:ext cx="184150" cy="366712"/>
          </a:xfrm>
          <a:prstGeom prst="rect">
            <a:avLst/>
          </a:prstGeom>
          <a:noFill/>
          <a:ln w="9525">
            <a:noFill/>
            <a:miter lim="800000"/>
          </a:ln>
        </p:spPr>
        <p:txBody>
          <a:bodyPr wrap="none">
            <a:spAutoFit/>
          </a:bodyPr>
          <a:lstStyle/>
          <a:p>
            <a:endParaRPr lang="zh-CN" altLang="zh-CN"/>
          </a:p>
        </p:txBody>
      </p:sp>
      <p:sp>
        <p:nvSpPr>
          <p:cNvPr id="61444" name="Line 4"/>
          <p:cNvSpPr>
            <a:spLocks noChangeShapeType="1"/>
          </p:cNvSpPr>
          <p:nvPr/>
        </p:nvSpPr>
        <p:spPr bwMode="gray">
          <a:xfrm>
            <a:off x="1284288" y="2933700"/>
            <a:ext cx="6167437" cy="7938"/>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61445" name="Rectangle 5"/>
          <p:cNvSpPr>
            <a:spLocks noChangeArrowheads="1"/>
          </p:cNvSpPr>
          <p:nvPr/>
        </p:nvSpPr>
        <p:spPr bwMode="gray">
          <a:xfrm rot="3419336">
            <a:off x="1011237" y="2357438"/>
            <a:ext cx="479425" cy="520700"/>
          </a:xfrm>
          <a:prstGeom prst="rect">
            <a:avLst/>
          </a:prstGeom>
          <a:solidFill>
            <a:srgbClr val="9369E7"/>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9369E7"/>
            </a:extrusionClr>
          </a:sp3d>
        </p:spPr>
        <p:txBody>
          <a:bodyPr wrap="none" anchor="ctr">
            <a:flatTx/>
          </a:bodyPr>
          <a:lstStyle/>
          <a:p>
            <a:endParaRPr lang="zh-CN" altLang="en-US"/>
          </a:p>
        </p:txBody>
      </p:sp>
      <p:sp>
        <p:nvSpPr>
          <p:cNvPr id="61446" name="Text Box 6"/>
          <p:cNvSpPr txBox="1">
            <a:spLocks noChangeArrowheads="1"/>
          </p:cNvSpPr>
          <p:nvPr/>
        </p:nvSpPr>
        <p:spPr bwMode="gray">
          <a:xfrm>
            <a:off x="1817688" y="2320925"/>
            <a:ext cx="5346700" cy="579438"/>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主机扫描</a:t>
            </a:r>
          </a:p>
        </p:txBody>
      </p:sp>
      <p:sp>
        <p:nvSpPr>
          <p:cNvPr id="61447" name="Text Box 7"/>
          <p:cNvSpPr txBox="1">
            <a:spLocks noChangeArrowheads="1"/>
          </p:cNvSpPr>
          <p:nvPr/>
        </p:nvSpPr>
        <p:spPr bwMode="gray">
          <a:xfrm>
            <a:off x="1089025" y="2389188"/>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2</a:t>
            </a:r>
          </a:p>
        </p:txBody>
      </p:sp>
      <p:sp>
        <p:nvSpPr>
          <p:cNvPr id="61448" name="Rectangle 8"/>
          <p:cNvSpPr>
            <a:spLocks noChangeArrowheads="1"/>
          </p:cNvSpPr>
          <p:nvPr/>
        </p:nvSpPr>
        <p:spPr bwMode="gray">
          <a:xfrm rot="3419336">
            <a:off x="1004887" y="3435351"/>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61449" name="Text Box 9"/>
          <p:cNvSpPr txBox="1">
            <a:spLocks noChangeArrowheads="1"/>
          </p:cNvSpPr>
          <p:nvPr/>
        </p:nvSpPr>
        <p:spPr bwMode="gray">
          <a:xfrm>
            <a:off x="1811338" y="3398838"/>
            <a:ext cx="5497512"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端口扫描</a:t>
            </a:r>
          </a:p>
        </p:txBody>
      </p:sp>
      <p:sp>
        <p:nvSpPr>
          <p:cNvPr id="61450" name="Text Box 10"/>
          <p:cNvSpPr txBox="1">
            <a:spLocks noChangeArrowheads="1"/>
          </p:cNvSpPr>
          <p:nvPr/>
        </p:nvSpPr>
        <p:spPr bwMode="gray">
          <a:xfrm>
            <a:off x="1082675" y="346710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3</a:t>
            </a:r>
          </a:p>
        </p:txBody>
      </p:sp>
      <p:sp>
        <p:nvSpPr>
          <p:cNvPr id="61451" name="Line 11"/>
          <p:cNvSpPr>
            <a:spLocks noChangeShapeType="1"/>
          </p:cNvSpPr>
          <p:nvPr/>
        </p:nvSpPr>
        <p:spPr bwMode="gray">
          <a:xfrm>
            <a:off x="1284288" y="4021138"/>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61452" name="Rectangle 12"/>
          <p:cNvSpPr>
            <a:spLocks noChangeArrowheads="1"/>
          </p:cNvSpPr>
          <p:nvPr/>
        </p:nvSpPr>
        <p:spPr bwMode="gray">
          <a:xfrm rot="3419336">
            <a:off x="1009650" y="4587876"/>
            <a:ext cx="479425" cy="520700"/>
          </a:xfrm>
          <a:prstGeom prst="rect">
            <a:avLst/>
          </a:prstGeom>
          <a:solidFill>
            <a:srgbClr val="9369E7"/>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9369E7"/>
            </a:extrusionClr>
          </a:sp3d>
        </p:spPr>
        <p:txBody>
          <a:bodyPr wrap="none" anchor="ctr">
            <a:flatTx/>
          </a:bodyPr>
          <a:lstStyle/>
          <a:p>
            <a:endParaRPr lang="zh-CN" altLang="en-US"/>
          </a:p>
        </p:txBody>
      </p:sp>
      <p:sp>
        <p:nvSpPr>
          <p:cNvPr id="61453" name="Text Box 13"/>
          <p:cNvSpPr txBox="1">
            <a:spLocks noChangeArrowheads="1"/>
          </p:cNvSpPr>
          <p:nvPr/>
        </p:nvSpPr>
        <p:spPr bwMode="gray">
          <a:xfrm>
            <a:off x="1870075" y="4560888"/>
            <a:ext cx="5438775" cy="579437"/>
          </a:xfrm>
          <a:prstGeom prst="rect">
            <a:avLst/>
          </a:prstGeom>
          <a:solidFill>
            <a:srgbClr val="FF6600"/>
          </a:solid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操作系统识别</a:t>
            </a:r>
          </a:p>
        </p:txBody>
      </p:sp>
      <p:sp>
        <p:nvSpPr>
          <p:cNvPr id="61454" name="Text Box 14"/>
          <p:cNvSpPr txBox="1">
            <a:spLocks noChangeArrowheads="1"/>
          </p:cNvSpPr>
          <p:nvPr/>
        </p:nvSpPr>
        <p:spPr bwMode="gray">
          <a:xfrm>
            <a:off x="1063625" y="462915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4</a:t>
            </a:r>
          </a:p>
        </p:txBody>
      </p:sp>
      <p:sp>
        <p:nvSpPr>
          <p:cNvPr id="61455" name="Line 15"/>
          <p:cNvSpPr>
            <a:spLocks noChangeShapeType="1"/>
          </p:cNvSpPr>
          <p:nvPr/>
        </p:nvSpPr>
        <p:spPr bwMode="gray">
          <a:xfrm>
            <a:off x="1284288" y="5173663"/>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61456" name="Rectangle 16"/>
          <p:cNvSpPr>
            <a:spLocks noChangeArrowheads="1"/>
          </p:cNvSpPr>
          <p:nvPr/>
        </p:nvSpPr>
        <p:spPr bwMode="gray">
          <a:xfrm rot="3419336">
            <a:off x="1011237" y="1270001"/>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61457" name="Text Box 17"/>
          <p:cNvSpPr txBox="1">
            <a:spLocks noChangeArrowheads="1"/>
          </p:cNvSpPr>
          <p:nvPr/>
        </p:nvSpPr>
        <p:spPr bwMode="gray">
          <a:xfrm>
            <a:off x="1817688" y="1233488"/>
            <a:ext cx="5491162"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网络扫描概述</a:t>
            </a:r>
          </a:p>
        </p:txBody>
      </p:sp>
      <p:sp>
        <p:nvSpPr>
          <p:cNvPr id="61458" name="Text Box 18"/>
          <p:cNvSpPr txBox="1">
            <a:spLocks noChangeArrowheads="1"/>
          </p:cNvSpPr>
          <p:nvPr/>
        </p:nvSpPr>
        <p:spPr bwMode="gray">
          <a:xfrm>
            <a:off x="1089025" y="130175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1</a:t>
            </a:r>
          </a:p>
        </p:txBody>
      </p:sp>
      <p:sp>
        <p:nvSpPr>
          <p:cNvPr id="61459" name="Line 19"/>
          <p:cNvSpPr>
            <a:spLocks noChangeShapeType="1"/>
          </p:cNvSpPr>
          <p:nvPr/>
        </p:nvSpPr>
        <p:spPr bwMode="gray">
          <a:xfrm>
            <a:off x="1284288" y="1862138"/>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61460" name="Rectangle 20"/>
          <p:cNvSpPr>
            <a:spLocks noChangeArrowheads="1"/>
          </p:cNvSpPr>
          <p:nvPr/>
        </p:nvSpPr>
        <p:spPr bwMode="gray">
          <a:xfrm rot="3419336">
            <a:off x="1011237" y="5654676"/>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61461" name="Text Box 21"/>
          <p:cNvSpPr txBox="1">
            <a:spLocks noChangeArrowheads="1"/>
          </p:cNvSpPr>
          <p:nvPr/>
        </p:nvSpPr>
        <p:spPr bwMode="gray">
          <a:xfrm>
            <a:off x="1817688" y="5618163"/>
            <a:ext cx="6931025"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漏洞扫描</a:t>
            </a:r>
          </a:p>
        </p:txBody>
      </p:sp>
      <p:sp>
        <p:nvSpPr>
          <p:cNvPr id="61462" name="Text Box 22"/>
          <p:cNvSpPr txBox="1">
            <a:spLocks noChangeArrowheads="1"/>
          </p:cNvSpPr>
          <p:nvPr/>
        </p:nvSpPr>
        <p:spPr bwMode="gray">
          <a:xfrm>
            <a:off x="1089025" y="5686425"/>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5</a:t>
            </a:r>
          </a:p>
        </p:txBody>
      </p:sp>
      <p:sp>
        <p:nvSpPr>
          <p:cNvPr id="61463" name="Line 23"/>
          <p:cNvSpPr>
            <a:spLocks noChangeShapeType="1"/>
          </p:cNvSpPr>
          <p:nvPr/>
        </p:nvSpPr>
        <p:spPr bwMode="gray">
          <a:xfrm>
            <a:off x="1290638" y="6240463"/>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1"/>
          <p:cNvSpPr>
            <a:spLocks noGrp="1"/>
          </p:cNvSpPr>
          <p:nvPr>
            <p:ph type="title"/>
          </p:nvPr>
        </p:nvSpPr>
        <p:spPr/>
        <p:txBody>
          <a:bodyPr/>
          <a:lstStyle/>
          <a:p>
            <a:pPr eaLnBrk="1" hangingPunct="1"/>
            <a:r>
              <a:rPr lang="zh-CN" altLang="en-US"/>
              <a:t>操作系统识别</a:t>
            </a:r>
          </a:p>
        </p:txBody>
      </p:sp>
      <p:sp>
        <p:nvSpPr>
          <p:cNvPr id="62467" name="内容占位符 2"/>
          <p:cNvSpPr>
            <a:spLocks noGrp="1"/>
          </p:cNvSpPr>
          <p:nvPr>
            <p:ph idx="1"/>
          </p:nvPr>
        </p:nvSpPr>
        <p:spPr/>
        <p:txBody>
          <a:bodyPr/>
          <a:lstStyle/>
          <a:p>
            <a:pPr eaLnBrk="1" hangingPunct="1">
              <a:lnSpc>
                <a:spcPct val="150000"/>
              </a:lnSpc>
            </a:pPr>
            <a:r>
              <a:rPr lang="zh-CN" altLang="en-US" dirty="0"/>
              <a:t>根据使用的信息可分为三类：通过获取</a:t>
            </a:r>
            <a:r>
              <a:rPr lang="zh-CN" altLang="en-US" dirty="0">
                <a:solidFill>
                  <a:srgbClr val="FF0000"/>
                </a:solidFill>
              </a:rPr>
              <a:t>旗标</a:t>
            </a:r>
            <a:r>
              <a:rPr lang="zh-CN" altLang="en-US" dirty="0"/>
              <a:t>信息，利用</a:t>
            </a:r>
            <a:r>
              <a:rPr lang="zh-CN" altLang="en-US" dirty="0">
                <a:solidFill>
                  <a:srgbClr val="FF0000"/>
                </a:solidFill>
              </a:rPr>
              <a:t>端口</a:t>
            </a:r>
            <a:r>
              <a:rPr lang="zh-CN" altLang="en-US" dirty="0"/>
              <a:t>信息，通过</a:t>
            </a:r>
            <a:r>
              <a:rPr lang="en-US" altLang="zh-CN" dirty="0">
                <a:solidFill>
                  <a:srgbClr val="FF0000"/>
                </a:solidFill>
              </a:rPr>
              <a:t>TCP/IP</a:t>
            </a:r>
            <a:r>
              <a:rPr lang="zh-CN" altLang="en-US" dirty="0">
                <a:solidFill>
                  <a:srgbClr val="FF0000"/>
                </a:solidFill>
              </a:rPr>
              <a:t>协议栈指纹</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4"/>
          <p:cNvSpPr>
            <a:spLocks noGrp="1" noChangeArrowheads="1"/>
          </p:cNvSpPr>
          <p:nvPr>
            <p:ph type="title"/>
          </p:nvPr>
        </p:nvSpPr>
        <p:spPr>
          <a:xfrm>
            <a:off x="2324100" y="2574925"/>
            <a:ext cx="4762500" cy="1143000"/>
          </a:xfrm>
        </p:spPr>
        <p:txBody>
          <a:bodyPr/>
          <a:lstStyle/>
          <a:p>
            <a:pPr eaLnBrk="1" hangingPunct="1"/>
            <a:r>
              <a:rPr lang="zh-CN" altLang="en-US" b="1" dirty="0">
                <a:solidFill>
                  <a:srgbClr val="FF0000"/>
                </a:solidFill>
              </a:rPr>
              <a:t>一、旗标信息</a:t>
            </a:r>
            <a:endParaRPr lang="en-US" altLang="zh-CN" b="1" dirty="0">
              <a:solidFill>
                <a:srgbClr val="FF0000"/>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标题 1"/>
          <p:cNvSpPr>
            <a:spLocks noGrp="1"/>
          </p:cNvSpPr>
          <p:nvPr>
            <p:ph type="title"/>
          </p:nvPr>
        </p:nvSpPr>
        <p:spPr/>
        <p:txBody>
          <a:bodyPr/>
          <a:lstStyle/>
          <a:p>
            <a:pPr eaLnBrk="1" hangingPunct="1"/>
            <a:r>
              <a:rPr lang="zh-CN" altLang="en-US"/>
              <a:t>旗标</a:t>
            </a:r>
          </a:p>
        </p:txBody>
      </p:sp>
      <p:sp>
        <p:nvSpPr>
          <p:cNvPr id="64515" name="内容占位符 2"/>
          <p:cNvSpPr>
            <a:spLocks noGrp="1"/>
          </p:cNvSpPr>
          <p:nvPr>
            <p:ph idx="1"/>
          </p:nvPr>
        </p:nvSpPr>
        <p:spPr>
          <a:xfrm>
            <a:off x="376238" y="1238250"/>
            <a:ext cx="8229600" cy="4314825"/>
          </a:xfrm>
        </p:spPr>
        <p:txBody>
          <a:bodyPr/>
          <a:lstStyle/>
          <a:p>
            <a:pPr eaLnBrk="1" hangingPunct="1">
              <a:lnSpc>
                <a:spcPct val="150000"/>
              </a:lnSpc>
            </a:pPr>
            <a:r>
              <a:rPr lang="zh-CN" altLang="en-US" dirty="0"/>
              <a:t>旗标（</a:t>
            </a:r>
            <a:r>
              <a:rPr lang="en-US" altLang="zh-CN" dirty="0"/>
              <a:t>banner</a:t>
            </a:r>
            <a:r>
              <a:rPr lang="zh-CN" altLang="en-US" dirty="0"/>
              <a:t>）：客户端向服务器端提出连接请求时服务器端所返回的欢迎信息</a:t>
            </a:r>
          </a:p>
        </p:txBody>
      </p:sp>
      <p:pic>
        <p:nvPicPr>
          <p:cNvPr id="64516" name="图片 3" descr="servu旗标"/>
          <p:cNvPicPr>
            <a:picLocks noChangeAspect="1" noChangeArrowheads="1"/>
          </p:cNvPicPr>
          <p:nvPr/>
        </p:nvPicPr>
        <p:blipFill>
          <a:blip r:embed="rId3" cstate="print"/>
          <a:srcRect r="4724" b="79370"/>
          <a:stretch>
            <a:fillRect/>
          </a:stretch>
        </p:blipFill>
        <p:spPr bwMode="auto">
          <a:xfrm>
            <a:off x="1195388" y="2809875"/>
            <a:ext cx="5715000" cy="1643063"/>
          </a:xfrm>
          <a:prstGeom prst="rect">
            <a:avLst/>
          </a:prstGeom>
          <a:noFill/>
          <a:ln w="9525">
            <a:noFill/>
            <a:miter lim="800000"/>
            <a:headEnd/>
            <a:tailEnd/>
          </a:ln>
        </p:spPr>
      </p:pic>
      <p:pic>
        <p:nvPicPr>
          <p:cNvPr id="64517" name="图片 4" descr="mdaemon banner"/>
          <p:cNvPicPr>
            <a:picLocks noChangeAspect="1" noChangeArrowheads="1"/>
          </p:cNvPicPr>
          <p:nvPr/>
        </p:nvPicPr>
        <p:blipFill>
          <a:blip r:embed="rId4" cstate="print"/>
          <a:srcRect l="633" t="1721" r="9496" b="86095"/>
          <a:stretch>
            <a:fillRect/>
          </a:stretch>
        </p:blipFill>
        <p:spPr bwMode="auto">
          <a:xfrm>
            <a:off x="1204913" y="4724400"/>
            <a:ext cx="5643562" cy="1285875"/>
          </a:xfrm>
          <a:prstGeom prst="rect">
            <a:avLst/>
          </a:prstGeom>
          <a:noFill/>
          <a:ln w="9525">
            <a:noFill/>
            <a:miter lim="800000"/>
            <a:headEnd/>
            <a:tailEnd/>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标题 1"/>
          <p:cNvSpPr>
            <a:spLocks noGrp="1"/>
          </p:cNvSpPr>
          <p:nvPr>
            <p:ph type="title"/>
          </p:nvPr>
        </p:nvSpPr>
        <p:spPr/>
        <p:txBody>
          <a:bodyPr/>
          <a:lstStyle/>
          <a:p>
            <a:pPr eaLnBrk="1" hangingPunct="1"/>
            <a:r>
              <a:rPr lang="zh-CN" altLang="en-US"/>
              <a:t>旗标</a:t>
            </a:r>
          </a:p>
        </p:txBody>
      </p:sp>
      <p:sp>
        <p:nvSpPr>
          <p:cNvPr id="65539" name="内容占位符 2"/>
          <p:cNvSpPr>
            <a:spLocks noGrp="1"/>
          </p:cNvSpPr>
          <p:nvPr>
            <p:ph idx="1"/>
          </p:nvPr>
        </p:nvSpPr>
        <p:spPr>
          <a:xfrm>
            <a:off x="347663" y="1143000"/>
            <a:ext cx="8229600" cy="4552950"/>
          </a:xfrm>
        </p:spPr>
        <p:txBody>
          <a:bodyPr/>
          <a:lstStyle/>
          <a:p>
            <a:pPr eaLnBrk="1" hangingPunct="1">
              <a:lnSpc>
                <a:spcPct val="150000"/>
              </a:lnSpc>
            </a:pPr>
            <a:r>
              <a:rPr lang="zh-CN" altLang="en-US" dirty="0"/>
              <a:t>旗标（</a:t>
            </a:r>
            <a:r>
              <a:rPr lang="en-US" altLang="zh-CN" dirty="0"/>
              <a:t>banner</a:t>
            </a:r>
            <a:r>
              <a:rPr lang="zh-CN" altLang="en-US" dirty="0"/>
              <a:t>）：客户端向服务器端提出连接请求时服务器端所返回的欢迎信息</a:t>
            </a:r>
          </a:p>
        </p:txBody>
      </p:sp>
      <p:pic>
        <p:nvPicPr>
          <p:cNvPr id="65540" name="图片 8"/>
          <p:cNvPicPr>
            <a:picLocks noChangeAspect="1" noChangeArrowheads="1"/>
          </p:cNvPicPr>
          <p:nvPr/>
        </p:nvPicPr>
        <p:blipFill>
          <a:blip r:embed="rId3" cstate="print"/>
          <a:srcRect/>
          <a:stretch>
            <a:fillRect/>
          </a:stretch>
        </p:blipFill>
        <p:spPr bwMode="auto">
          <a:xfrm>
            <a:off x="1866900" y="2995613"/>
            <a:ext cx="5248275" cy="3257550"/>
          </a:xfrm>
          <a:prstGeom prst="rect">
            <a:avLst/>
          </a:prstGeom>
          <a:noFill/>
          <a:ln w="9525">
            <a:noFill/>
            <a:miter lim="800000"/>
            <a:headEnd/>
            <a:tailEnd/>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4"/>
          <p:cNvSpPr>
            <a:spLocks noGrp="1" noChangeArrowheads="1"/>
          </p:cNvSpPr>
          <p:nvPr>
            <p:ph type="title"/>
          </p:nvPr>
        </p:nvSpPr>
        <p:spPr>
          <a:xfrm>
            <a:off x="2038350" y="2755900"/>
            <a:ext cx="5391150" cy="1143000"/>
          </a:xfrm>
        </p:spPr>
        <p:txBody>
          <a:bodyPr/>
          <a:lstStyle/>
          <a:p>
            <a:pPr eaLnBrk="1" hangingPunct="1"/>
            <a:r>
              <a:rPr lang="zh-CN" altLang="en-US" b="1" dirty="0">
                <a:solidFill>
                  <a:srgbClr val="FF0000"/>
                </a:solidFill>
              </a:rPr>
              <a:t>二、端口信息</a:t>
            </a:r>
            <a:endParaRPr lang="en-US" altLang="zh-CN" b="1" dirty="0">
              <a:solidFill>
                <a:srgbClr val="FF0000"/>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标题 1"/>
          <p:cNvSpPr>
            <a:spLocks noGrp="1"/>
          </p:cNvSpPr>
          <p:nvPr>
            <p:ph type="title"/>
          </p:nvPr>
        </p:nvSpPr>
        <p:spPr/>
        <p:txBody>
          <a:bodyPr/>
          <a:lstStyle/>
          <a:p>
            <a:pPr eaLnBrk="1" hangingPunct="1"/>
            <a:r>
              <a:rPr lang="zh-CN" altLang="en-US"/>
              <a:t>端口信息</a:t>
            </a:r>
          </a:p>
        </p:txBody>
      </p:sp>
      <p:sp>
        <p:nvSpPr>
          <p:cNvPr id="67587" name="内容占位符 2"/>
          <p:cNvSpPr>
            <a:spLocks noGrp="1"/>
          </p:cNvSpPr>
          <p:nvPr>
            <p:ph idx="1"/>
          </p:nvPr>
        </p:nvSpPr>
        <p:spPr>
          <a:xfrm>
            <a:off x="592138" y="1316038"/>
            <a:ext cx="7772400" cy="4532312"/>
          </a:xfrm>
        </p:spPr>
        <p:txBody>
          <a:bodyPr/>
          <a:lstStyle/>
          <a:p>
            <a:pPr eaLnBrk="1" hangingPunct="1">
              <a:lnSpc>
                <a:spcPts val="4300"/>
              </a:lnSpc>
            </a:pPr>
            <a:r>
              <a:rPr lang="zh-CN" altLang="en-US" sz="2800" dirty="0"/>
              <a:t>端口扫描的结果在操作系统检测阶段也可以加以利用。不同操作系统通常会有一些默认开放的服务，这些服务使用特定的端口进行网络监听。例如，</a:t>
            </a:r>
            <a:r>
              <a:rPr lang="en-US" altLang="zh-CN" sz="2800" dirty="0"/>
              <a:t>Windows XP</a:t>
            </a:r>
            <a:r>
              <a:rPr lang="zh-CN" altLang="en-US" sz="2800" dirty="0"/>
              <a:t>、</a:t>
            </a:r>
            <a:r>
              <a:rPr lang="en-US" altLang="zh-CN" sz="2800" dirty="0"/>
              <a:t>Windows 2003</a:t>
            </a:r>
            <a:r>
              <a:rPr lang="zh-CN" altLang="en-US" sz="2800" dirty="0"/>
              <a:t>等系统默认开放了</a:t>
            </a:r>
            <a:r>
              <a:rPr lang="en-US" altLang="zh-CN" sz="2800" dirty="0"/>
              <a:t>TCP 135</a:t>
            </a:r>
            <a:r>
              <a:rPr lang="zh-CN" altLang="en-US" sz="2800" dirty="0"/>
              <a:t>端口、</a:t>
            </a:r>
            <a:r>
              <a:rPr lang="en-US" altLang="zh-CN" sz="2800" dirty="0"/>
              <a:t>TCP 139</a:t>
            </a:r>
            <a:r>
              <a:rPr lang="zh-CN" altLang="en-US" sz="2800" dirty="0"/>
              <a:t>端口以及</a:t>
            </a:r>
            <a:r>
              <a:rPr lang="en-US" altLang="zh-CN" sz="2800" dirty="0"/>
              <a:t>TCP 445</a:t>
            </a:r>
            <a:r>
              <a:rPr lang="zh-CN" altLang="en-US" sz="2800" dirty="0"/>
              <a:t>端口，而</a:t>
            </a:r>
            <a:r>
              <a:rPr lang="en-US" altLang="zh-CN" sz="2800" dirty="0"/>
              <a:t>Linux</a:t>
            </a:r>
            <a:r>
              <a:rPr lang="zh-CN" altLang="en-US" sz="2800" dirty="0"/>
              <a:t>系统通常不会使用这些端口。端口工作状态的差异能够为操作系统检测提供一定的依据</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4"/>
          <p:cNvSpPr>
            <a:spLocks noGrp="1" noChangeArrowheads="1"/>
          </p:cNvSpPr>
          <p:nvPr>
            <p:ph type="title"/>
          </p:nvPr>
        </p:nvSpPr>
        <p:spPr>
          <a:xfrm>
            <a:off x="1447800" y="2670175"/>
            <a:ext cx="6553200" cy="1143000"/>
          </a:xfrm>
        </p:spPr>
        <p:txBody>
          <a:bodyPr/>
          <a:lstStyle/>
          <a:p>
            <a:pPr eaLnBrk="1" hangingPunct="1"/>
            <a:r>
              <a:rPr lang="zh-CN" altLang="en-US" b="1" dirty="0">
                <a:solidFill>
                  <a:srgbClr val="FF0000"/>
                </a:solidFill>
              </a:rPr>
              <a:t>三、</a:t>
            </a:r>
            <a:r>
              <a:rPr lang="en-US" altLang="zh-CN" b="1" dirty="0">
                <a:solidFill>
                  <a:srgbClr val="FF0000"/>
                </a:solidFill>
              </a:rPr>
              <a:t>TCP/IP</a:t>
            </a:r>
            <a:r>
              <a:rPr lang="zh-CN" altLang="en-US" b="1" dirty="0">
                <a:solidFill>
                  <a:srgbClr val="FF0000"/>
                </a:solidFill>
              </a:rPr>
              <a:t>协议栈指纹</a:t>
            </a:r>
            <a:endParaRPr lang="en-US" altLang="zh-CN" b="1" dirty="0">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p:cNvSpPr>
            <a:spLocks noGrp="1" noChangeArrowheads="1"/>
          </p:cNvSpPr>
          <p:nvPr>
            <p:ph type="title"/>
          </p:nvPr>
        </p:nvSpPr>
        <p:spPr/>
        <p:txBody>
          <a:bodyPr/>
          <a:lstStyle/>
          <a:p>
            <a:pPr eaLnBrk="1" hangingPunct="1"/>
            <a:r>
              <a:rPr lang="zh-CN" altLang="en-US"/>
              <a:t>内容提纲</a:t>
            </a:r>
            <a:endParaRPr lang="zh-CN" altLang="en-US">
              <a:solidFill>
                <a:schemeClr val="accent1"/>
              </a:solidFill>
            </a:endParaRPr>
          </a:p>
        </p:txBody>
      </p:sp>
      <p:sp>
        <p:nvSpPr>
          <p:cNvPr id="22532" name="Text Box 3"/>
          <p:cNvSpPr txBox="1">
            <a:spLocks noChangeArrowheads="1"/>
          </p:cNvSpPr>
          <p:nvPr/>
        </p:nvSpPr>
        <p:spPr bwMode="auto">
          <a:xfrm>
            <a:off x="1660525" y="722313"/>
            <a:ext cx="184150" cy="366712"/>
          </a:xfrm>
          <a:prstGeom prst="rect">
            <a:avLst/>
          </a:prstGeom>
          <a:noFill/>
          <a:ln w="9525">
            <a:noFill/>
            <a:miter lim="800000"/>
          </a:ln>
        </p:spPr>
        <p:txBody>
          <a:bodyPr wrap="none">
            <a:spAutoFit/>
          </a:bodyPr>
          <a:lstStyle/>
          <a:p>
            <a:endParaRPr lang="zh-CN" altLang="zh-CN"/>
          </a:p>
        </p:txBody>
      </p:sp>
      <p:sp>
        <p:nvSpPr>
          <p:cNvPr id="22533" name="Line 4"/>
          <p:cNvSpPr>
            <a:spLocks noChangeShapeType="1"/>
          </p:cNvSpPr>
          <p:nvPr/>
        </p:nvSpPr>
        <p:spPr bwMode="gray">
          <a:xfrm>
            <a:off x="1284288" y="2933700"/>
            <a:ext cx="6167437" cy="7938"/>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22534" name="Rectangle 5"/>
          <p:cNvSpPr>
            <a:spLocks noChangeArrowheads="1"/>
          </p:cNvSpPr>
          <p:nvPr/>
        </p:nvSpPr>
        <p:spPr bwMode="gray">
          <a:xfrm rot="3419336">
            <a:off x="1011237" y="2357438"/>
            <a:ext cx="479425" cy="520700"/>
          </a:xfrm>
          <a:prstGeom prst="rect">
            <a:avLst/>
          </a:prstGeom>
          <a:solidFill>
            <a:srgbClr val="9369E7"/>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9369E7"/>
            </a:extrusionClr>
          </a:sp3d>
        </p:spPr>
        <p:txBody>
          <a:bodyPr wrap="none" anchor="ctr">
            <a:flatTx/>
          </a:bodyPr>
          <a:lstStyle/>
          <a:p>
            <a:endParaRPr lang="zh-CN" altLang="en-US"/>
          </a:p>
        </p:txBody>
      </p:sp>
      <p:sp>
        <p:nvSpPr>
          <p:cNvPr id="22535" name="Text Box 6"/>
          <p:cNvSpPr txBox="1">
            <a:spLocks noChangeArrowheads="1"/>
          </p:cNvSpPr>
          <p:nvPr/>
        </p:nvSpPr>
        <p:spPr bwMode="gray">
          <a:xfrm>
            <a:off x="1817688" y="2320925"/>
            <a:ext cx="5346700" cy="579438"/>
          </a:xfrm>
          <a:prstGeom prst="rect">
            <a:avLst/>
          </a:prstGeom>
          <a:solidFill>
            <a:srgbClr val="FF6600"/>
          </a:solid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主机扫描</a:t>
            </a:r>
          </a:p>
        </p:txBody>
      </p:sp>
      <p:sp>
        <p:nvSpPr>
          <p:cNvPr id="22536" name="Text Box 7"/>
          <p:cNvSpPr txBox="1">
            <a:spLocks noChangeArrowheads="1"/>
          </p:cNvSpPr>
          <p:nvPr/>
        </p:nvSpPr>
        <p:spPr bwMode="gray">
          <a:xfrm>
            <a:off x="1089025" y="2389188"/>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2</a:t>
            </a:r>
          </a:p>
        </p:txBody>
      </p:sp>
      <p:sp>
        <p:nvSpPr>
          <p:cNvPr id="22537" name="Rectangle 8"/>
          <p:cNvSpPr>
            <a:spLocks noChangeArrowheads="1"/>
          </p:cNvSpPr>
          <p:nvPr/>
        </p:nvSpPr>
        <p:spPr bwMode="gray">
          <a:xfrm rot="3419336">
            <a:off x="1004887" y="3435351"/>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22538" name="Text Box 9"/>
          <p:cNvSpPr txBox="1">
            <a:spLocks noChangeArrowheads="1"/>
          </p:cNvSpPr>
          <p:nvPr/>
        </p:nvSpPr>
        <p:spPr bwMode="gray">
          <a:xfrm>
            <a:off x="1811338" y="3398838"/>
            <a:ext cx="5497512"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端口扫描</a:t>
            </a:r>
          </a:p>
        </p:txBody>
      </p:sp>
      <p:sp>
        <p:nvSpPr>
          <p:cNvPr id="22539" name="Text Box 10"/>
          <p:cNvSpPr txBox="1">
            <a:spLocks noChangeArrowheads="1"/>
          </p:cNvSpPr>
          <p:nvPr/>
        </p:nvSpPr>
        <p:spPr bwMode="gray">
          <a:xfrm>
            <a:off x="1082675" y="346710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3</a:t>
            </a:r>
          </a:p>
        </p:txBody>
      </p:sp>
      <p:sp>
        <p:nvSpPr>
          <p:cNvPr id="22540" name="Line 11"/>
          <p:cNvSpPr>
            <a:spLocks noChangeShapeType="1"/>
          </p:cNvSpPr>
          <p:nvPr/>
        </p:nvSpPr>
        <p:spPr bwMode="gray">
          <a:xfrm>
            <a:off x="1284288" y="4021138"/>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22541" name="Rectangle 12"/>
          <p:cNvSpPr>
            <a:spLocks noChangeArrowheads="1"/>
          </p:cNvSpPr>
          <p:nvPr/>
        </p:nvSpPr>
        <p:spPr bwMode="gray">
          <a:xfrm rot="3419336">
            <a:off x="1009650" y="4587876"/>
            <a:ext cx="479425" cy="520700"/>
          </a:xfrm>
          <a:prstGeom prst="rect">
            <a:avLst/>
          </a:prstGeom>
          <a:solidFill>
            <a:srgbClr val="9369E7"/>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9369E7"/>
            </a:extrusionClr>
          </a:sp3d>
        </p:spPr>
        <p:txBody>
          <a:bodyPr wrap="none" anchor="ctr">
            <a:flatTx/>
          </a:bodyPr>
          <a:lstStyle/>
          <a:p>
            <a:endParaRPr lang="zh-CN" altLang="en-US"/>
          </a:p>
        </p:txBody>
      </p:sp>
      <p:sp>
        <p:nvSpPr>
          <p:cNvPr id="22542" name="Text Box 13"/>
          <p:cNvSpPr txBox="1">
            <a:spLocks noChangeArrowheads="1"/>
          </p:cNvSpPr>
          <p:nvPr/>
        </p:nvSpPr>
        <p:spPr bwMode="gray">
          <a:xfrm>
            <a:off x="1870075" y="4560888"/>
            <a:ext cx="5438775"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操作系统识别</a:t>
            </a:r>
          </a:p>
        </p:txBody>
      </p:sp>
      <p:sp>
        <p:nvSpPr>
          <p:cNvPr id="22543" name="Text Box 14"/>
          <p:cNvSpPr txBox="1">
            <a:spLocks noChangeArrowheads="1"/>
          </p:cNvSpPr>
          <p:nvPr/>
        </p:nvSpPr>
        <p:spPr bwMode="gray">
          <a:xfrm>
            <a:off x="1063625" y="462915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4</a:t>
            </a:r>
          </a:p>
        </p:txBody>
      </p:sp>
      <p:sp>
        <p:nvSpPr>
          <p:cNvPr id="22544" name="Line 15"/>
          <p:cNvSpPr>
            <a:spLocks noChangeShapeType="1"/>
          </p:cNvSpPr>
          <p:nvPr/>
        </p:nvSpPr>
        <p:spPr bwMode="gray">
          <a:xfrm>
            <a:off x="1284288" y="5173663"/>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22545" name="Rectangle 16"/>
          <p:cNvSpPr>
            <a:spLocks noChangeArrowheads="1"/>
          </p:cNvSpPr>
          <p:nvPr/>
        </p:nvSpPr>
        <p:spPr bwMode="gray">
          <a:xfrm rot="3419336">
            <a:off x="1011237" y="1270001"/>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22546" name="Text Box 17"/>
          <p:cNvSpPr txBox="1">
            <a:spLocks noChangeArrowheads="1"/>
          </p:cNvSpPr>
          <p:nvPr/>
        </p:nvSpPr>
        <p:spPr bwMode="gray">
          <a:xfrm>
            <a:off x="1817688" y="1233488"/>
            <a:ext cx="5491162"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网络扫描概述</a:t>
            </a:r>
          </a:p>
        </p:txBody>
      </p:sp>
      <p:sp>
        <p:nvSpPr>
          <p:cNvPr id="22547" name="Text Box 18"/>
          <p:cNvSpPr txBox="1">
            <a:spLocks noChangeArrowheads="1"/>
          </p:cNvSpPr>
          <p:nvPr/>
        </p:nvSpPr>
        <p:spPr bwMode="gray">
          <a:xfrm>
            <a:off x="1089025" y="130175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1</a:t>
            </a:r>
          </a:p>
        </p:txBody>
      </p:sp>
      <p:sp>
        <p:nvSpPr>
          <p:cNvPr id="22548" name="Line 19"/>
          <p:cNvSpPr>
            <a:spLocks noChangeShapeType="1"/>
          </p:cNvSpPr>
          <p:nvPr/>
        </p:nvSpPr>
        <p:spPr bwMode="gray">
          <a:xfrm>
            <a:off x="1284288" y="1862138"/>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22549" name="Rectangle 20"/>
          <p:cNvSpPr>
            <a:spLocks noChangeArrowheads="1"/>
          </p:cNvSpPr>
          <p:nvPr/>
        </p:nvSpPr>
        <p:spPr bwMode="gray">
          <a:xfrm rot="3419336">
            <a:off x="1011237" y="5654676"/>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22550" name="Text Box 21"/>
          <p:cNvSpPr txBox="1">
            <a:spLocks noChangeArrowheads="1"/>
          </p:cNvSpPr>
          <p:nvPr/>
        </p:nvSpPr>
        <p:spPr bwMode="gray">
          <a:xfrm>
            <a:off x="1817688" y="5618163"/>
            <a:ext cx="6931025"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漏洞扫描</a:t>
            </a:r>
          </a:p>
        </p:txBody>
      </p:sp>
      <p:sp>
        <p:nvSpPr>
          <p:cNvPr id="22551" name="Text Box 22"/>
          <p:cNvSpPr txBox="1">
            <a:spLocks noChangeArrowheads="1"/>
          </p:cNvSpPr>
          <p:nvPr/>
        </p:nvSpPr>
        <p:spPr bwMode="gray">
          <a:xfrm>
            <a:off x="1089025" y="5686425"/>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5</a:t>
            </a:r>
          </a:p>
        </p:txBody>
      </p:sp>
      <p:sp>
        <p:nvSpPr>
          <p:cNvPr id="22552" name="Line 23"/>
          <p:cNvSpPr>
            <a:spLocks noChangeShapeType="1"/>
          </p:cNvSpPr>
          <p:nvPr/>
        </p:nvSpPr>
        <p:spPr bwMode="gray">
          <a:xfrm>
            <a:off x="1290638" y="6240463"/>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body" idx="1"/>
          </p:nvPr>
        </p:nvSpPr>
        <p:spPr>
          <a:xfrm>
            <a:off x="338138" y="1285875"/>
            <a:ext cx="8229600" cy="4695825"/>
          </a:xfrm>
        </p:spPr>
        <p:txBody>
          <a:bodyPr/>
          <a:lstStyle/>
          <a:p>
            <a:pPr eaLnBrk="1" hangingPunct="1"/>
            <a:r>
              <a:rPr lang="zh-CN" altLang="en-US" sz="2400" dirty="0">
                <a:latin typeface="黑体" panose="02010609060101010101" pitchFamily="2" charset="-122"/>
              </a:rPr>
              <a:t>根据</a:t>
            </a:r>
            <a:r>
              <a:rPr lang="en-US" altLang="zh-CN" sz="2400" dirty="0">
                <a:latin typeface="黑体" panose="02010609060101010101" pitchFamily="2" charset="-122"/>
              </a:rPr>
              <a:t>OS</a:t>
            </a:r>
            <a:r>
              <a:rPr lang="zh-CN" altLang="en-US" sz="2400" dirty="0">
                <a:latin typeface="黑体" panose="02010609060101010101" pitchFamily="2" charset="-122"/>
              </a:rPr>
              <a:t>在</a:t>
            </a:r>
            <a:r>
              <a:rPr lang="en-US" altLang="zh-CN" sz="2400" dirty="0">
                <a:latin typeface="黑体" panose="02010609060101010101" pitchFamily="2" charset="-122"/>
              </a:rPr>
              <a:t>TCP/IP</a:t>
            </a:r>
            <a:r>
              <a:rPr lang="zh-CN" altLang="en-US" sz="2400" dirty="0">
                <a:latin typeface="黑体" panose="02010609060101010101" pitchFamily="2" charset="-122"/>
              </a:rPr>
              <a:t>协议栈实现上的不同特点，通过其对各种探测的响应规律形成识别指纹，进而识别目标主机运行的操作系统</a:t>
            </a:r>
            <a:endParaRPr lang="zh-CN" altLang="en-US" sz="2400" dirty="0"/>
          </a:p>
        </p:txBody>
      </p:sp>
      <p:sp>
        <p:nvSpPr>
          <p:cNvPr id="69635" name="Rectangle 3"/>
          <p:cNvSpPr>
            <a:spLocks noGrp="1" noChangeArrowheads="1"/>
          </p:cNvSpPr>
          <p:nvPr>
            <p:ph type="title"/>
          </p:nvPr>
        </p:nvSpPr>
        <p:spPr>
          <a:noFill/>
        </p:spPr>
        <p:txBody>
          <a:bodyPr/>
          <a:lstStyle/>
          <a:p>
            <a:pPr eaLnBrk="1" hangingPunct="1"/>
            <a:r>
              <a:rPr lang="en-US" altLang="zh-CN"/>
              <a:t>TCP/IP</a:t>
            </a:r>
            <a:r>
              <a:rPr lang="zh-CN" altLang="en-US"/>
              <a:t>协议栈指纹</a:t>
            </a:r>
          </a:p>
        </p:txBody>
      </p:sp>
      <p:pic>
        <p:nvPicPr>
          <p:cNvPr id="69636" name="Picture 2"/>
          <p:cNvPicPr>
            <a:picLocks noChangeAspect="1" noChangeArrowheads="1"/>
          </p:cNvPicPr>
          <p:nvPr/>
        </p:nvPicPr>
        <p:blipFill>
          <a:blip r:embed="rId2" cstate="print"/>
          <a:srcRect/>
          <a:stretch>
            <a:fillRect/>
          </a:stretch>
        </p:blipFill>
        <p:spPr bwMode="auto">
          <a:xfrm>
            <a:off x="1414463" y="2824163"/>
            <a:ext cx="6038850" cy="3314700"/>
          </a:xfrm>
          <a:prstGeom prst="rect">
            <a:avLst/>
          </a:prstGeom>
          <a:noFill/>
          <a:ln w="9525">
            <a:noFill/>
            <a:miter lim="800000"/>
            <a:headEnd/>
            <a:tailEnd/>
          </a:ln>
        </p:spPr>
      </p:pic>
    </p:spTree>
  </p:cSld>
  <p:clrMapOvr>
    <a:masterClrMapping/>
  </p:clrMapOvr>
  <p:transition>
    <p:push/>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pPr eaLnBrk="1" hangingPunct="1"/>
            <a:r>
              <a:rPr lang="en-US" altLang="zh-CN"/>
              <a:t>(</a:t>
            </a:r>
            <a:r>
              <a:rPr lang="zh-CN" altLang="en-US"/>
              <a:t>一）主动扫描</a:t>
            </a:r>
            <a:r>
              <a:rPr lang="en-US" altLang="zh-CN"/>
              <a:t>(1/4)</a:t>
            </a:r>
          </a:p>
        </p:txBody>
      </p:sp>
      <p:sp>
        <p:nvSpPr>
          <p:cNvPr id="70659" name="Rectangle 3"/>
          <p:cNvSpPr>
            <a:spLocks noGrp="1" noChangeArrowheads="1"/>
          </p:cNvSpPr>
          <p:nvPr>
            <p:ph type="body" idx="1"/>
          </p:nvPr>
        </p:nvSpPr>
        <p:spPr>
          <a:xfrm>
            <a:off x="668338" y="1458913"/>
            <a:ext cx="7772400" cy="4114800"/>
          </a:xfrm>
        </p:spPr>
        <p:txBody>
          <a:bodyPr/>
          <a:lstStyle/>
          <a:p>
            <a:pPr eaLnBrk="1" hangingPunct="1">
              <a:lnSpc>
                <a:spcPct val="150000"/>
              </a:lnSpc>
              <a:spcBef>
                <a:spcPts val="0"/>
              </a:spcBef>
            </a:pPr>
            <a:r>
              <a:rPr lang="zh-CN" altLang="en-US" dirty="0"/>
              <a:t>采用向目标系统发送构造的特殊包并监控其应答的方式来识别操作系统类型。</a:t>
            </a:r>
          </a:p>
          <a:p>
            <a:pPr eaLnBrk="1" hangingPunct="1">
              <a:lnSpc>
                <a:spcPct val="150000"/>
              </a:lnSpc>
              <a:spcBef>
                <a:spcPts val="0"/>
              </a:spcBef>
            </a:pPr>
            <a:r>
              <a:rPr lang="zh-CN" altLang="en-US" dirty="0"/>
              <a:t>主动扫描具有速度快、可靠性高等优点，但同样严重依赖于目标系统网络拓扑结构和过滤规则。</a:t>
            </a:r>
          </a:p>
        </p:txBody>
      </p:sp>
    </p:spTree>
  </p:cSld>
  <p:clrMapOvr>
    <a:masterClrMapping/>
  </p:clrMapOvr>
  <p:transition>
    <p:push/>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p:txBody>
          <a:bodyPr/>
          <a:lstStyle/>
          <a:p>
            <a:pPr eaLnBrk="1" hangingPunct="1"/>
            <a:r>
              <a:rPr lang="en-US" altLang="zh-CN"/>
              <a:t>(</a:t>
            </a:r>
            <a:r>
              <a:rPr lang="zh-CN" altLang="en-US"/>
              <a:t>一）主动扫描</a:t>
            </a:r>
            <a:r>
              <a:rPr lang="en-US" altLang="zh-CN"/>
              <a:t>(2/4)</a:t>
            </a:r>
          </a:p>
        </p:txBody>
      </p:sp>
      <p:sp>
        <p:nvSpPr>
          <p:cNvPr id="71683" name="Rectangle 3"/>
          <p:cNvSpPr>
            <a:spLocks noGrp="1" noChangeArrowheads="1"/>
          </p:cNvSpPr>
          <p:nvPr>
            <p:ph type="body" idx="1"/>
          </p:nvPr>
        </p:nvSpPr>
        <p:spPr>
          <a:xfrm>
            <a:off x="371475" y="1214438"/>
            <a:ext cx="8229600" cy="4976812"/>
          </a:xfrm>
        </p:spPr>
        <p:txBody>
          <a:bodyPr/>
          <a:lstStyle/>
          <a:p>
            <a:pPr eaLnBrk="1" hangingPunct="1"/>
            <a:r>
              <a:rPr lang="en-US" altLang="zh-CN" sz="2000" dirty="0">
                <a:latin typeface="黑体" panose="02010609060101010101" pitchFamily="2" charset="-122"/>
              </a:rPr>
              <a:t>FIN</a:t>
            </a:r>
            <a:r>
              <a:rPr lang="zh-CN" altLang="en-US" sz="2000" dirty="0">
                <a:latin typeface="黑体" panose="02010609060101010101" pitchFamily="2" charset="-122"/>
              </a:rPr>
              <a:t>探测：发送一个</a:t>
            </a:r>
            <a:r>
              <a:rPr lang="en-US" altLang="zh-CN" sz="2000" dirty="0">
                <a:latin typeface="黑体" panose="02010609060101010101" pitchFamily="2" charset="-122"/>
              </a:rPr>
              <a:t>FIN</a:t>
            </a:r>
            <a:r>
              <a:rPr lang="zh-CN" altLang="en-US" sz="2000" dirty="0">
                <a:latin typeface="黑体" panose="02010609060101010101" pitchFamily="2" charset="-122"/>
              </a:rPr>
              <a:t>包给一个打开的端口，一般的行为是不响应，但某些实现例如 </a:t>
            </a:r>
            <a:r>
              <a:rPr lang="en-US" altLang="zh-CN" sz="2000" dirty="0">
                <a:latin typeface="黑体" panose="02010609060101010101" pitchFamily="2" charset="-122"/>
              </a:rPr>
              <a:t>BSDI, CISCO,HP/UX,MVS,</a:t>
            </a:r>
            <a:r>
              <a:rPr lang="zh-CN" altLang="en-US" sz="2000" dirty="0">
                <a:latin typeface="黑体" panose="02010609060101010101" pitchFamily="2" charset="-122"/>
              </a:rPr>
              <a:t>和</a:t>
            </a:r>
            <a:r>
              <a:rPr lang="en-US" altLang="zh-CN" sz="2000" dirty="0">
                <a:latin typeface="黑体" panose="02010609060101010101" pitchFamily="2" charset="-122"/>
              </a:rPr>
              <a:t>IRIX </a:t>
            </a:r>
            <a:r>
              <a:rPr lang="zh-CN" altLang="en-US" sz="2000" dirty="0">
                <a:latin typeface="黑体" panose="02010609060101010101" pitchFamily="2" charset="-122"/>
              </a:rPr>
              <a:t>发回一个</a:t>
            </a:r>
            <a:r>
              <a:rPr lang="en-US" altLang="zh-CN" sz="2000" dirty="0">
                <a:latin typeface="黑体" panose="02010609060101010101" pitchFamily="2" charset="-122"/>
              </a:rPr>
              <a:t>RESET</a:t>
            </a:r>
            <a:r>
              <a:rPr lang="zh-CN" altLang="en-US" sz="2000" dirty="0">
                <a:latin typeface="黑体" panose="02010609060101010101" pitchFamily="2" charset="-122"/>
              </a:rPr>
              <a:t>。</a:t>
            </a:r>
          </a:p>
          <a:p>
            <a:pPr eaLnBrk="1" hangingPunct="1"/>
            <a:r>
              <a:rPr lang="en-US" altLang="zh-CN" sz="2000" dirty="0">
                <a:latin typeface="黑体" panose="02010609060101010101" pitchFamily="2" charset="-122"/>
              </a:rPr>
              <a:t>BOGUS</a:t>
            </a:r>
            <a:r>
              <a:rPr lang="zh-CN" altLang="en-US" sz="2000" dirty="0">
                <a:latin typeface="黑体" panose="02010609060101010101" pitchFamily="2" charset="-122"/>
              </a:rPr>
              <a:t>标记探测：设置一个未定义的</a:t>
            </a:r>
            <a:r>
              <a:rPr lang="en-US" altLang="zh-CN" sz="2000" dirty="0">
                <a:latin typeface="黑体" panose="02010609060101010101" pitchFamily="2" charset="-122"/>
              </a:rPr>
              <a:t>TCP "</a:t>
            </a:r>
            <a:r>
              <a:rPr lang="zh-CN" altLang="en-US" sz="2000" dirty="0">
                <a:latin typeface="黑体" panose="02010609060101010101" pitchFamily="2" charset="-122"/>
              </a:rPr>
              <a:t>标记</a:t>
            </a:r>
            <a:r>
              <a:rPr lang="en-US" altLang="zh-CN" sz="2000" dirty="0">
                <a:latin typeface="黑体" panose="02010609060101010101" pitchFamily="2" charset="-122"/>
              </a:rPr>
              <a:t>"</a:t>
            </a:r>
            <a:r>
              <a:rPr lang="zh-CN" altLang="en-US" sz="2000" dirty="0">
                <a:latin typeface="黑体" panose="02010609060101010101" pitchFamily="2" charset="-122"/>
              </a:rPr>
              <a:t>（</a:t>
            </a:r>
            <a:r>
              <a:rPr lang="en-US" altLang="zh-CN" sz="2000" dirty="0">
                <a:latin typeface="黑体" panose="02010609060101010101" pitchFamily="2" charset="-122"/>
              </a:rPr>
              <a:t>64</a:t>
            </a:r>
            <a:r>
              <a:rPr lang="zh-CN" altLang="en-US" sz="2000" dirty="0">
                <a:latin typeface="黑体" panose="02010609060101010101" pitchFamily="2" charset="-122"/>
              </a:rPr>
              <a:t>或</a:t>
            </a:r>
            <a:r>
              <a:rPr lang="en-US" altLang="zh-CN" sz="2000" dirty="0">
                <a:latin typeface="黑体" panose="02010609060101010101" pitchFamily="2" charset="-122"/>
              </a:rPr>
              <a:t>128</a:t>
            </a:r>
            <a:r>
              <a:rPr lang="zh-CN" altLang="en-US" sz="2000" dirty="0">
                <a:latin typeface="黑体" panose="02010609060101010101" pitchFamily="2" charset="-122"/>
              </a:rPr>
              <a:t>）在</a:t>
            </a:r>
            <a:r>
              <a:rPr lang="en-US" altLang="zh-CN" sz="2000" dirty="0">
                <a:latin typeface="黑体" panose="02010609060101010101" pitchFamily="2" charset="-122"/>
              </a:rPr>
              <a:t>SYN</a:t>
            </a:r>
            <a:r>
              <a:rPr lang="zh-CN" altLang="en-US" sz="2000" dirty="0">
                <a:latin typeface="黑体" panose="02010609060101010101" pitchFamily="2" charset="-122"/>
              </a:rPr>
              <a:t>包的</a:t>
            </a:r>
            <a:r>
              <a:rPr lang="en-US" altLang="zh-CN" sz="2000" dirty="0">
                <a:latin typeface="黑体" panose="02010609060101010101" pitchFamily="2" charset="-122"/>
              </a:rPr>
              <a:t>TCP</a:t>
            </a:r>
            <a:r>
              <a:rPr lang="zh-CN" altLang="en-US" sz="2000" dirty="0">
                <a:latin typeface="黑体" panose="02010609060101010101" pitchFamily="2" charset="-122"/>
              </a:rPr>
              <a:t>头里。</a:t>
            </a:r>
            <a:r>
              <a:rPr lang="en-US" altLang="zh-CN" sz="2000" dirty="0">
                <a:latin typeface="黑体" panose="02010609060101010101" pitchFamily="2" charset="-122"/>
              </a:rPr>
              <a:t>Linux</a:t>
            </a:r>
            <a:r>
              <a:rPr lang="zh-CN" altLang="en-US" sz="2000" dirty="0">
                <a:latin typeface="黑体" panose="02010609060101010101" pitchFamily="2" charset="-122"/>
              </a:rPr>
              <a:t>机器到</a:t>
            </a:r>
            <a:r>
              <a:rPr lang="en-US" altLang="zh-CN" sz="2000" dirty="0">
                <a:latin typeface="黑体" panose="02010609060101010101" pitchFamily="2" charset="-122"/>
              </a:rPr>
              <a:t>2.0.35</a:t>
            </a:r>
            <a:r>
              <a:rPr lang="zh-CN" altLang="en-US" sz="2000" dirty="0">
                <a:latin typeface="黑体" panose="02010609060101010101" pitchFamily="2" charset="-122"/>
              </a:rPr>
              <a:t>之前在回应中保持这个标记。</a:t>
            </a:r>
          </a:p>
          <a:p>
            <a:pPr eaLnBrk="1" hangingPunct="1"/>
            <a:r>
              <a:rPr lang="en-US" altLang="zh-CN" sz="2000" dirty="0">
                <a:latin typeface="黑体" panose="02010609060101010101" pitchFamily="2" charset="-122"/>
              </a:rPr>
              <a:t>TCP ISN</a:t>
            </a:r>
            <a:r>
              <a:rPr lang="zh-CN" altLang="en-US" sz="2000" dirty="0">
                <a:latin typeface="黑体" panose="02010609060101010101" pitchFamily="2" charset="-122"/>
              </a:rPr>
              <a:t>（初始化序列数）取样：找出当响应一个连接请求时由</a:t>
            </a:r>
            <a:r>
              <a:rPr lang="en-US" altLang="zh-CN" sz="2000" dirty="0">
                <a:latin typeface="黑体" panose="02010609060101010101" pitchFamily="2" charset="-122"/>
              </a:rPr>
              <a:t>TCP </a:t>
            </a:r>
            <a:r>
              <a:rPr lang="zh-CN" altLang="en-US" sz="2000" dirty="0">
                <a:latin typeface="黑体" panose="02010609060101010101" pitchFamily="2" charset="-122"/>
              </a:rPr>
              <a:t>实现所选择的初始化序列数式样。这可分为许多组例如传统的</a:t>
            </a:r>
            <a:r>
              <a:rPr lang="en-US" altLang="zh-CN" sz="2000" dirty="0">
                <a:latin typeface="黑体" panose="02010609060101010101" pitchFamily="2" charset="-122"/>
              </a:rPr>
              <a:t>64K</a:t>
            </a:r>
            <a:r>
              <a:rPr lang="zh-CN" altLang="en-US" sz="2000" dirty="0">
                <a:latin typeface="黑体" panose="02010609060101010101" pitchFamily="2" charset="-122"/>
              </a:rPr>
              <a:t>（许多老</a:t>
            </a:r>
            <a:r>
              <a:rPr lang="en-US" altLang="zh-CN" sz="2000" dirty="0">
                <a:latin typeface="黑体" panose="02010609060101010101" pitchFamily="2" charset="-122"/>
              </a:rPr>
              <a:t>UNIX</a:t>
            </a:r>
            <a:r>
              <a:rPr lang="zh-CN" altLang="en-US" sz="2000" dirty="0">
                <a:latin typeface="黑体" panose="02010609060101010101" pitchFamily="2" charset="-122"/>
              </a:rPr>
              <a:t>机器），随机增量（新版本的</a:t>
            </a:r>
            <a:r>
              <a:rPr lang="en-US" altLang="zh-CN" sz="2000" dirty="0">
                <a:latin typeface="黑体" panose="02010609060101010101" pitchFamily="2" charset="-122"/>
              </a:rPr>
              <a:t>Solaris</a:t>
            </a:r>
            <a:r>
              <a:rPr lang="zh-CN" altLang="en-US" sz="2000" dirty="0">
                <a:latin typeface="黑体" panose="02010609060101010101" pitchFamily="2" charset="-122"/>
              </a:rPr>
              <a:t>，</a:t>
            </a:r>
            <a:r>
              <a:rPr lang="en-US" altLang="zh-CN" sz="2000" dirty="0">
                <a:latin typeface="黑体" panose="02010609060101010101" pitchFamily="2" charset="-122"/>
              </a:rPr>
              <a:t>IRIX</a:t>
            </a:r>
            <a:r>
              <a:rPr lang="zh-CN" altLang="en-US" sz="2000" dirty="0">
                <a:latin typeface="黑体" panose="02010609060101010101" pitchFamily="2" charset="-122"/>
              </a:rPr>
              <a:t>，</a:t>
            </a:r>
            <a:r>
              <a:rPr lang="en-US" altLang="zh-CN" sz="2000" dirty="0">
                <a:latin typeface="黑体" panose="02010609060101010101" pitchFamily="2" charset="-122"/>
              </a:rPr>
              <a:t>FreeBSD</a:t>
            </a:r>
            <a:r>
              <a:rPr lang="zh-CN" altLang="en-US" sz="2000" dirty="0">
                <a:latin typeface="黑体" panose="02010609060101010101" pitchFamily="2" charset="-122"/>
              </a:rPr>
              <a:t>，</a:t>
            </a:r>
            <a:r>
              <a:rPr lang="en-US" altLang="zh-CN" sz="2000" dirty="0">
                <a:latin typeface="黑体" panose="02010609060101010101" pitchFamily="2" charset="-122"/>
              </a:rPr>
              <a:t>Digital UNIX</a:t>
            </a:r>
            <a:r>
              <a:rPr lang="zh-CN" altLang="en-US" sz="2000" dirty="0">
                <a:latin typeface="黑体" panose="02010609060101010101" pitchFamily="2" charset="-122"/>
              </a:rPr>
              <a:t>，</a:t>
            </a:r>
            <a:r>
              <a:rPr lang="en-US" altLang="zh-CN" sz="2000" dirty="0">
                <a:latin typeface="黑体" panose="02010609060101010101" pitchFamily="2" charset="-122"/>
              </a:rPr>
              <a:t>Cray</a:t>
            </a:r>
            <a:r>
              <a:rPr lang="zh-CN" altLang="en-US" sz="2000" dirty="0">
                <a:latin typeface="黑体" panose="02010609060101010101" pitchFamily="2" charset="-122"/>
              </a:rPr>
              <a:t>，等），真</a:t>
            </a:r>
            <a:r>
              <a:rPr lang="zh-CN" altLang="en-US" sz="2000" dirty="0"/>
              <a:t>“</a:t>
            </a:r>
            <a:r>
              <a:rPr lang="zh-CN" altLang="en-US" sz="2000" dirty="0">
                <a:latin typeface="黑体" panose="02010609060101010101" pitchFamily="2" charset="-122"/>
              </a:rPr>
              <a:t>随机</a:t>
            </a:r>
            <a:r>
              <a:rPr lang="zh-CN" altLang="en-US" sz="2000" dirty="0"/>
              <a:t>”</a:t>
            </a:r>
            <a:r>
              <a:rPr lang="zh-CN" altLang="en-US" sz="2000" dirty="0">
                <a:latin typeface="黑体" panose="02010609060101010101" pitchFamily="2" charset="-122"/>
              </a:rPr>
              <a:t>（</a:t>
            </a:r>
            <a:r>
              <a:rPr lang="en-US" altLang="zh-CN" sz="2000" dirty="0">
                <a:latin typeface="黑体" panose="02010609060101010101" pitchFamily="2" charset="-122"/>
              </a:rPr>
              <a:t>Linux 2.0.*</a:t>
            </a:r>
            <a:r>
              <a:rPr lang="zh-CN" altLang="en-US" sz="2000" dirty="0">
                <a:latin typeface="黑体" panose="02010609060101010101" pitchFamily="2" charset="-122"/>
              </a:rPr>
              <a:t>，</a:t>
            </a:r>
            <a:r>
              <a:rPr lang="en-US" altLang="zh-CN" sz="2000" dirty="0">
                <a:latin typeface="黑体" panose="02010609060101010101" pitchFamily="2" charset="-122"/>
              </a:rPr>
              <a:t>OpenVMS,</a:t>
            </a:r>
            <a:r>
              <a:rPr lang="zh-CN" altLang="en-US" sz="2000" dirty="0">
                <a:latin typeface="黑体" panose="02010609060101010101" pitchFamily="2" charset="-122"/>
              </a:rPr>
              <a:t>新的</a:t>
            </a:r>
            <a:r>
              <a:rPr lang="en-US" altLang="zh-CN" sz="2000" dirty="0">
                <a:latin typeface="黑体" panose="02010609060101010101" pitchFamily="2" charset="-122"/>
              </a:rPr>
              <a:t>AIX,</a:t>
            </a:r>
            <a:r>
              <a:rPr lang="zh-CN" altLang="en-US" sz="2000" dirty="0">
                <a:latin typeface="黑体" panose="02010609060101010101" pitchFamily="2" charset="-122"/>
              </a:rPr>
              <a:t>等），</a:t>
            </a:r>
            <a:r>
              <a:rPr lang="en-US" altLang="zh-CN" sz="2000" dirty="0">
                <a:latin typeface="黑体" panose="02010609060101010101" pitchFamily="2" charset="-122"/>
              </a:rPr>
              <a:t>Windows </a:t>
            </a:r>
            <a:r>
              <a:rPr lang="zh-CN" altLang="en-US" sz="2000" dirty="0">
                <a:latin typeface="黑体" panose="02010609060101010101" pitchFamily="2" charset="-122"/>
              </a:rPr>
              <a:t>机器（和一些其他的）用一个</a:t>
            </a:r>
            <a:r>
              <a:rPr lang="zh-CN" altLang="en-US" sz="2000" dirty="0"/>
              <a:t>“</a:t>
            </a:r>
            <a:r>
              <a:rPr lang="zh-CN" altLang="en-US" sz="2000" dirty="0">
                <a:latin typeface="黑体" panose="02010609060101010101" pitchFamily="2" charset="-122"/>
              </a:rPr>
              <a:t>时间相关</a:t>
            </a:r>
            <a:r>
              <a:rPr lang="zh-CN" altLang="en-US" sz="2000" dirty="0"/>
              <a:t>”</a:t>
            </a:r>
            <a:r>
              <a:rPr lang="zh-CN" altLang="en-US" sz="2000" dirty="0">
                <a:latin typeface="黑体" panose="02010609060101010101" pitchFamily="2" charset="-122"/>
              </a:rPr>
              <a:t>模型，每过一段时间</a:t>
            </a:r>
            <a:r>
              <a:rPr lang="en-US" altLang="zh-CN" sz="2000" dirty="0">
                <a:latin typeface="黑体" panose="02010609060101010101" pitchFamily="2" charset="-122"/>
              </a:rPr>
              <a:t>ISN</a:t>
            </a:r>
            <a:r>
              <a:rPr lang="zh-CN" altLang="en-US" sz="2000" dirty="0">
                <a:latin typeface="黑体" panose="02010609060101010101" pitchFamily="2" charset="-122"/>
              </a:rPr>
              <a:t>就被加上一个小的固定数。</a:t>
            </a:r>
          </a:p>
        </p:txBody>
      </p:sp>
    </p:spTree>
  </p:cSld>
  <p:clrMapOvr>
    <a:masterClrMapping/>
  </p:clrMapOvr>
  <p:transition>
    <p:push/>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pPr eaLnBrk="1" hangingPunct="1"/>
            <a:r>
              <a:rPr lang="en-US" altLang="zh-CN"/>
              <a:t>(</a:t>
            </a:r>
            <a:r>
              <a:rPr lang="zh-CN" altLang="en-US"/>
              <a:t>一）主动扫描</a:t>
            </a:r>
            <a:r>
              <a:rPr lang="en-US" altLang="zh-CN"/>
              <a:t>(3/4)</a:t>
            </a:r>
          </a:p>
        </p:txBody>
      </p:sp>
      <p:sp>
        <p:nvSpPr>
          <p:cNvPr id="72707" name="Rectangle 3"/>
          <p:cNvSpPr>
            <a:spLocks noGrp="1" noChangeArrowheads="1"/>
          </p:cNvSpPr>
          <p:nvPr>
            <p:ph type="body" idx="1"/>
          </p:nvPr>
        </p:nvSpPr>
        <p:spPr>
          <a:xfrm>
            <a:off x="419100" y="1376363"/>
            <a:ext cx="8229600" cy="4786312"/>
          </a:xfrm>
        </p:spPr>
        <p:txBody>
          <a:bodyPr/>
          <a:lstStyle/>
          <a:p>
            <a:pPr eaLnBrk="1" hangingPunct="1"/>
            <a:r>
              <a:rPr lang="zh-CN" altLang="en-US" sz="2000" dirty="0">
                <a:latin typeface="黑体" panose="02010609060101010101" pitchFamily="2" charset="-122"/>
              </a:rPr>
              <a:t>不分段指示位：许多操作系统开始在送出的一些包中设置</a:t>
            </a:r>
            <a:r>
              <a:rPr lang="en-US" altLang="zh-CN" sz="2000" dirty="0">
                <a:latin typeface="黑体" panose="02010609060101010101" pitchFamily="2" charset="-122"/>
              </a:rPr>
              <a:t>IP</a:t>
            </a:r>
            <a:r>
              <a:rPr lang="zh-CN" altLang="en-US" sz="2000" dirty="0">
                <a:latin typeface="黑体" panose="02010609060101010101" pitchFamily="2" charset="-122"/>
              </a:rPr>
              <a:t>的</a:t>
            </a:r>
            <a:r>
              <a:rPr lang="en-US" altLang="zh-CN" sz="2000" dirty="0">
                <a:latin typeface="黑体" panose="02010609060101010101" pitchFamily="2" charset="-122"/>
              </a:rPr>
              <a:t>"Don't Fragment"</a:t>
            </a:r>
            <a:r>
              <a:rPr lang="zh-CN" altLang="en-US" sz="2000" dirty="0">
                <a:latin typeface="黑体" panose="02010609060101010101" pitchFamily="2" charset="-122"/>
              </a:rPr>
              <a:t>位。</a:t>
            </a:r>
          </a:p>
          <a:p>
            <a:pPr eaLnBrk="1" hangingPunct="1"/>
            <a:r>
              <a:rPr lang="en-US" altLang="zh-CN" sz="2000" dirty="0">
                <a:latin typeface="黑体" panose="02010609060101010101" pitchFamily="2" charset="-122"/>
              </a:rPr>
              <a:t>TCP</a:t>
            </a:r>
            <a:r>
              <a:rPr lang="zh-CN" altLang="en-US" sz="2000" dirty="0">
                <a:latin typeface="黑体" panose="02010609060101010101" pitchFamily="2" charset="-122"/>
              </a:rPr>
              <a:t>初始化窗口值：检查返回包的窗口大小。如</a:t>
            </a:r>
            <a:r>
              <a:rPr lang="en-US" altLang="zh-CN" sz="2000" dirty="0" err="1">
                <a:latin typeface="黑体" panose="02010609060101010101" pitchFamily="2" charset="-122"/>
              </a:rPr>
              <a:t>queso</a:t>
            </a:r>
            <a:r>
              <a:rPr lang="zh-CN" altLang="en-US" sz="2000" dirty="0">
                <a:latin typeface="黑体" panose="02010609060101010101" pitchFamily="2" charset="-122"/>
              </a:rPr>
              <a:t>和</a:t>
            </a:r>
            <a:r>
              <a:rPr lang="en-US" altLang="zh-CN" sz="2000" dirty="0" err="1">
                <a:latin typeface="黑体" panose="02010609060101010101" pitchFamily="2" charset="-122"/>
              </a:rPr>
              <a:t>nmap</a:t>
            </a:r>
            <a:r>
              <a:rPr lang="zh-CN" altLang="en-US" sz="2000" dirty="0">
                <a:latin typeface="黑体" panose="02010609060101010101" pitchFamily="2" charset="-122"/>
              </a:rPr>
              <a:t>保持对窗口的精确跟踪因为它对于特定</a:t>
            </a:r>
            <a:r>
              <a:rPr lang="en-US" altLang="zh-CN" sz="2000" dirty="0">
                <a:latin typeface="黑体" panose="02010609060101010101" pitchFamily="2" charset="-122"/>
              </a:rPr>
              <a:t>OS</a:t>
            </a:r>
            <a:r>
              <a:rPr lang="zh-CN" altLang="en-US" sz="2000" dirty="0">
                <a:latin typeface="黑体" panose="02010609060101010101" pitchFamily="2" charset="-122"/>
              </a:rPr>
              <a:t>基本是常数。</a:t>
            </a:r>
          </a:p>
          <a:p>
            <a:pPr eaLnBrk="1" hangingPunct="1"/>
            <a:r>
              <a:rPr lang="en-US" altLang="zh-CN" sz="2000" dirty="0">
                <a:latin typeface="黑体" panose="02010609060101010101" pitchFamily="2" charset="-122"/>
              </a:rPr>
              <a:t>ACK</a:t>
            </a:r>
            <a:r>
              <a:rPr lang="zh-CN" altLang="en-US" sz="2000" dirty="0">
                <a:latin typeface="黑体" panose="02010609060101010101" pitchFamily="2" charset="-122"/>
              </a:rPr>
              <a:t>值：不同实现中一些情况下</a:t>
            </a:r>
            <a:r>
              <a:rPr lang="en-US" altLang="zh-CN" sz="2000" dirty="0">
                <a:latin typeface="黑体" panose="02010609060101010101" pitchFamily="2" charset="-122"/>
              </a:rPr>
              <a:t>ACK</a:t>
            </a:r>
            <a:r>
              <a:rPr lang="zh-CN" altLang="en-US" sz="2000" dirty="0">
                <a:latin typeface="黑体" panose="02010609060101010101" pitchFamily="2" charset="-122"/>
              </a:rPr>
              <a:t>域的值是不同的。例如，如果你送了一个</a:t>
            </a:r>
            <a:r>
              <a:rPr lang="en-US" altLang="zh-CN" sz="2000" dirty="0">
                <a:latin typeface="黑体" panose="02010609060101010101" pitchFamily="2" charset="-122"/>
              </a:rPr>
              <a:t>FIN|PSH|URG </a:t>
            </a:r>
            <a:r>
              <a:rPr lang="zh-CN" altLang="en-US" sz="2000" dirty="0">
                <a:latin typeface="黑体" panose="02010609060101010101" pitchFamily="2" charset="-122"/>
              </a:rPr>
              <a:t>到一个关闭的</a:t>
            </a:r>
            <a:r>
              <a:rPr lang="en-US" altLang="zh-CN" sz="2000" dirty="0">
                <a:latin typeface="黑体" panose="02010609060101010101" pitchFamily="2" charset="-122"/>
              </a:rPr>
              <a:t>TCP </a:t>
            </a:r>
            <a:r>
              <a:rPr lang="zh-CN" altLang="en-US" sz="2000" dirty="0">
                <a:latin typeface="黑体" panose="02010609060101010101" pitchFamily="2" charset="-122"/>
              </a:rPr>
              <a:t>端口。大多数实现会设置</a:t>
            </a:r>
            <a:r>
              <a:rPr lang="en-US" altLang="zh-CN" sz="2000" dirty="0">
                <a:latin typeface="黑体" panose="02010609060101010101" pitchFamily="2" charset="-122"/>
              </a:rPr>
              <a:t>ACK </a:t>
            </a:r>
            <a:r>
              <a:rPr lang="zh-CN" altLang="en-US" sz="2000" dirty="0">
                <a:latin typeface="黑体" panose="02010609060101010101" pitchFamily="2" charset="-122"/>
              </a:rPr>
              <a:t>为你的初始序列数，而</a:t>
            </a:r>
            <a:r>
              <a:rPr lang="en-US" altLang="zh-CN" sz="2000" dirty="0">
                <a:latin typeface="黑体" panose="02010609060101010101" pitchFamily="2" charset="-122"/>
              </a:rPr>
              <a:t>Windows </a:t>
            </a:r>
            <a:r>
              <a:rPr lang="zh-CN" altLang="en-US" sz="2000" dirty="0">
                <a:latin typeface="黑体" panose="02010609060101010101" pitchFamily="2" charset="-122"/>
              </a:rPr>
              <a:t>会送给你序列数加</a:t>
            </a:r>
            <a:r>
              <a:rPr lang="en-US" altLang="zh-CN" sz="2000" dirty="0">
                <a:latin typeface="黑体" panose="02010609060101010101" pitchFamily="2" charset="-122"/>
              </a:rPr>
              <a:t>1 </a:t>
            </a:r>
            <a:r>
              <a:rPr lang="zh-CN" altLang="en-US" sz="2000" dirty="0">
                <a:latin typeface="黑体" panose="02010609060101010101" pitchFamily="2" charset="-122"/>
              </a:rPr>
              <a:t>。</a:t>
            </a:r>
          </a:p>
          <a:p>
            <a:pPr eaLnBrk="1" hangingPunct="1"/>
            <a:r>
              <a:rPr lang="en-US" altLang="zh-CN" sz="2000" dirty="0">
                <a:latin typeface="黑体" panose="02010609060101010101" pitchFamily="2" charset="-122"/>
              </a:rPr>
              <a:t>ICMP</a:t>
            </a:r>
            <a:r>
              <a:rPr lang="zh-CN" altLang="en-US" sz="2000" dirty="0">
                <a:latin typeface="黑体" panose="02010609060101010101" pitchFamily="2" charset="-122"/>
              </a:rPr>
              <a:t>错误信息终结：一些操作系统限制各种错误信息的发送率。例如，</a:t>
            </a:r>
            <a:r>
              <a:rPr lang="en-US" altLang="zh-CN" sz="2000" dirty="0">
                <a:latin typeface="黑体" panose="02010609060101010101" pitchFamily="2" charset="-122"/>
              </a:rPr>
              <a:t>Linux </a:t>
            </a:r>
            <a:r>
              <a:rPr lang="zh-CN" altLang="en-US" sz="2000" dirty="0">
                <a:latin typeface="黑体" panose="02010609060101010101" pitchFamily="2" charset="-122"/>
              </a:rPr>
              <a:t>内核限制目的不可达消息的生成每</a:t>
            </a:r>
            <a:r>
              <a:rPr lang="en-US" altLang="zh-CN" sz="2000" dirty="0">
                <a:latin typeface="黑体" panose="02010609060101010101" pitchFamily="2" charset="-122"/>
              </a:rPr>
              <a:t>4 </a:t>
            </a:r>
            <a:r>
              <a:rPr lang="zh-CN" altLang="en-US" sz="2000" dirty="0">
                <a:latin typeface="黑体" panose="02010609060101010101" pitchFamily="2" charset="-122"/>
              </a:rPr>
              <a:t>秒钟最多</a:t>
            </a:r>
            <a:r>
              <a:rPr lang="en-US" altLang="zh-CN" sz="2000" dirty="0">
                <a:latin typeface="黑体" panose="02010609060101010101" pitchFamily="2" charset="-122"/>
              </a:rPr>
              <a:t>80</a:t>
            </a:r>
            <a:r>
              <a:rPr lang="zh-CN" altLang="en-US" sz="2000" dirty="0">
                <a:latin typeface="黑体" panose="02010609060101010101" pitchFamily="2" charset="-122"/>
              </a:rPr>
              <a:t>个。测试的一种办法是发一串包到一些随机的高</a:t>
            </a:r>
            <a:r>
              <a:rPr lang="en-US" altLang="zh-CN" sz="2000" dirty="0">
                <a:latin typeface="黑体" panose="02010609060101010101" pitchFamily="2" charset="-122"/>
              </a:rPr>
              <a:t>UDP</a:t>
            </a:r>
            <a:r>
              <a:rPr lang="zh-CN" altLang="en-US" sz="2000" dirty="0">
                <a:latin typeface="黑体" panose="02010609060101010101" pitchFamily="2" charset="-122"/>
              </a:rPr>
              <a:t>端口并计数收到的不可达消息。</a:t>
            </a:r>
          </a:p>
        </p:txBody>
      </p:sp>
    </p:spTree>
  </p:cSld>
  <p:clrMapOvr>
    <a:masterClrMapping/>
  </p:clrMapOvr>
  <p:transition>
    <p:push/>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p:txBody>
          <a:bodyPr/>
          <a:lstStyle/>
          <a:p>
            <a:pPr eaLnBrk="1" hangingPunct="1"/>
            <a:r>
              <a:rPr lang="en-US" altLang="zh-CN"/>
              <a:t>(</a:t>
            </a:r>
            <a:r>
              <a:rPr lang="zh-CN" altLang="en-US"/>
              <a:t>一）主动扫描</a:t>
            </a:r>
            <a:r>
              <a:rPr lang="en-US" altLang="zh-CN"/>
              <a:t>(4/4)</a:t>
            </a:r>
          </a:p>
        </p:txBody>
      </p:sp>
      <p:sp>
        <p:nvSpPr>
          <p:cNvPr id="73731" name="Rectangle 3"/>
          <p:cNvSpPr>
            <a:spLocks noGrp="1" noChangeArrowheads="1"/>
          </p:cNvSpPr>
          <p:nvPr>
            <p:ph type="body" idx="1"/>
          </p:nvPr>
        </p:nvSpPr>
        <p:spPr/>
        <p:txBody>
          <a:bodyPr/>
          <a:lstStyle/>
          <a:p>
            <a:pPr eaLnBrk="1" hangingPunct="1"/>
            <a:r>
              <a:rPr lang="en-US" altLang="zh-CN" sz="2600" dirty="0">
                <a:latin typeface="黑体" panose="02010609060101010101" pitchFamily="2" charset="-122"/>
              </a:rPr>
              <a:t>ICMP</a:t>
            </a:r>
            <a:r>
              <a:rPr lang="zh-CN" altLang="en-US" sz="2600" dirty="0">
                <a:latin typeface="黑体" panose="02010609060101010101" pitchFamily="2" charset="-122"/>
              </a:rPr>
              <a:t>消息引用：</a:t>
            </a:r>
            <a:r>
              <a:rPr lang="en-US" altLang="zh-CN" sz="2600" dirty="0">
                <a:latin typeface="黑体" panose="02010609060101010101" pitchFamily="2" charset="-122"/>
              </a:rPr>
              <a:t>ICMP</a:t>
            </a:r>
            <a:r>
              <a:rPr lang="zh-CN" altLang="en-US" sz="2600" dirty="0">
                <a:latin typeface="黑体" panose="02010609060101010101" pitchFamily="2" charset="-122"/>
              </a:rPr>
              <a:t>错误消息中可以引用一部分引起错误的源消息。对一个端口不可达消息，几乎所有实现只送回</a:t>
            </a:r>
            <a:r>
              <a:rPr lang="en-US" altLang="zh-CN" sz="2600" dirty="0">
                <a:latin typeface="黑体" panose="02010609060101010101" pitchFamily="2" charset="-122"/>
              </a:rPr>
              <a:t>IP</a:t>
            </a:r>
            <a:r>
              <a:rPr lang="zh-CN" altLang="en-US" sz="2600" dirty="0">
                <a:latin typeface="黑体" panose="02010609060101010101" pitchFamily="2" charset="-122"/>
              </a:rPr>
              <a:t>请求头外加</a:t>
            </a:r>
            <a:r>
              <a:rPr lang="en-US" altLang="zh-CN" sz="2600" dirty="0">
                <a:latin typeface="黑体" panose="02010609060101010101" pitchFamily="2" charset="-122"/>
              </a:rPr>
              <a:t>8</a:t>
            </a:r>
            <a:r>
              <a:rPr lang="zh-CN" altLang="en-US" sz="2600" dirty="0">
                <a:latin typeface="黑体" panose="02010609060101010101" pitchFamily="2" charset="-122"/>
              </a:rPr>
              <a:t>个字节。然而，</a:t>
            </a:r>
            <a:r>
              <a:rPr lang="en-US" altLang="zh-CN" sz="2600" dirty="0">
                <a:latin typeface="黑体" panose="02010609060101010101" pitchFamily="2" charset="-122"/>
              </a:rPr>
              <a:t>Solaris </a:t>
            </a:r>
            <a:r>
              <a:rPr lang="zh-CN" altLang="en-US" sz="2600" dirty="0">
                <a:latin typeface="黑体" panose="02010609060101010101" pitchFamily="2" charset="-122"/>
              </a:rPr>
              <a:t>送回的稍多，而</a:t>
            </a:r>
            <a:r>
              <a:rPr lang="en-US" altLang="zh-CN" sz="2600" dirty="0">
                <a:latin typeface="黑体" panose="02010609060101010101" pitchFamily="2" charset="-122"/>
              </a:rPr>
              <a:t>Linux </a:t>
            </a:r>
            <a:r>
              <a:rPr lang="zh-CN" altLang="en-US" sz="2600" dirty="0">
                <a:latin typeface="黑体" panose="02010609060101010101" pitchFamily="2" charset="-122"/>
              </a:rPr>
              <a:t>更多。</a:t>
            </a:r>
          </a:p>
          <a:p>
            <a:pPr eaLnBrk="1" hangingPunct="1"/>
            <a:r>
              <a:rPr lang="en-US" altLang="zh-CN" sz="2600" dirty="0">
                <a:latin typeface="黑体" panose="02010609060101010101" pitchFamily="2" charset="-122"/>
              </a:rPr>
              <a:t>SYN</a:t>
            </a:r>
            <a:r>
              <a:rPr lang="zh-CN" altLang="en-US" sz="2600" dirty="0">
                <a:latin typeface="黑体" panose="02010609060101010101" pitchFamily="2" charset="-122"/>
              </a:rPr>
              <a:t>洪泛限度：如果收到过多的伪造</a:t>
            </a:r>
            <a:r>
              <a:rPr lang="en-US" altLang="zh-CN" sz="2600" dirty="0">
                <a:latin typeface="黑体" panose="02010609060101010101" pitchFamily="2" charset="-122"/>
              </a:rPr>
              <a:t>SYN</a:t>
            </a:r>
            <a:r>
              <a:rPr lang="zh-CN" altLang="en-US" sz="2600" dirty="0">
                <a:latin typeface="黑体" panose="02010609060101010101" pitchFamily="2" charset="-122"/>
              </a:rPr>
              <a:t>数据包，一些操作系统会停止新的连接尝试。许多操作系统只能处理 </a:t>
            </a:r>
            <a:r>
              <a:rPr lang="en-US" altLang="zh-CN" sz="2600" dirty="0">
                <a:latin typeface="黑体" panose="02010609060101010101" pitchFamily="2" charset="-122"/>
              </a:rPr>
              <a:t>8 </a:t>
            </a:r>
            <a:r>
              <a:rPr lang="zh-CN" altLang="en-US" sz="2600" dirty="0">
                <a:latin typeface="黑体" panose="02010609060101010101" pitchFamily="2" charset="-122"/>
              </a:rPr>
              <a:t>个包。</a:t>
            </a:r>
          </a:p>
        </p:txBody>
      </p:sp>
    </p:spTree>
  </p:cSld>
  <p:clrMapOvr>
    <a:masterClrMapping/>
  </p:clrMapOvr>
  <p:transition>
    <p:push/>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标题 1"/>
          <p:cNvSpPr>
            <a:spLocks noGrp="1"/>
          </p:cNvSpPr>
          <p:nvPr>
            <p:ph type="title"/>
          </p:nvPr>
        </p:nvSpPr>
        <p:spPr/>
        <p:txBody>
          <a:bodyPr/>
          <a:lstStyle/>
          <a:p>
            <a:r>
              <a:rPr lang="en-US" altLang="zh-CN"/>
              <a:t>TCP</a:t>
            </a:r>
            <a:r>
              <a:rPr lang="zh-CN" altLang="en-US"/>
              <a:t>选项探测</a:t>
            </a:r>
          </a:p>
        </p:txBody>
      </p:sp>
      <p:sp>
        <p:nvSpPr>
          <p:cNvPr id="78851" name="内容占位符 2"/>
          <p:cNvSpPr>
            <a:spLocks noGrp="1"/>
          </p:cNvSpPr>
          <p:nvPr>
            <p:ph idx="1"/>
          </p:nvPr>
        </p:nvSpPr>
        <p:spPr/>
        <p:txBody>
          <a:bodyPr/>
          <a:lstStyle/>
          <a:p>
            <a:pPr>
              <a:lnSpc>
                <a:spcPct val="150000"/>
              </a:lnSpc>
            </a:pPr>
            <a:r>
              <a:rPr lang="zh-CN" altLang="zh-CN" dirty="0"/>
              <a:t>不同操作系统对于含有相同</a:t>
            </a:r>
            <a:r>
              <a:rPr lang="en-US" altLang="zh-CN" dirty="0"/>
              <a:t>TCP </a:t>
            </a:r>
            <a:r>
              <a:rPr lang="zh-CN" altLang="zh-CN" dirty="0"/>
              <a:t>可选项数据包的响应是不同的，差异主要表现在以下三个方面：响应值不同，响应顺序不同，响应值和响应顺序都不同。这些差异可以用作操作系统识别的依据。</a:t>
            </a:r>
            <a:endParaRPr lang="zh-CN" alt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标题 1"/>
          <p:cNvSpPr>
            <a:spLocks noGrp="1"/>
          </p:cNvSpPr>
          <p:nvPr>
            <p:ph type="title"/>
          </p:nvPr>
        </p:nvSpPr>
        <p:spPr/>
        <p:txBody>
          <a:bodyPr/>
          <a:lstStyle/>
          <a:p>
            <a:r>
              <a:rPr lang="en-US" altLang="zh-CN"/>
              <a:t>TCP</a:t>
            </a:r>
            <a:r>
              <a:rPr lang="zh-CN" altLang="en-US"/>
              <a:t>选项探测</a:t>
            </a:r>
          </a:p>
        </p:txBody>
      </p:sp>
      <p:sp>
        <p:nvSpPr>
          <p:cNvPr id="77827" name="内容占位符 2"/>
          <p:cNvSpPr>
            <a:spLocks noGrp="1"/>
          </p:cNvSpPr>
          <p:nvPr>
            <p:ph idx="1"/>
          </p:nvPr>
        </p:nvSpPr>
        <p:spPr>
          <a:xfrm>
            <a:off x="658813" y="1392238"/>
            <a:ext cx="7772400" cy="4646612"/>
          </a:xfrm>
        </p:spPr>
        <p:txBody>
          <a:bodyPr/>
          <a:lstStyle/>
          <a:p>
            <a:pPr>
              <a:lnSpc>
                <a:spcPts val="4000"/>
              </a:lnSpc>
            </a:pPr>
            <a:r>
              <a:rPr lang="zh-CN" altLang="en-US" sz="2800" dirty="0"/>
              <a:t>分析发现</a:t>
            </a:r>
            <a:r>
              <a:rPr lang="en-US" altLang="zh-CN" sz="2800" dirty="0"/>
              <a:t>Windows </a:t>
            </a:r>
            <a:r>
              <a:rPr lang="zh-CN" altLang="en-US" sz="2800" dirty="0"/>
              <a:t>对</a:t>
            </a:r>
            <a:r>
              <a:rPr lang="en-US" altLang="zh-CN" sz="2800" dirty="0"/>
              <a:t>TCP </a:t>
            </a:r>
            <a:r>
              <a:rPr lang="zh-CN" altLang="en-US" sz="2800" dirty="0"/>
              <a:t>可选项的响应顺序为</a:t>
            </a:r>
            <a:r>
              <a:rPr lang="en-US" altLang="zh-CN" sz="2800" dirty="0"/>
              <a:t>MSS</a:t>
            </a:r>
            <a:r>
              <a:rPr lang="zh-CN" altLang="en-US" sz="2800" dirty="0"/>
              <a:t>、</a:t>
            </a:r>
            <a:r>
              <a:rPr lang="en-US" altLang="zh-CN" sz="2800" dirty="0"/>
              <a:t>WS</a:t>
            </a:r>
            <a:r>
              <a:rPr lang="zh-CN" altLang="en-US" sz="2800" dirty="0"/>
              <a:t>、</a:t>
            </a:r>
            <a:r>
              <a:rPr lang="en-US" altLang="zh-CN" sz="2800" dirty="0"/>
              <a:t>TS</a:t>
            </a:r>
            <a:r>
              <a:rPr lang="zh-CN" altLang="en-US" sz="2800" dirty="0"/>
              <a:t>、</a:t>
            </a:r>
            <a:r>
              <a:rPr lang="en-US" altLang="zh-CN" sz="2800" dirty="0"/>
              <a:t>S</a:t>
            </a:r>
            <a:r>
              <a:rPr lang="zh-CN" altLang="en-US" sz="2800" dirty="0"/>
              <a:t>，</a:t>
            </a:r>
            <a:r>
              <a:rPr lang="en-US" altLang="zh-CN" sz="2800" dirty="0"/>
              <a:t>ST </a:t>
            </a:r>
            <a:r>
              <a:rPr lang="zh-CN" altLang="en-US" sz="2800" dirty="0"/>
              <a:t>的值为</a:t>
            </a:r>
            <a:r>
              <a:rPr lang="en-US" altLang="zh-CN" sz="2800" dirty="0"/>
              <a:t>(0, 0)</a:t>
            </a:r>
            <a:r>
              <a:rPr lang="zh-CN" altLang="en-US" sz="2800" dirty="0"/>
              <a:t>；</a:t>
            </a:r>
            <a:r>
              <a:rPr lang="en-US" altLang="zh-CN" sz="2800" dirty="0"/>
              <a:t>Linux </a:t>
            </a:r>
            <a:r>
              <a:rPr lang="zh-CN" altLang="en-US" sz="2800" dirty="0"/>
              <a:t>对</a:t>
            </a:r>
            <a:r>
              <a:rPr lang="en-US" altLang="zh-CN" sz="2800" dirty="0"/>
              <a:t>TCP </a:t>
            </a:r>
            <a:r>
              <a:rPr lang="zh-CN" altLang="en-US" sz="2800" dirty="0"/>
              <a:t>可选项的响应顺序为</a:t>
            </a:r>
            <a:r>
              <a:rPr lang="en-US" altLang="zh-CN" sz="2800" dirty="0"/>
              <a:t>MSS</a:t>
            </a:r>
            <a:r>
              <a:rPr lang="zh-CN" altLang="en-US" sz="2800" dirty="0"/>
              <a:t>、</a:t>
            </a:r>
            <a:r>
              <a:rPr lang="en-US" altLang="zh-CN" sz="2800" dirty="0"/>
              <a:t>S</a:t>
            </a:r>
            <a:r>
              <a:rPr lang="zh-CN" altLang="en-US" sz="2800" dirty="0"/>
              <a:t>、</a:t>
            </a:r>
            <a:r>
              <a:rPr lang="en-US" altLang="zh-CN" sz="2800" dirty="0"/>
              <a:t>TS</a:t>
            </a:r>
            <a:r>
              <a:rPr lang="zh-CN" altLang="en-US" sz="2800" dirty="0"/>
              <a:t>、</a:t>
            </a:r>
            <a:r>
              <a:rPr lang="en-US" altLang="zh-CN" sz="2800" dirty="0"/>
              <a:t>WS</a:t>
            </a:r>
            <a:r>
              <a:rPr lang="zh-CN" altLang="en-US" sz="2800" dirty="0"/>
              <a:t>，内核版本为</a:t>
            </a:r>
            <a:r>
              <a:rPr lang="en-US" altLang="zh-CN" sz="2800" dirty="0"/>
              <a:t>2.4 </a:t>
            </a:r>
            <a:r>
              <a:rPr lang="zh-CN" altLang="en-US" sz="2800" dirty="0"/>
              <a:t>的</a:t>
            </a:r>
            <a:r>
              <a:rPr lang="en-US" altLang="zh-CN" sz="2800" dirty="0"/>
              <a:t>Linux </a:t>
            </a:r>
            <a:r>
              <a:rPr lang="zh-CN" altLang="en-US" sz="2800" dirty="0"/>
              <a:t>和内核版本为</a:t>
            </a:r>
            <a:r>
              <a:rPr lang="en-US" altLang="zh-CN" sz="2800" dirty="0"/>
              <a:t>2.6 </a:t>
            </a:r>
            <a:r>
              <a:rPr lang="zh-CN" altLang="en-US" sz="2800" dirty="0"/>
              <a:t>的</a:t>
            </a:r>
            <a:r>
              <a:rPr lang="en-US" altLang="zh-CN" sz="2800" dirty="0"/>
              <a:t>Linux </a:t>
            </a:r>
            <a:r>
              <a:rPr lang="zh-CN" altLang="en-US" sz="2800" dirty="0"/>
              <a:t>的差别在于对</a:t>
            </a:r>
            <a:r>
              <a:rPr lang="en-US" altLang="zh-CN" sz="2800" dirty="0"/>
              <a:t>WS </a:t>
            </a:r>
            <a:r>
              <a:rPr lang="zh-CN" altLang="en-US" sz="2800" dirty="0"/>
              <a:t>的响应值是不同的：前者是</a:t>
            </a:r>
            <a:r>
              <a:rPr lang="en-US" altLang="zh-CN" sz="2800" dirty="0"/>
              <a:t>0</a:t>
            </a:r>
            <a:r>
              <a:rPr lang="zh-CN" altLang="en-US" sz="2800" dirty="0"/>
              <a:t>，后者是</a:t>
            </a:r>
            <a:r>
              <a:rPr lang="en-US" altLang="zh-CN" sz="2800" dirty="0"/>
              <a:t>2</a:t>
            </a:r>
            <a:r>
              <a:rPr lang="zh-CN" altLang="en-US" sz="2800" dirty="0"/>
              <a:t>；</a:t>
            </a:r>
            <a:r>
              <a:rPr lang="en-US" altLang="zh-CN" sz="2800" dirty="0"/>
              <a:t>Sun Solaris </a:t>
            </a:r>
            <a:r>
              <a:rPr lang="zh-CN" altLang="en-US" sz="2800" dirty="0"/>
              <a:t>对</a:t>
            </a:r>
            <a:r>
              <a:rPr lang="en-US" altLang="zh-CN" sz="2800" dirty="0"/>
              <a:t>TCP </a:t>
            </a:r>
            <a:r>
              <a:rPr lang="zh-CN" altLang="en-US" sz="2800" dirty="0"/>
              <a:t>可选项的响应顺序为</a:t>
            </a:r>
            <a:r>
              <a:rPr lang="en-US" altLang="zh-CN" sz="2800" dirty="0"/>
              <a:t>TS</a:t>
            </a:r>
            <a:r>
              <a:rPr lang="zh-CN" altLang="en-US" sz="2800" dirty="0"/>
              <a:t>、</a:t>
            </a:r>
            <a:r>
              <a:rPr lang="en-US" altLang="zh-CN" sz="2800" dirty="0"/>
              <a:t>MSS</a:t>
            </a:r>
            <a:r>
              <a:rPr lang="zh-CN" altLang="en-US" sz="2800" dirty="0"/>
              <a:t>、</a:t>
            </a:r>
            <a:r>
              <a:rPr lang="en-US" altLang="zh-CN" sz="2800" dirty="0"/>
              <a:t>WS</a:t>
            </a:r>
            <a:r>
              <a:rPr lang="zh-CN" altLang="en-US" sz="2800" dirty="0"/>
              <a:t>、</a:t>
            </a:r>
            <a:r>
              <a:rPr lang="en-US" altLang="zh-CN" sz="2800" dirty="0"/>
              <a:t>S</a:t>
            </a:r>
            <a:r>
              <a:rPr lang="zh-CN" altLang="en-US" sz="2800" dirty="0"/>
              <a:t>；</a:t>
            </a:r>
            <a:r>
              <a:rPr lang="en-US" altLang="zh-CN" sz="2800" dirty="0"/>
              <a:t>Mac </a:t>
            </a:r>
            <a:r>
              <a:rPr lang="zh-CN" altLang="en-US" sz="2800" dirty="0"/>
              <a:t>对</a:t>
            </a:r>
            <a:r>
              <a:rPr lang="en-US" altLang="zh-CN" sz="2800" dirty="0"/>
              <a:t>TCP </a:t>
            </a:r>
            <a:r>
              <a:rPr lang="zh-CN" altLang="en-US" sz="2800" dirty="0"/>
              <a:t>可选项的响应顺序为</a:t>
            </a:r>
            <a:r>
              <a:rPr lang="en-US" altLang="zh-CN" sz="2800" dirty="0"/>
              <a:t>MSS</a:t>
            </a:r>
            <a:r>
              <a:rPr lang="zh-CN" altLang="en-US" sz="2800" dirty="0"/>
              <a:t>、</a:t>
            </a:r>
            <a:r>
              <a:rPr lang="en-US" altLang="zh-CN" sz="2800" dirty="0"/>
              <a:t>WS</a:t>
            </a:r>
            <a:r>
              <a:rPr lang="zh-CN" altLang="en-US" sz="2800" dirty="0"/>
              <a:t>、</a:t>
            </a:r>
            <a:r>
              <a:rPr lang="en-US" altLang="zh-CN" sz="2800" dirty="0"/>
              <a:t>TS</a:t>
            </a:r>
            <a:r>
              <a:rPr lang="zh-CN" altLang="en-US" sz="2800" dirty="0"/>
              <a:t>、</a:t>
            </a:r>
            <a:r>
              <a:rPr lang="en-US" altLang="zh-CN" sz="2800" dirty="0"/>
              <a:t>S</a:t>
            </a:r>
            <a:r>
              <a:rPr lang="zh-CN" altLang="en-US" sz="2800" dirty="0"/>
              <a:t>，</a:t>
            </a:r>
            <a:r>
              <a:rPr lang="en-US" altLang="zh-CN" sz="2800" dirty="0"/>
              <a:t>ST </a:t>
            </a:r>
            <a:r>
              <a:rPr lang="zh-CN" altLang="en-US" sz="2800" dirty="0"/>
              <a:t>的值为</a:t>
            </a:r>
            <a:r>
              <a:rPr lang="en-US" altLang="zh-CN" sz="2800" dirty="0"/>
              <a:t>(1, 1)</a:t>
            </a:r>
            <a:r>
              <a:rPr lang="zh-CN" altLang="en-US" sz="2800" dirty="0"/>
              <a:t>。</a:t>
            </a:r>
          </a:p>
          <a:p>
            <a:pPr>
              <a:lnSpc>
                <a:spcPts val="4000"/>
              </a:lnSpc>
            </a:pPr>
            <a:endParaRPr lang="zh-CN" altLang="en-US" sz="28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标题 1"/>
          <p:cNvSpPr>
            <a:spLocks noGrp="1"/>
          </p:cNvSpPr>
          <p:nvPr>
            <p:ph type="title"/>
          </p:nvPr>
        </p:nvSpPr>
        <p:spPr/>
        <p:txBody>
          <a:bodyPr/>
          <a:lstStyle/>
          <a:p>
            <a:r>
              <a:rPr lang="en-US" altLang="zh-CN"/>
              <a:t>TCP</a:t>
            </a:r>
            <a:r>
              <a:rPr lang="zh-CN" altLang="en-US"/>
              <a:t>选项</a:t>
            </a:r>
          </a:p>
        </p:txBody>
      </p:sp>
      <p:sp>
        <p:nvSpPr>
          <p:cNvPr id="74755" name="内容占位符 2"/>
          <p:cNvSpPr>
            <a:spLocks noGrp="1"/>
          </p:cNvSpPr>
          <p:nvPr>
            <p:ph idx="1"/>
          </p:nvPr>
        </p:nvSpPr>
        <p:spPr/>
        <p:txBody>
          <a:bodyPr/>
          <a:lstStyle/>
          <a:p>
            <a:endParaRPr lang="zh-CN" altLang="en-US"/>
          </a:p>
        </p:txBody>
      </p:sp>
      <p:pic>
        <p:nvPicPr>
          <p:cNvPr id="74756" name="图片 3"/>
          <p:cNvPicPr>
            <a:picLocks noChangeAspect="1"/>
          </p:cNvPicPr>
          <p:nvPr/>
        </p:nvPicPr>
        <p:blipFill>
          <a:blip r:embed="rId2" cstate="print"/>
          <a:srcRect/>
          <a:stretch>
            <a:fillRect/>
          </a:stretch>
        </p:blipFill>
        <p:spPr bwMode="auto">
          <a:xfrm>
            <a:off x="596583" y="1554163"/>
            <a:ext cx="8347075" cy="4252912"/>
          </a:xfrm>
          <a:prstGeom prst="rect">
            <a:avLst/>
          </a:prstGeom>
          <a:noFill/>
          <a:ln w="9525">
            <a:noFill/>
            <a:miter lim="800000"/>
            <a:headEnd/>
            <a:tailEnd/>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标题 1"/>
          <p:cNvSpPr>
            <a:spLocks noGrp="1"/>
          </p:cNvSpPr>
          <p:nvPr>
            <p:ph type="title"/>
          </p:nvPr>
        </p:nvSpPr>
        <p:spPr/>
        <p:txBody>
          <a:bodyPr/>
          <a:lstStyle/>
          <a:p>
            <a:r>
              <a:rPr lang="en-US" altLang="zh-CN"/>
              <a:t>TCP</a:t>
            </a:r>
            <a:r>
              <a:rPr lang="zh-CN" altLang="en-US"/>
              <a:t>选项探测</a:t>
            </a:r>
          </a:p>
        </p:txBody>
      </p:sp>
      <p:sp>
        <p:nvSpPr>
          <p:cNvPr id="75779" name="内容占位符 2"/>
          <p:cNvSpPr>
            <a:spLocks noGrp="1"/>
          </p:cNvSpPr>
          <p:nvPr>
            <p:ph idx="1"/>
          </p:nvPr>
        </p:nvSpPr>
        <p:spPr>
          <a:xfrm>
            <a:off x="304800" y="1181100"/>
            <a:ext cx="8229600" cy="4657725"/>
          </a:xfrm>
        </p:spPr>
        <p:txBody>
          <a:bodyPr/>
          <a:lstStyle/>
          <a:p>
            <a:r>
              <a:rPr lang="zh-CN" altLang="en-US" sz="2400" dirty="0"/>
              <a:t>（</a:t>
            </a:r>
            <a:r>
              <a:rPr lang="en-US" altLang="zh-CN" sz="2400" dirty="0"/>
              <a:t>1</a:t>
            </a:r>
            <a:r>
              <a:rPr lang="zh-CN" altLang="en-US" sz="2400" dirty="0"/>
              <a:t>）构造</a:t>
            </a:r>
            <a:r>
              <a:rPr lang="en-US" altLang="zh-CN" sz="2400" dirty="0"/>
              <a:t>6 </a:t>
            </a:r>
            <a:r>
              <a:rPr lang="zh-CN" altLang="en-US" sz="2400" dirty="0"/>
              <a:t>个不同的数据包作为探针来获取目标主机的响应数据包，分别设置了不同的可选项值</a:t>
            </a:r>
          </a:p>
          <a:p>
            <a:endParaRPr lang="zh-CN" altLang="en-US" sz="2400" dirty="0"/>
          </a:p>
        </p:txBody>
      </p:sp>
      <p:pic>
        <p:nvPicPr>
          <p:cNvPr id="75780" name="Picture 2"/>
          <p:cNvPicPr>
            <a:picLocks noChangeAspect="1" noChangeArrowheads="1"/>
          </p:cNvPicPr>
          <p:nvPr/>
        </p:nvPicPr>
        <p:blipFill>
          <a:blip r:embed="rId3" cstate="print"/>
          <a:srcRect/>
          <a:stretch>
            <a:fillRect/>
          </a:stretch>
        </p:blipFill>
        <p:spPr bwMode="auto">
          <a:xfrm>
            <a:off x="965200" y="2174875"/>
            <a:ext cx="7312025" cy="4433888"/>
          </a:xfrm>
          <a:prstGeom prst="rect">
            <a:avLst/>
          </a:prstGeom>
          <a:noFill/>
          <a:ln w="9525">
            <a:noFill/>
            <a:miter lim="800000"/>
            <a:headEnd/>
            <a:tailEnd/>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标题 1"/>
          <p:cNvSpPr>
            <a:spLocks noGrp="1"/>
          </p:cNvSpPr>
          <p:nvPr>
            <p:ph type="title"/>
          </p:nvPr>
        </p:nvSpPr>
        <p:spPr/>
        <p:txBody>
          <a:bodyPr/>
          <a:lstStyle/>
          <a:p>
            <a:r>
              <a:rPr lang="en-US" altLang="zh-CN"/>
              <a:t>TCP</a:t>
            </a:r>
            <a:r>
              <a:rPr lang="zh-CN" altLang="en-US"/>
              <a:t>选项探测</a:t>
            </a:r>
          </a:p>
        </p:txBody>
      </p:sp>
      <p:sp>
        <p:nvSpPr>
          <p:cNvPr id="76803" name="内容占位符 2"/>
          <p:cNvSpPr>
            <a:spLocks noGrp="1"/>
          </p:cNvSpPr>
          <p:nvPr>
            <p:ph idx="1"/>
          </p:nvPr>
        </p:nvSpPr>
        <p:spPr>
          <a:xfrm>
            <a:off x="468313" y="1052513"/>
            <a:ext cx="8229600" cy="5257800"/>
          </a:xfrm>
        </p:spPr>
        <p:txBody>
          <a:bodyPr/>
          <a:lstStyle/>
          <a:p>
            <a:r>
              <a:rPr lang="zh-CN" altLang="en-US" sz="2000" dirty="0"/>
              <a:t>分别向</a:t>
            </a:r>
            <a:r>
              <a:rPr lang="en-US" altLang="zh-CN" sz="2000" dirty="0"/>
              <a:t>Windows</a:t>
            </a:r>
            <a:r>
              <a:rPr lang="zh-CN" altLang="en-US" sz="2000" dirty="0"/>
              <a:t>、</a:t>
            </a:r>
            <a:r>
              <a:rPr lang="en-US" altLang="zh-CN" sz="2000" dirty="0"/>
              <a:t>Linux</a:t>
            </a:r>
            <a:r>
              <a:rPr lang="zh-CN" altLang="en-US" sz="2000" dirty="0"/>
              <a:t>、</a:t>
            </a:r>
            <a:r>
              <a:rPr lang="en-US" altLang="zh-CN" sz="2000" dirty="0"/>
              <a:t>Solaris </a:t>
            </a:r>
            <a:r>
              <a:rPr lang="zh-CN" altLang="en-US" sz="2000" dirty="0"/>
              <a:t>和</a:t>
            </a:r>
            <a:r>
              <a:rPr lang="en-US" altLang="zh-CN" sz="2000" dirty="0"/>
              <a:t>Mac </a:t>
            </a:r>
            <a:r>
              <a:rPr lang="zh-CN" altLang="en-US" sz="2000" dirty="0"/>
              <a:t>等操作系统发送这六个数据包，分析响应数据包，并从中提取这些操作系统对</a:t>
            </a:r>
            <a:r>
              <a:rPr lang="en-US" altLang="zh-CN" sz="2000" dirty="0"/>
              <a:t>6 </a:t>
            </a:r>
            <a:r>
              <a:rPr lang="zh-CN" altLang="en-US" sz="2000" dirty="0"/>
              <a:t>个数据包可选项的不同响应，所得结果下。</a:t>
            </a:r>
          </a:p>
          <a:p>
            <a:endParaRPr lang="zh-CN" altLang="en-US" sz="2000" dirty="0"/>
          </a:p>
        </p:txBody>
      </p:sp>
      <p:pic>
        <p:nvPicPr>
          <p:cNvPr id="76804" name="Picture 2"/>
          <p:cNvPicPr>
            <a:picLocks noChangeAspect="1" noChangeArrowheads="1"/>
          </p:cNvPicPr>
          <p:nvPr/>
        </p:nvPicPr>
        <p:blipFill>
          <a:blip r:embed="rId3" cstate="print"/>
          <a:srcRect/>
          <a:stretch>
            <a:fillRect/>
          </a:stretch>
        </p:blipFill>
        <p:spPr bwMode="auto">
          <a:xfrm>
            <a:off x="1455738" y="2382838"/>
            <a:ext cx="6662737" cy="4360862"/>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zh-CN" altLang="en-US"/>
              <a:t>主机扫描</a:t>
            </a:r>
          </a:p>
        </p:txBody>
      </p:sp>
      <p:sp>
        <p:nvSpPr>
          <p:cNvPr id="7171" name="Rectangle 3"/>
          <p:cNvSpPr>
            <a:spLocks noGrp="1" noChangeArrowheads="1"/>
          </p:cNvSpPr>
          <p:nvPr>
            <p:ph type="body" idx="1"/>
          </p:nvPr>
        </p:nvSpPr>
        <p:spPr>
          <a:xfrm>
            <a:off x="639763" y="1354138"/>
            <a:ext cx="7772400" cy="4114800"/>
          </a:xfrm>
        </p:spPr>
        <p:txBody>
          <a:bodyPr/>
          <a:lstStyle/>
          <a:p>
            <a:pPr eaLnBrk="1" hangingPunct="1"/>
            <a:r>
              <a:rPr lang="zh-CN" altLang="en-US" dirty="0"/>
              <a:t>向目标主机发送探测数据包，根据是否收到响应来判断主机的工作状态。</a:t>
            </a:r>
          </a:p>
          <a:p>
            <a:pPr eaLnBrk="1" hangingPunct="1"/>
            <a:r>
              <a:rPr lang="en-US" altLang="zh-CN" dirty="0" smtClean="0"/>
              <a:t>ICMP</a:t>
            </a:r>
            <a:r>
              <a:rPr lang="zh-CN" altLang="en-US" dirty="0" smtClean="0"/>
              <a:t>扫描</a:t>
            </a:r>
            <a:endParaRPr lang="en-US" altLang="zh-CN" dirty="0"/>
          </a:p>
          <a:p>
            <a:pPr lvl="1" eaLnBrk="1" hangingPunct="1"/>
            <a:r>
              <a:rPr lang="en-US" altLang="zh-CN" dirty="0"/>
              <a:t>ICMP </a:t>
            </a:r>
            <a:r>
              <a:rPr lang="en-US" altLang="zh-CN" dirty="0" smtClean="0"/>
              <a:t>Echo</a:t>
            </a:r>
            <a:r>
              <a:rPr lang="zh-CN" altLang="en-US" dirty="0"/>
              <a:t>（</a:t>
            </a:r>
            <a:r>
              <a:rPr lang="en-US" altLang="zh-CN" dirty="0" smtClean="0"/>
              <a:t>ICMP</a:t>
            </a:r>
            <a:r>
              <a:rPr lang="zh-CN" altLang="en-US" dirty="0" smtClean="0"/>
              <a:t>回</a:t>
            </a:r>
            <a:r>
              <a:rPr lang="zh-CN" altLang="en-US" dirty="0"/>
              <a:t>显扫描）</a:t>
            </a:r>
          </a:p>
          <a:p>
            <a:pPr lvl="1" eaLnBrk="1" hangingPunct="1"/>
            <a:r>
              <a:rPr lang="en-US" altLang="zh-CN" dirty="0" smtClean="0"/>
              <a:t>ICMP Non-Echo</a:t>
            </a:r>
            <a:r>
              <a:rPr lang="zh-CN" altLang="en-US" dirty="0" smtClean="0"/>
              <a:t>（</a:t>
            </a:r>
            <a:r>
              <a:rPr lang="en-US" altLang="zh-CN" dirty="0" smtClean="0"/>
              <a:t>ICMP</a:t>
            </a:r>
            <a:r>
              <a:rPr lang="zh-CN" altLang="en-US" dirty="0" smtClean="0"/>
              <a:t>非回显扫描）</a:t>
            </a:r>
            <a:endParaRPr lang="en-US" altLang="zh-CN" dirty="0"/>
          </a:p>
          <a:p>
            <a:pPr eaLnBrk="1" hangingPunct="1"/>
            <a:r>
              <a:rPr lang="en-US" altLang="zh-CN" dirty="0"/>
              <a:t>IP</a:t>
            </a:r>
          </a:p>
          <a:p>
            <a:pPr lvl="1" eaLnBrk="1" hangingPunct="1"/>
            <a:r>
              <a:rPr lang="zh-CN" altLang="en-US" dirty="0"/>
              <a:t>异常的</a:t>
            </a:r>
            <a:r>
              <a:rPr lang="en-US" altLang="zh-CN" dirty="0"/>
              <a:t>IP</a:t>
            </a:r>
            <a:r>
              <a:rPr lang="zh-CN" altLang="en-US" dirty="0"/>
              <a:t>数据报首部</a:t>
            </a:r>
          </a:p>
          <a:p>
            <a:pPr lvl="1" eaLnBrk="1" hangingPunct="1"/>
            <a:r>
              <a:rPr lang="zh-CN" altLang="en-US" dirty="0"/>
              <a:t>错误的分片</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171">
                                            <p:txEl>
                                              <p:pRg st="0" end="0"/>
                                            </p:txEl>
                                          </p:spTgt>
                                        </p:tgtEl>
                                        <p:attrNameLst>
                                          <p:attrName>style.visibility</p:attrName>
                                        </p:attrNameLst>
                                      </p:cBhvr>
                                      <p:to>
                                        <p:strVal val="visible"/>
                                      </p:to>
                                    </p:set>
                                    <p:animEffect transition="in" filter="blinds(horizontal)">
                                      <p:cBhvr>
                                        <p:cTn id="7" dur="500"/>
                                        <p:tgtEl>
                                          <p:spTgt spid="7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171">
                                            <p:txEl>
                                              <p:pRg st="1" end="1"/>
                                            </p:txEl>
                                          </p:spTgt>
                                        </p:tgtEl>
                                        <p:attrNameLst>
                                          <p:attrName>style.visibility</p:attrName>
                                        </p:attrNameLst>
                                      </p:cBhvr>
                                      <p:to>
                                        <p:strVal val="visible"/>
                                      </p:to>
                                    </p:set>
                                    <p:animEffect transition="in" filter="blinds(horizontal)">
                                      <p:cBhvr>
                                        <p:cTn id="12" dur="500"/>
                                        <p:tgtEl>
                                          <p:spTgt spid="7171">
                                            <p:txEl>
                                              <p:pRg st="1" end="1"/>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7171">
                                            <p:txEl>
                                              <p:pRg st="2" end="2"/>
                                            </p:txEl>
                                          </p:spTgt>
                                        </p:tgtEl>
                                        <p:attrNameLst>
                                          <p:attrName>style.visibility</p:attrName>
                                        </p:attrNameLst>
                                      </p:cBhvr>
                                      <p:to>
                                        <p:strVal val="visible"/>
                                      </p:to>
                                    </p:set>
                                    <p:animEffect transition="in" filter="blinds(horizontal)">
                                      <p:cBhvr>
                                        <p:cTn id="15" dur="500"/>
                                        <p:tgtEl>
                                          <p:spTgt spid="7171">
                                            <p:txEl>
                                              <p:pRg st="2" end="2"/>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7171">
                                            <p:txEl>
                                              <p:pRg st="3" end="3"/>
                                            </p:txEl>
                                          </p:spTgt>
                                        </p:tgtEl>
                                        <p:attrNameLst>
                                          <p:attrName>style.visibility</p:attrName>
                                        </p:attrNameLst>
                                      </p:cBhvr>
                                      <p:to>
                                        <p:strVal val="visible"/>
                                      </p:to>
                                    </p:set>
                                    <p:animEffect transition="in" filter="blinds(horizontal)">
                                      <p:cBhvr>
                                        <p:cTn id="18" dur="500"/>
                                        <p:tgtEl>
                                          <p:spTgt spid="7171">
                                            <p:txEl>
                                              <p:pRg st="3" end="3"/>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7171">
                                            <p:txEl>
                                              <p:pRg st="4" end="4"/>
                                            </p:txEl>
                                          </p:spTgt>
                                        </p:tgtEl>
                                        <p:attrNameLst>
                                          <p:attrName>style.visibility</p:attrName>
                                        </p:attrNameLst>
                                      </p:cBhvr>
                                      <p:to>
                                        <p:strVal val="visible"/>
                                      </p:to>
                                    </p:set>
                                    <p:animEffect transition="in" filter="blinds(horizontal)">
                                      <p:cBhvr>
                                        <p:cTn id="21" dur="500"/>
                                        <p:tgtEl>
                                          <p:spTgt spid="7171">
                                            <p:txEl>
                                              <p:pRg st="4" end="4"/>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7171">
                                            <p:txEl>
                                              <p:pRg st="5" end="5"/>
                                            </p:txEl>
                                          </p:spTgt>
                                        </p:tgtEl>
                                        <p:attrNameLst>
                                          <p:attrName>style.visibility</p:attrName>
                                        </p:attrNameLst>
                                      </p:cBhvr>
                                      <p:to>
                                        <p:strVal val="visible"/>
                                      </p:to>
                                    </p:set>
                                    <p:animEffect transition="in" filter="blinds(horizontal)">
                                      <p:cBhvr>
                                        <p:cTn id="24" dur="500"/>
                                        <p:tgtEl>
                                          <p:spTgt spid="7171">
                                            <p:txEl>
                                              <p:pRg st="5" end="5"/>
                                            </p:txEl>
                                          </p:spTgt>
                                        </p:tgtEl>
                                      </p:cBhvr>
                                    </p:animEffect>
                                  </p:childTnLst>
                                </p:cTn>
                              </p:par>
                              <p:par>
                                <p:cTn id="25" presetID="3" presetClass="entr" presetSubtype="10" fill="hold" nodeType="withEffect">
                                  <p:stCondLst>
                                    <p:cond delay="0"/>
                                  </p:stCondLst>
                                  <p:childTnLst>
                                    <p:set>
                                      <p:cBhvr>
                                        <p:cTn id="26" dur="1" fill="hold">
                                          <p:stCondLst>
                                            <p:cond delay="0"/>
                                          </p:stCondLst>
                                        </p:cTn>
                                        <p:tgtEl>
                                          <p:spTgt spid="7171">
                                            <p:txEl>
                                              <p:pRg st="6" end="6"/>
                                            </p:txEl>
                                          </p:spTgt>
                                        </p:tgtEl>
                                        <p:attrNameLst>
                                          <p:attrName>style.visibility</p:attrName>
                                        </p:attrNameLst>
                                      </p:cBhvr>
                                      <p:to>
                                        <p:strVal val="visible"/>
                                      </p:to>
                                    </p:set>
                                    <p:animEffect transition="in" filter="blinds(horizontal)">
                                      <p:cBhvr>
                                        <p:cTn id="27" dur="500"/>
                                        <p:tgtEl>
                                          <p:spTgt spid="717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p:txBody>
          <a:bodyPr/>
          <a:lstStyle/>
          <a:p>
            <a:pPr eaLnBrk="1" hangingPunct="1"/>
            <a:r>
              <a:rPr lang="en-US" altLang="zh-CN"/>
              <a:t>(</a:t>
            </a:r>
            <a:r>
              <a:rPr lang="zh-CN" altLang="en-US"/>
              <a:t>二）被动扫描</a:t>
            </a:r>
          </a:p>
        </p:txBody>
      </p:sp>
      <p:sp>
        <p:nvSpPr>
          <p:cNvPr id="79875" name="Rectangle 3"/>
          <p:cNvSpPr>
            <a:spLocks noGrp="1" noChangeArrowheads="1"/>
          </p:cNvSpPr>
          <p:nvPr>
            <p:ph type="body" idx="1"/>
          </p:nvPr>
        </p:nvSpPr>
        <p:spPr>
          <a:xfrm>
            <a:off x="419725" y="1162843"/>
            <a:ext cx="8524249" cy="4938153"/>
          </a:xfrm>
        </p:spPr>
        <p:txBody>
          <a:bodyPr/>
          <a:lstStyle/>
          <a:p>
            <a:pPr eaLnBrk="1" hangingPunct="1">
              <a:lnSpc>
                <a:spcPts val="4000"/>
              </a:lnSpc>
            </a:pPr>
            <a:r>
              <a:rPr lang="zh-CN" altLang="en-US" sz="2800" dirty="0">
                <a:latin typeface="黑体" panose="02010609060101010101" pitchFamily="2" charset="-122"/>
              </a:rPr>
              <a:t>通过监听工具收集数据包，再对数据包的不同特征（</a:t>
            </a:r>
            <a:r>
              <a:rPr lang="en-US" altLang="zh-CN" sz="2800" dirty="0">
                <a:latin typeface="黑体" panose="02010609060101010101" pitchFamily="2" charset="-122"/>
              </a:rPr>
              <a:t>TCP Window-size</a:t>
            </a:r>
            <a:r>
              <a:rPr lang="zh-CN" altLang="en-US" sz="2800" dirty="0">
                <a:latin typeface="黑体" panose="02010609060101010101" pitchFamily="2" charset="-122"/>
              </a:rPr>
              <a:t>、 </a:t>
            </a:r>
            <a:r>
              <a:rPr lang="en-US" altLang="zh-CN" sz="2800" dirty="0">
                <a:latin typeface="黑体" panose="02010609060101010101" pitchFamily="2" charset="-122"/>
              </a:rPr>
              <a:t>IP TTL</a:t>
            </a:r>
            <a:r>
              <a:rPr lang="zh-CN" altLang="en-US" sz="2800" dirty="0">
                <a:latin typeface="黑体" panose="02010609060101010101" pitchFamily="2" charset="-122"/>
              </a:rPr>
              <a:t>、</a:t>
            </a:r>
            <a:r>
              <a:rPr lang="en-US" altLang="zh-CN" sz="2800" dirty="0">
                <a:latin typeface="黑体" panose="02010609060101010101" pitchFamily="2" charset="-122"/>
              </a:rPr>
              <a:t>IP TOS</a:t>
            </a:r>
            <a:r>
              <a:rPr lang="zh-CN" altLang="en-US" sz="2800" dirty="0">
                <a:latin typeface="黑体" panose="02010609060101010101" pitchFamily="2" charset="-122"/>
              </a:rPr>
              <a:t>、</a:t>
            </a:r>
            <a:r>
              <a:rPr lang="en-US" altLang="zh-CN" sz="2800" dirty="0">
                <a:latin typeface="黑体" panose="02010609060101010101" pitchFamily="2" charset="-122"/>
              </a:rPr>
              <a:t>DF</a:t>
            </a:r>
            <a:r>
              <a:rPr lang="zh-CN" altLang="en-US" sz="2800" dirty="0">
                <a:latin typeface="黑体" panose="02010609060101010101" pitchFamily="2" charset="-122"/>
              </a:rPr>
              <a:t>位等参数）进行分析，来识别操作系统。 </a:t>
            </a:r>
            <a:endParaRPr lang="en-US" altLang="zh-CN" sz="2800" dirty="0">
              <a:latin typeface="黑体" panose="02010609060101010101" pitchFamily="2" charset="-122"/>
            </a:endParaRPr>
          </a:p>
          <a:p>
            <a:pPr marL="0" indent="0" eaLnBrk="1" hangingPunct="1">
              <a:lnSpc>
                <a:spcPts val="4000"/>
              </a:lnSpc>
              <a:buNone/>
            </a:pPr>
            <a:r>
              <a:rPr lang="en-US" altLang="zh-CN" sz="2800" dirty="0">
                <a:latin typeface="黑体" panose="02010609060101010101" pitchFamily="2" charset="-122"/>
              </a:rPr>
              <a:t> TTL(</a:t>
            </a:r>
            <a:r>
              <a:rPr lang="en-US" altLang="zh-CN" sz="2800" dirty="0" err="1">
                <a:latin typeface="黑体" panose="02010609060101010101" pitchFamily="2" charset="-122"/>
              </a:rPr>
              <a:t>TimeToLive</a:t>
            </a:r>
            <a:r>
              <a:rPr lang="zh-CN" altLang="en-US" sz="2800" dirty="0">
                <a:latin typeface="黑体" panose="02010609060101010101" pitchFamily="2" charset="-122"/>
              </a:rPr>
              <a:t>生存时间：</a:t>
            </a:r>
            <a:r>
              <a:rPr lang="en-US" altLang="zh-CN" sz="2800" dirty="0">
                <a:latin typeface="黑体" panose="02010609060101010101" pitchFamily="2" charset="-122"/>
              </a:rPr>
              <a:t>IP</a:t>
            </a:r>
            <a:r>
              <a:rPr lang="zh-CN" altLang="en-US" sz="2800" dirty="0">
                <a:latin typeface="黑体" panose="02010609060101010101" pitchFamily="2" charset="-122"/>
              </a:rPr>
              <a:t>包所经过的最大跳数，  防止数据包在不同路由器之间死循环传递。</a:t>
            </a:r>
          </a:p>
          <a:p>
            <a:pPr eaLnBrk="1" hangingPunct="1">
              <a:lnSpc>
                <a:spcPts val="4000"/>
              </a:lnSpc>
            </a:pPr>
            <a:r>
              <a:rPr lang="zh-CN" altLang="en-US" sz="2800" dirty="0">
                <a:latin typeface="黑体" panose="02010609060101010101" pitchFamily="2" charset="-122"/>
              </a:rPr>
              <a:t>被动扫描基本不具备攻击特征，具有很好的隐蔽性，但其实现严格依赖扫描主机所处的网络拓扑结构；和主动探测相比较，具有速度慢、可靠性不高等缺点。</a:t>
            </a:r>
          </a:p>
        </p:txBody>
      </p:sp>
    </p:spTree>
  </p:cSld>
  <p:clrMapOvr>
    <a:masterClrMapping/>
  </p:clrMapOvr>
  <p:transition>
    <p:push/>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ChangeArrowheads="1"/>
          </p:cNvSpPr>
          <p:nvPr>
            <p:ph type="title"/>
          </p:nvPr>
        </p:nvSpPr>
        <p:spPr/>
        <p:txBody>
          <a:bodyPr/>
          <a:lstStyle/>
          <a:p>
            <a:pPr eaLnBrk="1" hangingPunct="1"/>
            <a:r>
              <a:rPr lang="zh-CN" altLang="en-US"/>
              <a:t>常见操作系统的</a:t>
            </a:r>
            <a:r>
              <a:rPr lang="en-US" altLang="zh-CN"/>
              <a:t>TTL</a:t>
            </a:r>
            <a:r>
              <a:rPr lang="zh-CN" altLang="en-US"/>
              <a:t>值</a:t>
            </a:r>
          </a:p>
        </p:txBody>
      </p:sp>
      <p:sp>
        <p:nvSpPr>
          <p:cNvPr id="80899" name="Rectangle 3"/>
          <p:cNvSpPr>
            <a:spLocks noGrp="1" noChangeArrowheads="1"/>
          </p:cNvSpPr>
          <p:nvPr>
            <p:ph type="body" idx="1"/>
          </p:nvPr>
        </p:nvSpPr>
        <p:spPr>
          <a:xfrm>
            <a:off x="408305" y="1574800"/>
            <a:ext cx="6598285" cy="3708400"/>
          </a:xfrm>
        </p:spPr>
        <p:txBody>
          <a:bodyPr/>
          <a:lstStyle/>
          <a:p>
            <a:pPr eaLnBrk="1" hangingPunct="1"/>
            <a:endParaRPr lang="zh-CN" altLang="zh-CN"/>
          </a:p>
        </p:txBody>
      </p:sp>
      <p:graphicFrame>
        <p:nvGraphicFramePr>
          <p:cNvPr id="61444" name="Group 4"/>
          <p:cNvGraphicFramePr>
            <a:graphicFrameLocks noGrp="1"/>
          </p:cNvGraphicFramePr>
          <p:nvPr/>
        </p:nvGraphicFramePr>
        <p:xfrm>
          <a:off x="910590" y="1986280"/>
          <a:ext cx="6096000" cy="3713357"/>
        </p:xfrm>
        <a:graphic>
          <a:graphicData uri="http://schemas.openxmlformats.org/drawingml/2006/table">
            <a:tbl>
              <a:tblPr/>
              <a:tblGrid>
                <a:gridCol w="3062605">
                  <a:extLst>
                    <a:ext uri="{9D8B030D-6E8A-4147-A177-3AD203B41FA5}">
                      <a16:colId xmlns="" xmlns:a16="http://schemas.microsoft.com/office/drawing/2014/main" val="20000"/>
                    </a:ext>
                  </a:extLst>
                </a:gridCol>
                <a:gridCol w="3033395">
                  <a:extLst>
                    <a:ext uri="{9D8B030D-6E8A-4147-A177-3AD203B41FA5}">
                      <a16:colId xmlns="" xmlns:a16="http://schemas.microsoft.com/office/drawing/2014/main" val="20001"/>
                    </a:ext>
                  </a:extLst>
                </a:gridCol>
              </a:tblGrid>
              <a:tr h="0">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zh-CN" altLang="en-US"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操作系统类型</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TTL</a:t>
                      </a:r>
                      <a:r>
                        <a:rPr kumimoji="0" lang="zh-CN" altLang="en-US"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返回值</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0"/>
                  </a:ext>
                </a:extLst>
              </a:tr>
              <a:tr h="452438">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Windows 2000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128</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1"/>
                  </a:ext>
                </a:extLst>
              </a:tr>
              <a:tr h="450850">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Windows NT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107</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2"/>
                  </a:ext>
                </a:extLst>
              </a:tr>
              <a:tr h="452438">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Windows 9X</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128</a:t>
                      </a:r>
                      <a:r>
                        <a:rPr kumimoji="0" lang="zh-CN" altLang="en-US"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或</a:t>
                      </a: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107</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3"/>
                  </a:ext>
                </a:extLst>
              </a:tr>
              <a:tr h="450850">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Solaris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252</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4"/>
                  </a:ext>
                </a:extLst>
              </a:tr>
              <a:tr h="452438">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IRIX</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240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5"/>
                  </a:ext>
                </a:extLst>
              </a:tr>
              <a:tr h="450850">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AIX</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247</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6"/>
                  </a:ext>
                </a:extLst>
              </a:tr>
              <a:tr h="452438">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Linux</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10000"/>
                        </a:lnSpc>
                        <a:spcBef>
                          <a:spcPct val="20000"/>
                        </a:spcBef>
                        <a:spcAft>
                          <a:spcPct val="10000"/>
                        </a:spcAft>
                        <a:buClr>
                          <a:srgbClr val="FF0000"/>
                        </a:buClr>
                        <a:buSzTx/>
                        <a:buFont typeface="Wingdings" panose="05000000000000000000" pitchFamily="2" charset="2"/>
                        <a:buNone/>
                      </a:pP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241</a:t>
                      </a:r>
                      <a:r>
                        <a:rPr kumimoji="0" lang="zh-CN" altLang="en-US"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或</a:t>
                      </a:r>
                      <a:r>
                        <a:rPr kumimoji="0" lang="en-US" altLang="zh-CN" sz="2400" b="1" i="0" u="none" strike="noStrike" cap="none" normalizeH="0" baseline="0">
                          <a:ln>
                            <a:noFill/>
                          </a:ln>
                          <a:solidFill>
                            <a:srgbClr val="000000"/>
                          </a:solidFill>
                          <a:effectLst/>
                          <a:latin typeface="Times New Roman" panose="02020603050405020304" pitchFamily="18" charset="0"/>
                          <a:ea typeface="黑体" panose="02010609060101010101" pitchFamily="2" charset="-122"/>
                        </a:rPr>
                        <a:t>240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7"/>
                  </a:ext>
                </a:extLst>
              </a:tr>
            </a:tbl>
          </a:graphicData>
        </a:graphic>
      </p:graphicFrame>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4"/>
          <p:cNvSpPr>
            <a:spLocks noGrp="1" noChangeArrowheads="1"/>
          </p:cNvSpPr>
          <p:nvPr>
            <p:ph type="title"/>
          </p:nvPr>
        </p:nvSpPr>
        <p:spPr>
          <a:xfrm>
            <a:off x="1171575" y="2765425"/>
            <a:ext cx="6372225" cy="1143000"/>
          </a:xfrm>
        </p:spPr>
        <p:txBody>
          <a:bodyPr/>
          <a:lstStyle/>
          <a:p>
            <a:pPr eaLnBrk="1" hangingPunct="1"/>
            <a:r>
              <a:rPr lang="zh-CN" altLang="en-US" b="1" dirty="0">
                <a:solidFill>
                  <a:srgbClr val="FF0000"/>
                </a:solidFill>
              </a:rPr>
              <a:t>四、操作系统识别工具</a:t>
            </a:r>
            <a:endParaRPr lang="en-US" altLang="zh-CN" b="1" dirty="0">
              <a:solidFill>
                <a:srgbClr val="FF0000"/>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标题 2"/>
          <p:cNvSpPr>
            <a:spLocks noGrp="1"/>
          </p:cNvSpPr>
          <p:nvPr>
            <p:ph type="title"/>
          </p:nvPr>
        </p:nvSpPr>
        <p:spPr/>
        <p:txBody>
          <a:bodyPr/>
          <a:lstStyle/>
          <a:p>
            <a:endParaRPr lang="zh-CN" altLang="en-US"/>
          </a:p>
        </p:txBody>
      </p:sp>
      <p:pic>
        <p:nvPicPr>
          <p:cNvPr id="82947" name="图片 3" descr="网络扫描5"/>
          <p:cNvPicPr>
            <a:picLocks noChangeAspect="1" noChangeArrowheads="1"/>
          </p:cNvPicPr>
          <p:nvPr/>
        </p:nvPicPr>
        <p:blipFill>
          <a:blip r:embed="rId3" cstate="print"/>
          <a:srcRect/>
          <a:stretch>
            <a:fillRect/>
          </a:stretch>
        </p:blipFill>
        <p:spPr bwMode="auto">
          <a:xfrm>
            <a:off x="1428750" y="214313"/>
            <a:ext cx="6286500" cy="6410325"/>
          </a:xfrm>
          <a:prstGeom prst="rect">
            <a:avLst/>
          </a:prstGeom>
          <a:noFill/>
          <a:ln w="9525">
            <a:noFill/>
            <a:miter lim="800000"/>
            <a:headEnd/>
            <a:tailEnd/>
          </a:ln>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p:txBody>
          <a:bodyPr/>
          <a:lstStyle/>
          <a:p>
            <a:pPr eaLnBrk="1" hangingPunct="1"/>
            <a:r>
              <a:rPr lang="zh-CN" altLang="en-US"/>
              <a:t>内容提纲</a:t>
            </a:r>
            <a:endParaRPr lang="zh-CN" altLang="en-US">
              <a:solidFill>
                <a:schemeClr val="accent1"/>
              </a:solidFill>
            </a:endParaRPr>
          </a:p>
        </p:txBody>
      </p:sp>
      <p:sp>
        <p:nvSpPr>
          <p:cNvPr id="83971" name="Text Box 3"/>
          <p:cNvSpPr txBox="1">
            <a:spLocks noChangeArrowheads="1"/>
          </p:cNvSpPr>
          <p:nvPr/>
        </p:nvSpPr>
        <p:spPr bwMode="auto">
          <a:xfrm>
            <a:off x="1660525" y="722313"/>
            <a:ext cx="184150" cy="366712"/>
          </a:xfrm>
          <a:prstGeom prst="rect">
            <a:avLst/>
          </a:prstGeom>
          <a:noFill/>
          <a:ln w="9525">
            <a:noFill/>
            <a:miter lim="800000"/>
          </a:ln>
        </p:spPr>
        <p:txBody>
          <a:bodyPr wrap="none">
            <a:spAutoFit/>
          </a:bodyPr>
          <a:lstStyle/>
          <a:p>
            <a:endParaRPr lang="zh-CN" altLang="zh-CN"/>
          </a:p>
        </p:txBody>
      </p:sp>
      <p:sp>
        <p:nvSpPr>
          <p:cNvPr id="83972" name="Line 4"/>
          <p:cNvSpPr>
            <a:spLocks noChangeShapeType="1"/>
          </p:cNvSpPr>
          <p:nvPr/>
        </p:nvSpPr>
        <p:spPr bwMode="gray">
          <a:xfrm>
            <a:off x="1284288" y="2933700"/>
            <a:ext cx="6167437" cy="7938"/>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83973" name="Rectangle 5"/>
          <p:cNvSpPr>
            <a:spLocks noChangeArrowheads="1"/>
          </p:cNvSpPr>
          <p:nvPr/>
        </p:nvSpPr>
        <p:spPr bwMode="gray">
          <a:xfrm rot="3419336">
            <a:off x="1011237" y="2357438"/>
            <a:ext cx="479425" cy="520700"/>
          </a:xfrm>
          <a:prstGeom prst="rect">
            <a:avLst/>
          </a:prstGeom>
          <a:solidFill>
            <a:srgbClr val="9369E7"/>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9369E7"/>
            </a:extrusionClr>
          </a:sp3d>
        </p:spPr>
        <p:txBody>
          <a:bodyPr wrap="none" anchor="ctr">
            <a:flatTx/>
          </a:bodyPr>
          <a:lstStyle/>
          <a:p>
            <a:endParaRPr lang="zh-CN" altLang="en-US"/>
          </a:p>
        </p:txBody>
      </p:sp>
      <p:sp>
        <p:nvSpPr>
          <p:cNvPr id="83974" name="Text Box 6"/>
          <p:cNvSpPr txBox="1">
            <a:spLocks noChangeArrowheads="1"/>
          </p:cNvSpPr>
          <p:nvPr/>
        </p:nvSpPr>
        <p:spPr bwMode="gray">
          <a:xfrm>
            <a:off x="1817688" y="2320925"/>
            <a:ext cx="5346700" cy="579438"/>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主机扫描</a:t>
            </a:r>
          </a:p>
        </p:txBody>
      </p:sp>
      <p:sp>
        <p:nvSpPr>
          <p:cNvPr id="83975" name="Text Box 7"/>
          <p:cNvSpPr txBox="1">
            <a:spLocks noChangeArrowheads="1"/>
          </p:cNvSpPr>
          <p:nvPr/>
        </p:nvSpPr>
        <p:spPr bwMode="gray">
          <a:xfrm>
            <a:off x="1089025" y="2389188"/>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2</a:t>
            </a:r>
          </a:p>
        </p:txBody>
      </p:sp>
      <p:sp>
        <p:nvSpPr>
          <p:cNvPr id="83976" name="Rectangle 8"/>
          <p:cNvSpPr>
            <a:spLocks noChangeArrowheads="1"/>
          </p:cNvSpPr>
          <p:nvPr/>
        </p:nvSpPr>
        <p:spPr bwMode="gray">
          <a:xfrm rot="3419336">
            <a:off x="1004887" y="3435351"/>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83977" name="Text Box 9"/>
          <p:cNvSpPr txBox="1">
            <a:spLocks noChangeArrowheads="1"/>
          </p:cNvSpPr>
          <p:nvPr/>
        </p:nvSpPr>
        <p:spPr bwMode="gray">
          <a:xfrm>
            <a:off x="1811338" y="3398838"/>
            <a:ext cx="5497512"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端口扫描</a:t>
            </a:r>
          </a:p>
        </p:txBody>
      </p:sp>
      <p:sp>
        <p:nvSpPr>
          <p:cNvPr id="83978" name="Text Box 10"/>
          <p:cNvSpPr txBox="1">
            <a:spLocks noChangeArrowheads="1"/>
          </p:cNvSpPr>
          <p:nvPr/>
        </p:nvSpPr>
        <p:spPr bwMode="gray">
          <a:xfrm>
            <a:off x="1082675" y="346710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3</a:t>
            </a:r>
          </a:p>
        </p:txBody>
      </p:sp>
      <p:sp>
        <p:nvSpPr>
          <p:cNvPr id="83979" name="Line 11"/>
          <p:cNvSpPr>
            <a:spLocks noChangeShapeType="1"/>
          </p:cNvSpPr>
          <p:nvPr/>
        </p:nvSpPr>
        <p:spPr bwMode="gray">
          <a:xfrm>
            <a:off x="1284288" y="4021138"/>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83980" name="Rectangle 12"/>
          <p:cNvSpPr>
            <a:spLocks noChangeArrowheads="1"/>
          </p:cNvSpPr>
          <p:nvPr/>
        </p:nvSpPr>
        <p:spPr bwMode="gray">
          <a:xfrm rot="3419336">
            <a:off x="1009650" y="4587876"/>
            <a:ext cx="479425" cy="520700"/>
          </a:xfrm>
          <a:prstGeom prst="rect">
            <a:avLst/>
          </a:prstGeom>
          <a:solidFill>
            <a:srgbClr val="9369E7"/>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9369E7"/>
            </a:extrusionClr>
          </a:sp3d>
        </p:spPr>
        <p:txBody>
          <a:bodyPr wrap="none" anchor="ctr">
            <a:flatTx/>
          </a:bodyPr>
          <a:lstStyle/>
          <a:p>
            <a:endParaRPr lang="zh-CN" altLang="en-US"/>
          </a:p>
        </p:txBody>
      </p:sp>
      <p:sp>
        <p:nvSpPr>
          <p:cNvPr id="83981" name="Text Box 13"/>
          <p:cNvSpPr txBox="1">
            <a:spLocks noChangeArrowheads="1"/>
          </p:cNvSpPr>
          <p:nvPr/>
        </p:nvSpPr>
        <p:spPr bwMode="gray">
          <a:xfrm>
            <a:off x="1870075" y="4560888"/>
            <a:ext cx="5438775"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操作系统识别</a:t>
            </a:r>
          </a:p>
        </p:txBody>
      </p:sp>
      <p:sp>
        <p:nvSpPr>
          <p:cNvPr id="83982" name="Text Box 14"/>
          <p:cNvSpPr txBox="1">
            <a:spLocks noChangeArrowheads="1"/>
          </p:cNvSpPr>
          <p:nvPr/>
        </p:nvSpPr>
        <p:spPr bwMode="gray">
          <a:xfrm>
            <a:off x="1063625" y="462915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4</a:t>
            </a:r>
          </a:p>
        </p:txBody>
      </p:sp>
      <p:sp>
        <p:nvSpPr>
          <p:cNvPr id="83983" name="Line 15"/>
          <p:cNvSpPr>
            <a:spLocks noChangeShapeType="1"/>
          </p:cNvSpPr>
          <p:nvPr/>
        </p:nvSpPr>
        <p:spPr bwMode="gray">
          <a:xfrm>
            <a:off x="1284288" y="5173663"/>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83984" name="Rectangle 16"/>
          <p:cNvSpPr>
            <a:spLocks noChangeArrowheads="1"/>
          </p:cNvSpPr>
          <p:nvPr/>
        </p:nvSpPr>
        <p:spPr bwMode="gray">
          <a:xfrm rot="3419336">
            <a:off x="1011237" y="1270001"/>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83985" name="Text Box 17"/>
          <p:cNvSpPr txBox="1">
            <a:spLocks noChangeArrowheads="1"/>
          </p:cNvSpPr>
          <p:nvPr/>
        </p:nvSpPr>
        <p:spPr bwMode="gray">
          <a:xfrm>
            <a:off x="1817688" y="1233488"/>
            <a:ext cx="5491162" cy="579437"/>
          </a:xfrm>
          <a:prstGeom prst="rect">
            <a:avLst/>
          </a:prstGeom>
          <a:no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网络扫描概述</a:t>
            </a:r>
          </a:p>
        </p:txBody>
      </p:sp>
      <p:sp>
        <p:nvSpPr>
          <p:cNvPr id="83986" name="Text Box 18"/>
          <p:cNvSpPr txBox="1">
            <a:spLocks noChangeArrowheads="1"/>
          </p:cNvSpPr>
          <p:nvPr/>
        </p:nvSpPr>
        <p:spPr bwMode="gray">
          <a:xfrm>
            <a:off x="1089025" y="1301750"/>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1</a:t>
            </a:r>
          </a:p>
        </p:txBody>
      </p:sp>
      <p:sp>
        <p:nvSpPr>
          <p:cNvPr id="83987" name="Line 19"/>
          <p:cNvSpPr>
            <a:spLocks noChangeShapeType="1"/>
          </p:cNvSpPr>
          <p:nvPr/>
        </p:nvSpPr>
        <p:spPr bwMode="gray">
          <a:xfrm>
            <a:off x="1284288" y="1862138"/>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
        <p:nvSpPr>
          <p:cNvPr id="83988" name="Rectangle 20"/>
          <p:cNvSpPr>
            <a:spLocks noChangeArrowheads="1"/>
          </p:cNvSpPr>
          <p:nvPr/>
        </p:nvSpPr>
        <p:spPr bwMode="gray">
          <a:xfrm rot="3419336">
            <a:off x="1011237" y="5654676"/>
            <a:ext cx="479425" cy="520700"/>
          </a:xfrm>
          <a:prstGeom prst="rect">
            <a:avLst/>
          </a:prstGeom>
          <a:solidFill>
            <a:srgbClr val="669900"/>
          </a:solidFill>
          <a:ln w="9525">
            <a:miter lim="800000"/>
          </a:ln>
          <a:scene3d>
            <a:camera prst="legacyPerspectiveFront">
              <a:rot lat="0" lon="1500000" rev="0"/>
            </a:camera>
            <a:lightRig rig="legacyFlat4" dir="b"/>
          </a:scene3d>
          <a:sp3d extrusionH="430200" prstMaterial="legacyMatte">
            <a:bevelT w="13500" h="13500" prst="angle"/>
            <a:bevelB w="13500" h="13500" prst="angle"/>
            <a:extrusionClr>
              <a:srgbClr val="669900"/>
            </a:extrusionClr>
          </a:sp3d>
        </p:spPr>
        <p:txBody>
          <a:bodyPr wrap="none" anchor="ctr">
            <a:flatTx/>
          </a:bodyPr>
          <a:lstStyle/>
          <a:p>
            <a:endParaRPr lang="zh-CN" altLang="en-US"/>
          </a:p>
        </p:txBody>
      </p:sp>
      <p:sp>
        <p:nvSpPr>
          <p:cNvPr id="83989" name="Text Box 21"/>
          <p:cNvSpPr txBox="1">
            <a:spLocks noChangeArrowheads="1"/>
          </p:cNvSpPr>
          <p:nvPr/>
        </p:nvSpPr>
        <p:spPr bwMode="gray">
          <a:xfrm>
            <a:off x="1817688" y="5618163"/>
            <a:ext cx="5634037" cy="579437"/>
          </a:xfrm>
          <a:prstGeom prst="rect">
            <a:avLst/>
          </a:prstGeom>
          <a:solidFill>
            <a:srgbClr val="FF6600"/>
          </a:solidFill>
          <a:ln w="9525" algn="ctr">
            <a:noFill/>
            <a:miter lim="800000"/>
          </a:ln>
        </p:spPr>
        <p:txBody>
          <a:bodyPr>
            <a:spAutoFit/>
          </a:bodyPr>
          <a:lstStyle/>
          <a:p>
            <a:pPr eaLnBrk="0" hangingPunct="0"/>
            <a:r>
              <a:rPr lang="zh-CN" altLang="en-US" sz="3200" b="1">
                <a:solidFill>
                  <a:srgbClr val="000000"/>
                </a:solidFill>
                <a:ea typeface="黑体" panose="02010609060101010101" pitchFamily="2" charset="-122"/>
              </a:rPr>
              <a:t>漏洞扫描</a:t>
            </a:r>
          </a:p>
        </p:txBody>
      </p:sp>
      <p:sp>
        <p:nvSpPr>
          <p:cNvPr id="83990" name="Text Box 22"/>
          <p:cNvSpPr txBox="1">
            <a:spLocks noChangeArrowheads="1"/>
          </p:cNvSpPr>
          <p:nvPr/>
        </p:nvSpPr>
        <p:spPr bwMode="gray">
          <a:xfrm>
            <a:off x="1089025" y="5686425"/>
            <a:ext cx="354013" cy="457200"/>
          </a:xfrm>
          <a:prstGeom prst="rect">
            <a:avLst/>
          </a:prstGeom>
          <a:noFill/>
          <a:ln w="9525" algn="ctr">
            <a:noFill/>
            <a:miter lim="800000"/>
          </a:ln>
        </p:spPr>
        <p:txBody>
          <a:bodyPr wrap="none">
            <a:spAutoFit/>
          </a:bodyPr>
          <a:lstStyle/>
          <a:p>
            <a:pPr algn="ctr" eaLnBrk="0" hangingPunct="0"/>
            <a:r>
              <a:rPr lang="en-US" altLang="zh-CN" sz="2400" b="1">
                <a:solidFill>
                  <a:schemeClr val="bg1"/>
                </a:solidFill>
              </a:rPr>
              <a:t>5</a:t>
            </a:r>
          </a:p>
        </p:txBody>
      </p:sp>
      <p:sp>
        <p:nvSpPr>
          <p:cNvPr id="83991" name="Line 23"/>
          <p:cNvSpPr>
            <a:spLocks noChangeShapeType="1"/>
          </p:cNvSpPr>
          <p:nvPr/>
        </p:nvSpPr>
        <p:spPr bwMode="gray">
          <a:xfrm>
            <a:off x="1290638" y="6240463"/>
            <a:ext cx="6167437" cy="7937"/>
          </a:xfrm>
          <a:prstGeom prst="line">
            <a:avLst/>
          </a:prstGeom>
          <a:noFill/>
          <a:ln w="25400">
            <a:solidFill>
              <a:srgbClr val="C0C0C0"/>
            </a:solidFill>
            <a:prstDash val="sysDot"/>
            <a:round/>
            <a:tailEnd type="oval" w="med" len="med"/>
          </a:ln>
        </p:spPr>
        <p:txBody>
          <a:bodyPr wrap="none" anchor="ctr"/>
          <a:lstStyle/>
          <a:p>
            <a:endParaRPr lang="zh-CN" altLang="en-US"/>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 xmlns:a16="http://schemas.microsoft.com/office/drawing/2014/main" id="{E06E95E7-DFCD-41D7-AABF-6B401ECD5FE9}"/>
              </a:ext>
            </a:extLst>
          </p:cNvPr>
          <p:cNvSpPr>
            <a:spLocks noGrp="1"/>
          </p:cNvSpPr>
          <p:nvPr>
            <p:ph idx="1"/>
          </p:nvPr>
        </p:nvSpPr>
        <p:spPr>
          <a:xfrm>
            <a:off x="658813" y="1554163"/>
            <a:ext cx="8170394" cy="4726716"/>
          </a:xfrm>
        </p:spPr>
        <p:txBody>
          <a:bodyPr/>
          <a:lstStyle/>
          <a:p>
            <a:r>
              <a:rPr lang="zh-CN" altLang="en-US" dirty="0"/>
              <a:t>漏洞的定义：</a:t>
            </a:r>
            <a:endParaRPr lang="en-US" altLang="zh-CN" dirty="0"/>
          </a:p>
          <a:p>
            <a:pPr marL="0" indent="0">
              <a:buNone/>
            </a:pPr>
            <a:r>
              <a:rPr lang="zh-CN" altLang="en-US" sz="2000" dirty="0"/>
              <a:t>漏洞是硬件、软件与协议的具体实现或系统安全策略上存在的缺陷，或者是产品在使用配置时不当，从而可以使攻击者能够在未授权的情况下访问或者破坏系统。</a:t>
            </a:r>
            <a:endParaRPr lang="en-US" altLang="zh-CN" dirty="0"/>
          </a:p>
          <a:p>
            <a:r>
              <a:rPr lang="zh-CN" altLang="en-US" dirty="0"/>
              <a:t>漏洞产生的原因：</a:t>
            </a:r>
          </a:p>
          <a:p>
            <a:pPr marL="0" indent="0">
              <a:buNone/>
            </a:pPr>
            <a:r>
              <a:rPr lang="zh-CN" altLang="en-US" sz="2000" dirty="0"/>
              <a:t>涉及两个方面</a:t>
            </a:r>
            <a:r>
              <a:rPr lang="en-US" altLang="zh-CN" sz="2000" dirty="0"/>
              <a:t>,</a:t>
            </a:r>
            <a:r>
              <a:rPr lang="zh-CN" altLang="en-US" sz="2000" dirty="0"/>
              <a:t>产品实现中存在安全缺陷、产品（网站，软件和操作系统）使用中安全策略配置不当等。</a:t>
            </a:r>
            <a:endParaRPr lang="en-US" altLang="zh-CN" sz="2000"/>
          </a:p>
          <a:p>
            <a:pPr marL="0" indent="0">
              <a:buNone/>
            </a:pPr>
            <a:endParaRPr lang="en-US" altLang="zh-CN" sz="2000" dirty="0"/>
          </a:p>
          <a:p>
            <a:pPr marL="0" indent="0">
              <a:buNone/>
            </a:pPr>
            <a:r>
              <a:rPr lang="en-US" altLang="zh-CN" sz="2000" dirty="0"/>
              <a:t>0Day</a:t>
            </a:r>
            <a:r>
              <a:rPr lang="zh-CN" altLang="en-US" sz="2000" dirty="0"/>
              <a:t>漏洞（不到一天的漏洞，又称零日漏洞或零时差漏洞）：指未公开或者未打补丁的漏洞，这种漏洞没有传播开，厂家也没有修补。</a:t>
            </a:r>
          </a:p>
          <a:p>
            <a:pPr marL="0" indent="0">
              <a:buNone/>
            </a:pPr>
            <a:r>
              <a:rPr lang="en-US" altLang="zh-CN" dirty="0"/>
              <a:t> </a:t>
            </a:r>
          </a:p>
          <a:p>
            <a:pPr marL="0" indent="0">
              <a:buNone/>
            </a:pPr>
            <a:endParaRPr lang="zh-CN" altLang="en-US" dirty="0"/>
          </a:p>
        </p:txBody>
      </p:sp>
      <p:sp>
        <p:nvSpPr>
          <p:cNvPr id="3" name="标题 2">
            <a:extLst>
              <a:ext uri="{FF2B5EF4-FFF2-40B4-BE49-F238E27FC236}">
                <a16:creationId xmlns="" xmlns:a16="http://schemas.microsoft.com/office/drawing/2014/main" id="{80FAA409-0B40-4F20-9DC1-A77EA80B18F9}"/>
              </a:ext>
            </a:extLst>
          </p:cNvPr>
          <p:cNvSpPr>
            <a:spLocks noGrp="1"/>
          </p:cNvSpPr>
          <p:nvPr>
            <p:ph type="title"/>
          </p:nvPr>
        </p:nvSpPr>
        <p:spPr/>
        <p:txBody>
          <a:bodyPr/>
          <a:lstStyle/>
          <a:p>
            <a:r>
              <a:rPr lang="zh-CN" altLang="en-US" dirty="0"/>
              <a:t>漏洞的定义</a:t>
            </a:r>
          </a:p>
        </p:txBody>
      </p:sp>
    </p:spTree>
    <p:extLst>
      <p:ext uri="{BB962C8B-B14F-4D97-AF65-F5344CB8AC3E}">
        <p14:creationId xmlns:p14="http://schemas.microsoft.com/office/powerpoint/2010/main" val="273619223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 xmlns:a16="http://schemas.microsoft.com/office/drawing/2014/main" id="{BB432CB0-3843-46E9-AB29-5F54C2466C53}"/>
              </a:ext>
            </a:extLst>
          </p:cNvPr>
          <p:cNvSpPr>
            <a:spLocks noGrp="1"/>
          </p:cNvSpPr>
          <p:nvPr>
            <p:ph idx="1"/>
          </p:nvPr>
        </p:nvSpPr>
        <p:spPr>
          <a:xfrm>
            <a:off x="658813" y="1319134"/>
            <a:ext cx="7772400" cy="5186597"/>
          </a:xfrm>
        </p:spPr>
        <p:txBody>
          <a:bodyPr/>
          <a:lstStyle/>
          <a:p>
            <a:r>
              <a:rPr lang="zh-CN" altLang="en-US" dirty="0"/>
              <a:t>漏洞分析：</a:t>
            </a:r>
            <a:endParaRPr lang="en-US" altLang="zh-CN" dirty="0"/>
          </a:p>
          <a:p>
            <a:pPr marL="0" indent="0">
              <a:buNone/>
            </a:pPr>
            <a:r>
              <a:rPr lang="zh-CN" altLang="en-US" sz="2000" dirty="0"/>
              <a:t> 从目标对象中发现漏洞的过程。目标对象可以是任何设备如服务器，交换机，路由器甚至安全产品如防火墙入侵检测系统等，漏洞可以位于目标对象的任何部分，如网站，应用软件和操作系统，也包括云平台，物联网系统等。</a:t>
            </a:r>
            <a:endParaRPr lang="en-US" altLang="zh-CN" sz="2000" dirty="0"/>
          </a:p>
          <a:p>
            <a:r>
              <a:rPr lang="zh-CN" altLang="en-US" dirty="0"/>
              <a:t>漏洞利用：</a:t>
            </a:r>
            <a:endParaRPr lang="en-US" altLang="zh-CN" dirty="0"/>
          </a:p>
          <a:p>
            <a:pPr marL="0" indent="0">
              <a:buNone/>
            </a:pPr>
            <a:r>
              <a:rPr lang="zh-CN" altLang="en-US" sz="2000" dirty="0"/>
              <a:t>从目标上找到漏洞后，就可以实现漏洞的利用。</a:t>
            </a:r>
            <a:endParaRPr lang="en-US" altLang="zh-CN" sz="2000" dirty="0"/>
          </a:p>
          <a:p>
            <a:pPr marL="0" indent="0">
              <a:buNone/>
            </a:pPr>
            <a:r>
              <a:rPr lang="zh-CN" altLang="en-US" sz="2000" dirty="0"/>
              <a:t>对攻击者：写出攻击程序，或者利用现有的各种渗透测试工具，入侵目标对象。</a:t>
            </a:r>
            <a:endParaRPr lang="en-US" altLang="zh-CN" sz="2000" dirty="0"/>
          </a:p>
          <a:p>
            <a:pPr marL="0" indent="0">
              <a:buNone/>
            </a:pPr>
            <a:r>
              <a:rPr lang="zh-CN" altLang="en-US" sz="2000" dirty="0"/>
              <a:t>对防御者：弄清楚漏洞的成因与攻击的手法，以便指定出有效的漏洞检测与防御方案。</a:t>
            </a:r>
            <a:endParaRPr lang="en-US" altLang="zh-CN" sz="2000" dirty="0"/>
          </a:p>
          <a:p>
            <a:pPr marL="0" indent="0">
              <a:buNone/>
            </a:pPr>
            <a:endParaRPr lang="en-US" altLang="zh-CN" sz="2000" dirty="0"/>
          </a:p>
        </p:txBody>
      </p:sp>
      <p:sp>
        <p:nvSpPr>
          <p:cNvPr id="3" name="标题 2">
            <a:extLst>
              <a:ext uri="{FF2B5EF4-FFF2-40B4-BE49-F238E27FC236}">
                <a16:creationId xmlns="" xmlns:a16="http://schemas.microsoft.com/office/drawing/2014/main" id="{C9824258-1DD4-4D00-B3D2-A8282C8F58E8}"/>
              </a:ext>
            </a:extLst>
          </p:cNvPr>
          <p:cNvSpPr>
            <a:spLocks noGrp="1"/>
          </p:cNvSpPr>
          <p:nvPr>
            <p:ph type="title"/>
          </p:nvPr>
        </p:nvSpPr>
        <p:spPr/>
        <p:txBody>
          <a:bodyPr/>
          <a:lstStyle/>
          <a:p>
            <a:r>
              <a:rPr lang="zh-CN" altLang="en-US" dirty="0"/>
              <a:t>漏洞分析</a:t>
            </a:r>
          </a:p>
        </p:txBody>
      </p:sp>
    </p:spTree>
    <p:extLst>
      <p:ext uri="{BB962C8B-B14F-4D97-AF65-F5344CB8AC3E}">
        <p14:creationId xmlns:p14="http://schemas.microsoft.com/office/powerpoint/2010/main" val="319484852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 xmlns:a16="http://schemas.microsoft.com/office/drawing/2014/main" id="{3B7B0EA5-4981-4761-9BFB-BECDF9A6A431}"/>
              </a:ext>
            </a:extLst>
          </p:cNvPr>
          <p:cNvSpPr>
            <a:spLocks noGrp="1"/>
          </p:cNvSpPr>
          <p:nvPr>
            <p:ph idx="1"/>
          </p:nvPr>
        </p:nvSpPr>
        <p:spPr>
          <a:xfrm>
            <a:off x="149901" y="1554163"/>
            <a:ext cx="9144000" cy="4114800"/>
          </a:xfrm>
        </p:spPr>
        <p:txBody>
          <a:bodyPr/>
          <a:lstStyle/>
          <a:p>
            <a:r>
              <a:rPr lang="zh-CN" altLang="en-US" sz="2000" dirty="0"/>
              <a:t>漏洞扫描：远程发送网络数据包主动探测网络系统或者主机系统中的漏洞。</a:t>
            </a:r>
            <a:endParaRPr lang="en-US" altLang="zh-CN" sz="2000" dirty="0"/>
          </a:p>
          <a:p>
            <a:r>
              <a:rPr lang="zh-CN" altLang="en-US" sz="2000" dirty="0"/>
              <a:t>静态分析：无需运行程序情况下，通过反汇编、反编译工具逆向分析软件，掌握程序执行逻辑和功能，从而找出存在的安全缺陷代码。适合简单分析。</a:t>
            </a:r>
            <a:endParaRPr lang="en-US" altLang="zh-CN" sz="2000" dirty="0"/>
          </a:p>
          <a:p>
            <a:r>
              <a:rPr lang="zh-CN" altLang="en-US" sz="2000" dirty="0"/>
              <a:t>动态调试：借助调试器跟踪程序的执行过程，包括函数调用关系、传递的参数和返回值，以及堆栈分配的情况，有利于从触发崩溃的函数往前追踪。</a:t>
            </a:r>
            <a:endParaRPr lang="en-US" altLang="zh-CN" sz="2000" dirty="0"/>
          </a:p>
          <a:p>
            <a:r>
              <a:rPr lang="zh-CN" altLang="en-US" sz="2000" dirty="0"/>
              <a:t>源码分析：通过阅读源代码或者调试源代码来分析，这也是程序开发测试时经常进行的。</a:t>
            </a:r>
            <a:endParaRPr lang="en-US" altLang="zh-CN" sz="2000" dirty="0"/>
          </a:p>
          <a:p>
            <a:r>
              <a:rPr lang="zh-CN" altLang="en-US" sz="2000" dirty="0"/>
              <a:t>补丁比较：比较发布的补丁程序与被修复的原文件（含漏洞的程序）进行对比，找到其中被修改的地方，这种方法就是补丁比较。</a:t>
            </a:r>
            <a:endParaRPr lang="en-US" altLang="zh-CN" sz="2000" dirty="0"/>
          </a:p>
          <a:p>
            <a:pPr marL="0" indent="0">
              <a:buNone/>
            </a:pPr>
            <a:endParaRPr lang="en-US" altLang="zh-CN" sz="2000" dirty="0"/>
          </a:p>
          <a:p>
            <a:endParaRPr lang="en-US" altLang="zh-CN" sz="2000" dirty="0"/>
          </a:p>
          <a:p>
            <a:endParaRPr lang="en-US" altLang="zh-CN" sz="2000" dirty="0"/>
          </a:p>
          <a:p>
            <a:endParaRPr lang="en-US" altLang="zh-CN" dirty="0"/>
          </a:p>
          <a:p>
            <a:endParaRPr lang="zh-CN" altLang="en-US" dirty="0"/>
          </a:p>
        </p:txBody>
      </p:sp>
      <p:sp>
        <p:nvSpPr>
          <p:cNvPr id="3" name="标题 2">
            <a:extLst>
              <a:ext uri="{FF2B5EF4-FFF2-40B4-BE49-F238E27FC236}">
                <a16:creationId xmlns="" xmlns:a16="http://schemas.microsoft.com/office/drawing/2014/main" id="{154583BA-3DF3-42DC-BF47-CD3E94C20299}"/>
              </a:ext>
            </a:extLst>
          </p:cNvPr>
          <p:cNvSpPr>
            <a:spLocks noGrp="1"/>
          </p:cNvSpPr>
          <p:nvPr>
            <p:ph type="title"/>
          </p:nvPr>
        </p:nvSpPr>
        <p:spPr/>
        <p:txBody>
          <a:bodyPr/>
          <a:lstStyle/>
          <a:p>
            <a:r>
              <a:rPr lang="zh-CN" altLang="en-US" dirty="0"/>
              <a:t>漏洞分析的方法</a:t>
            </a:r>
          </a:p>
        </p:txBody>
      </p:sp>
    </p:spTree>
    <p:extLst>
      <p:ext uri="{BB962C8B-B14F-4D97-AF65-F5344CB8AC3E}">
        <p14:creationId xmlns:p14="http://schemas.microsoft.com/office/powerpoint/2010/main" val="111326136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p:txBody>
          <a:bodyPr/>
          <a:lstStyle/>
          <a:p>
            <a:pPr eaLnBrk="1" hangingPunct="1"/>
            <a:r>
              <a:rPr lang="zh-CN" altLang="en-US" dirty="0"/>
              <a:t>漏洞扫描</a:t>
            </a:r>
          </a:p>
        </p:txBody>
      </p:sp>
      <p:sp>
        <p:nvSpPr>
          <p:cNvPr id="84995" name="Rectangle 3"/>
          <p:cNvSpPr>
            <a:spLocks noGrp="1" noChangeArrowheads="1"/>
          </p:cNvSpPr>
          <p:nvPr>
            <p:ph type="body" idx="1"/>
          </p:nvPr>
        </p:nvSpPr>
        <p:spPr>
          <a:xfrm>
            <a:off x="457200" y="1371600"/>
            <a:ext cx="8229600" cy="4752975"/>
          </a:xfrm>
        </p:spPr>
        <p:txBody>
          <a:bodyPr/>
          <a:lstStyle/>
          <a:p>
            <a:pPr eaLnBrk="1" hangingPunct="1">
              <a:lnSpc>
                <a:spcPct val="150000"/>
              </a:lnSpc>
              <a:spcBef>
                <a:spcPts val="0"/>
              </a:spcBef>
            </a:pPr>
            <a:r>
              <a:rPr lang="zh-CN" altLang="en-US" sz="3200" dirty="0">
                <a:latin typeface="黑体" panose="02010609060101010101" pitchFamily="2" charset="-122"/>
              </a:rPr>
              <a:t>目的</a:t>
            </a:r>
          </a:p>
          <a:p>
            <a:pPr lvl="1" eaLnBrk="1" hangingPunct="1">
              <a:lnSpc>
                <a:spcPct val="150000"/>
              </a:lnSpc>
              <a:spcBef>
                <a:spcPts val="0"/>
              </a:spcBef>
            </a:pPr>
            <a:r>
              <a:rPr lang="zh-CN" altLang="en-US" sz="2800" dirty="0">
                <a:latin typeface="黑体" panose="02010609060101010101" pitchFamily="2" charset="-122"/>
              </a:rPr>
              <a:t>发现网络，操作系统或应用程序中可能被利用的漏洞。</a:t>
            </a:r>
          </a:p>
          <a:p>
            <a:pPr eaLnBrk="1" hangingPunct="1">
              <a:lnSpc>
                <a:spcPct val="150000"/>
              </a:lnSpc>
              <a:spcBef>
                <a:spcPts val="0"/>
              </a:spcBef>
            </a:pPr>
            <a:r>
              <a:rPr lang="zh-CN" altLang="en-US" sz="3200" dirty="0">
                <a:latin typeface="黑体" panose="02010609060101010101" pitchFamily="2" charset="-122"/>
              </a:rPr>
              <a:t>扫描方法</a:t>
            </a:r>
          </a:p>
          <a:p>
            <a:pPr lvl="1" eaLnBrk="1" hangingPunct="1">
              <a:lnSpc>
                <a:spcPct val="150000"/>
              </a:lnSpc>
              <a:spcBef>
                <a:spcPts val="0"/>
              </a:spcBef>
            </a:pPr>
            <a:r>
              <a:rPr lang="zh-CN" altLang="en-US" sz="2800" dirty="0">
                <a:latin typeface="黑体" panose="02010609060101010101" pitchFamily="2" charset="-122"/>
              </a:rPr>
              <a:t>向探测目标发送特定报文，根据响应判断是否存在漏洞。</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lstStyle/>
          <a:p>
            <a:pPr eaLnBrk="1" hangingPunct="1"/>
            <a:r>
              <a:rPr lang="zh-CN" altLang="en-US"/>
              <a:t>实例：</a:t>
            </a:r>
            <a:r>
              <a:rPr lang="en-US" altLang="zh-CN"/>
              <a:t>CGI</a:t>
            </a:r>
            <a:r>
              <a:rPr lang="zh-CN" altLang="en-US"/>
              <a:t>漏洞扫描</a:t>
            </a:r>
          </a:p>
        </p:txBody>
      </p:sp>
      <p:sp>
        <p:nvSpPr>
          <p:cNvPr id="86019" name="Rectangle 3"/>
          <p:cNvSpPr>
            <a:spLocks noGrp="1" noChangeArrowheads="1"/>
          </p:cNvSpPr>
          <p:nvPr>
            <p:ph type="body" idx="1"/>
          </p:nvPr>
        </p:nvSpPr>
        <p:spPr>
          <a:xfrm>
            <a:off x="601663" y="1401763"/>
            <a:ext cx="7772400" cy="4114800"/>
          </a:xfrm>
        </p:spPr>
        <p:txBody>
          <a:bodyPr/>
          <a:lstStyle/>
          <a:p>
            <a:pPr eaLnBrk="1" hangingPunct="1">
              <a:lnSpc>
                <a:spcPct val="150000"/>
              </a:lnSpc>
              <a:spcBef>
                <a:spcPts val="0"/>
              </a:spcBef>
            </a:pPr>
            <a:r>
              <a:rPr lang="zh-CN" altLang="en-US" dirty="0">
                <a:latin typeface="黑体" panose="02010609060101010101" pitchFamily="2" charset="-122"/>
              </a:rPr>
              <a:t>漏洞扫描流程</a:t>
            </a:r>
          </a:p>
          <a:p>
            <a:pPr lvl="1" eaLnBrk="1" hangingPunct="1">
              <a:lnSpc>
                <a:spcPct val="150000"/>
              </a:lnSpc>
              <a:spcBef>
                <a:spcPts val="0"/>
              </a:spcBef>
            </a:pPr>
            <a:r>
              <a:rPr lang="zh-CN" altLang="en-US" dirty="0">
                <a:latin typeface="黑体" panose="02010609060101010101" pitchFamily="2" charset="-122"/>
              </a:rPr>
              <a:t>连接目标</a:t>
            </a:r>
            <a:r>
              <a:rPr lang="en-US" altLang="zh-CN" dirty="0">
                <a:latin typeface="黑体" panose="02010609060101010101" pitchFamily="2" charset="-122"/>
              </a:rPr>
              <a:t>WEB SERVER</a:t>
            </a:r>
          </a:p>
          <a:p>
            <a:pPr lvl="1" eaLnBrk="1" hangingPunct="1">
              <a:lnSpc>
                <a:spcPct val="150000"/>
              </a:lnSpc>
              <a:spcBef>
                <a:spcPts val="0"/>
              </a:spcBef>
            </a:pPr>
            <a:r>
              <a:rPr lang="zh-CN" altLang="en-US" dirty="0">
                <a:latin typeface="黑体" panose="02010609060101010101" pitchFamily="2" charset="-122"/>
              </a:rPr>
              <a:t>发送一个特殊的请求</a:t>
            </a:r>
          </a:p>
          <a:p>
            <a:pPr lvl="1" eaLnBrk="1" hangingPunct="1">
              <a:lnSpc>
                <a:spcPct val="150000"/>
              </a:lnSpc>
              <a:spcBef>
                <a:spcPts val="0"/>
              </a:spcBef>
            </a:pPr>
            <a:r>
              <a:rPr lang="zh-CN" altLang="en-US" dirty="0">
                <a:latin typeface="黑体" panose="02010609060101010101" pitchFamily="2" charset="-122"/>
              </a:rPr>
              <a:t>接收目标服务器返回数据</a:t>
            </a:r>
          </a:p>
          <a:p>
            <a:pPr lvl="1" eaLnBrk="1" hangingPunct="1">
              <a:lnSpc>
                <a:spcPct val="150000"/>
              </a:lnSpc>
              <a:spcBef>
                <a:spcPts val="0"/>
              </a:spcBef>
            </a:pPr>
            <a:r>
              <a:rPr lang="zh-CN" altLang="en-US" dirty="0">
                <a:latin typeface="黑体" panose="02010609060101010101" pitchFamily="2" charset="-122"/>
              </a:rPr>
              <a:t>根据返回数据判断目标服务器是否有此</a:t>
            </a:r>
            <a:r>
              <a:rPr lang="en-US" altLang="zh-CN" dirty="0">
                <a:latin typeface="黑体" panose="02010609060101010101" pitchFamily="2" charset="-122"/>
              </a:rPr>
              <a:t>CGI</a:t>
            </a:r>
            <a:r>
              <a:rPr lang="zh-CN" altLang="en-US" dirty="0">
                <a:latin typeface="黑体" panose="02010609060101010101" pitchFamily="2" charset="-122"/>
              </a:rPr>
              <a:t>漏洞。</a:t>
            </a:r>
          </a:p>
        </p:txBody>
      </p:sp>
    </p:spTree>
  </p:cSld>
  <p:clrMapOvr>
    <a:masterClrMapping/>
  </p:clrMapOvr>
  <p:transition>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zh-CN" altLang="en-US"/>
              <a:t>（一）</a:t>
            </a:r>
            <a:r>
              <a:rPr lang="en-US" altLang="zh-CN"/>
              <a:t>ICMP</a:t>
            </a:r>
            <a:r>
              <a:rPr lang="zh-CN" altLang="en-US"/>
              <a:t>扫描</a:t>
            </a:r>
          </a:p>
        </p:txBody>
      </p:sp>
      <p:sp>
        <p:nvSpPr>
          <p:cNvPr id="8195" name="Rectangle 3"/>
          <p:cNvSpPr>
            <a:spLocks noGrp="1" noChangeArrowheads="1"/>
          </p:cNvSpPr>
          <p:nvPr>
            <p:ph type="body" idx="1"/>
          </p:nvPr>
        </p:nvSpPr>
        <p:spPr>
          <a:noFill/>
        </p:spPr>
        <p:txBody>
          <a:bodyPr/>
          <a:lstStyle/>
          <a:p>
            <a:pPr eaLnBrk="1" hangingPunct="1"/>
            <a:r>
              <a:rPr lang="en-US" altLang="zh-CN"/>
              <a:t>ICMP</a:t>
            </a:r>
          </a:p>
          <a:p>
            <a:pPr lvl="1" eaLnBrk="1" hangingPunct="1"/>
            <a:r>
              <a:rPr lang="en-US" altLang="zh-CN"/>
              <a:t>Internet</a:t>
            </a:r>
            <a:r>
              <a:rPr lang="zh-CN" altLang="en-US"/>
              <a:t>控制报文协议。</a:t>
            </a:r>
          </a:p>
          <a:p>
            <a:pPr eaLnBrk="1" hangingPunct="1"/>
            <a:r>
              <a:rPr lang="en-US" altLang="zh-CN"/>
              <a:t>ICMP</a:t>
            </a:r>
            <a:r>
              <a:rPr lang="zh-CN" altLang="en-US"/>
              <a:t>的作用：提高</a:t>
            </a:r>
            <a:r>
              <a:rPr lang="en-US" altLang="zh-CN"/>
              <a:t>IP</a:t>
            </a:r>
            <a:r>
              <a:rPr lang="zh-CN" altLang="en-US"/>
              <a:t>报文交付成功的机会</a:t>
            </a:r>
          </a:p>
          <a:p>
            <a:pPr lvl="1" eaLnBrk="1" hangingPunct="1"/>
            <a:r>
              <a:rPr lang="zh-CN" altLang="en-US"/>
              <a:t>网关或者目标机器利用</a:t>
            </a:r>
            <a:r>
              <a:rPr lang="en-US" altLang="zh-CN"/>
              <a:t>ICMP</a:t>
            </a:r>
            <a:r>
              <a:rPr lang="zh-CN" altLang="en-US"/>
              <a:t>与源通信。</a:t>
            </a:r>
          </a:p>
          <a:p>
            <a:pPr lvl="1" eaLnBrk="1" hangingPunct="1"/>
            <a:r>
              <a:rPr lang="zh-CN" altLang="en-US"/>
              <a:t>当出现问题时，提供反馈信息用于报告错误。</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linds(horizontal)">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195">
                                            <p:txEl>
                                              <p:pRg st="2" end="2"/>
                                            </p:txEl>
                                          </p:spTgt>
                                        </p:tgtEl>
                                        <p:attrNameLst>
                                          <p:attrName>style.visibility</p:attrName>
                                        </p:attrNameLst>
                                      </p:cBhvr>
                                      <p:to>
                                        <p:strVal val="visible"/>
                                      </p:to>
                                    </p:set>
                                    <p:animEffect transition="in" filter="blinds(horizontal)">
                                      <p:cBhvr>
                                        <p:cTn id="12" dur="500"/>
                                        <p:tgtEl>
                                          <p:spTgt spid="8195">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8195">
                                            <p:txEl>
                                              <p:pRg st="3" end="3"/>
                                            </p:txEl>
                                          </p:spTgt>
                                        </p:tgtEl>
                                        <p:attrNameLst>
                                          <p:attrName>style.visibility</p:attrName>
                                        </p:attrNameLst>
                                      </p:cBhvr>
                                      <p:to>
                                        <p:strVal val="visible"/>
                                      </p:to>
                                    </p:set>
                                    <p:animEffect transition="in" filter="blinds(horizontal)">
                                      <p:cBhvr>
                                        <p:cTn id="15" dur="500"/>
                                        <p:tgtEl>
                                          <p:spTgt spid="8195">
                                            <p:txEl>
                                              <p:pRg st="3" end="3"/>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8195">
                                            <p:txEl>
                                              <p:pRg st="4" end="4"/>
                                            </p:txEl>
                                          </p:spTgt>
                                        </p:tgtEl>
                                        <p:attrNameLst>
                                          <p:attrName>style.visibility</p:attrName>
                                        </p:attrNameLst>
                                      </p:cBhvr>
                                      <p:to>
                                        <p:strVal val="visible"/>
                                      </p:to>
                                    </p:set>
                                    <p:animEffect transition="in" filter="blinds(horizontal)">
                                      <p:cBhvr>
                                        <p:cTn id="18" dur="500"/>
                                        <p:tgtEl>
                                          <p:spTgt spid="819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ChangeArrowheads="1"/>
          </p:cNvSpPr>
          <p:nvPr>
            <p:ph type="title"/>
          </p:nvPr>
        </p:nvSpPr>
        <p:spPr/>
        <p:txBody>
          <a:bodyPr/>
          <a:lstStyle/>
          <a:p>
            <a:pPr eaLnBrk="1" hangingPunct="1"/>
            <a:r>
              <a:rPr lang="en-US" altLang="zh-CN"/>
              <a:t>CGI</a:t>
            </a:r>
            <a:r>
              <a:rPr lang="zh-CN" altLang="en-US"/>
              <a:t>漏洞扫描</a:t>
            </a:r>
          </a:p>
        </p:txBody>
      </p:sp>
      <p:sp>
        <p:nvSpPr>
          <p:cNvPr id="87043" name="Rectangle 3"/>
          <p:cNvSpPr>
            <a:spLocks noGrp="1" noChangeArrowheads="1"/>
          </p:cNvSpPr>
          <p:nvPr>
            <p:ph type="body" idx="1"/>
          </p:nvPr>
        </p:nvSpPr>
        <p:spPr>
          <a:xfrm>
            <a:off x="582613" y="1306512"/>
            <a:ext cx="7772400" cy="4637087"/>
          </a:xfrm>
        </p:spPr>
        <p:txBody>
          <a:bodyPr/>
          <a:lstStyle/>
          <a:p>
            <a:pPr eaLnBrk="1" hangingPunct="1"/>
            <a:r>
              <a:rPr lang="zh-CN" altLang="en-US" sz="2400" dirty="0">
                <a:latin typeface="黑体" panose="02010609060101010101" pitchFamily="2" charset="-122"/>
              </a:rPr>
              <a:t>比如识别出</a:t>
            </a:r>
            <a:r>
              <a:rPr lang="en-US" altLang="zh-CN" sz="2400" dirty="0">
                <a:latin typeface="黑体" panose="02010609060101010101" pitchFamily="2" charset="-122"/>
              </a:rPr>
              <a:t>Web </a:t>
            </a:r>
            <a:r>
              <a:rPr lang="zh-CN" altLang="en-US" sz="2400" dirty="0">
                <a:latin typeface="黑体" panose="02010609060101010101" pitchFamily="2" charset="-122"/>
              </a:rPr>
              <a:t>服务器为</a:t>
            </a:r>
            <a:r>
              <a:rPr lang="en-US" altLang="zh-CN" sz="2400" dirty="0">
                <a:latin typeface="黑体" panose="02010609060101010101" pitchFamily="2" charset="-122"/>
              </a:rPr>
              <a:t>IIS</a:t>
            </a:r>
            <a:r>
              <a:rPr lang="zh-CN" altLang="en-US" sz="2400" dirty="0">
                <a:latin typeface="黑体" panose="02010609060101010101" pitchFamily="2" charset="-122"/>
              </a:rPr>
              <a:t>，则向其发出</a:t>
            </a:r>
            <a:r>
              <a:rPr lang="en-US" altLang="zh-CN" sz="2400" dirty="0">
                <a:latin typeface="黑体" panose="02010609060101010101" pitchFamily="2" charset="-122"/>
              </a:rPr>
              <a:t>Http</a:t>
            </a:r>
            <a:r>
              <a:rPr lang="zh-CN" altLang="en-US" sz="2400" dirty="0">
                <a:latin typeface="黑体" panose="02010609060101010101" pitchFamily="2" charset="-122"/>
              </a:rPr>
              <a:t>请求：</a:t>
            </a:r>
          </a:p>
          <a:p>
            <a:pPr lvl="1" eaLnBrk="1" hangingPunct="1"/>
            <a:r>
              <a:rPr lang="en-US" altLang="zh-CN" sz="2400" dirty="0">
                <a:latin typeface="黑体" panose="02010609060101010101" pitchFamily="2" charset="-122"/>
              </a:rPr>
              <a:t>"GET /</a:t>
            </a:r>
            <a:r>
              <a:rPr lang="en-US" altLang="zh-CN" sz="2400" dirty="0" err="1">
                <a:latin typeface="黑体" panose="02010609060101010101" pitchFamily="2" charset="-122"/>
              </a:rPr>
              <a:t>iissamples</a:t>
            </a:r>
            <a:r>
              <a:rPr lang="en-US" altLang="zh-CN" sz="2400" dirty="0">
                <a:latin typeface="黑体" panose="02010609060101010101" pitchFamily="2" charset="-122"/>
              </a:rPr>
              <a:t>/</a:t>
            </a:r>
            <a:r>
              <a:rPr lang="en-US" altLang="zh-CN" sz="2400" dirty="0" err="1">
                <a:latin typeface="黑体" panose="02010609060101010101" pitchFamily="2" charset="-122"/>
              </a:rPr>
              <a:t>exair</a:t>
            </a:r>
            <a:r>
              <a:rPr lang="en-US" altLang="zh-CN" sz="2400" dirty="0">
                <a:latin typeface="黑体" panose="02010609060101010101" pitchFamily="2" charset="-122"/>
              </a:rPr>
              <a:t>/</a:t>
            </a:r>
            <a:r>
              <a:rPr lang="en-US" altLang="zh-CN" sz="2400" dirty="0" err="1">
                <a:latin typeface="黑体" panose="02010609060101010101" pitchFamily="2" charset="-122"/>
              </a:rPr>
              <a:t>howitworks</a:t>
            </a:r>
            <a:r>
              <a:rPr lang="en-US" altLang="zh-CN" sz="2400" dirty="0">
                <a:latin typeface="黑体" panose="02010609060101010101" pitchFamily="2" charset="-122"/>
              </a:rPr>
              <a:t>/codebrws.asp",</a:t>
            </a:r>
          </a:p>
          <a:p>
            <a:pPr lvl="1" eaLnBrk="1" hangingPunct="1"/>
            <a:r>
              <a:rPr lang="en-US" altLang="zh-CN" sz="2400" dirty="0">
                <a:latin typeface="黑体" panose="02010609060101010101" pitchFamily="2" charset="-122"/>
              </a:rPr>
              <a:t>"GET /</a:t>
            </a:r>
            <a:r>
              <a:rPr lang="en-US" altLang="zh-CN" sz="2400" dirty="0" err="1">
                <a:latin typeface="黑体" panose="02010609060101010101" pitchFamily="2" charset="-122"/>
              </a:rPr>
              <a:t>iissamples</a:t>
            </a:r>
            <a:r>
              <a:rPr lang="en-US" altLang="zh-CN" sz="2400" dirty="0">
                <a:latin typeface="黑体" panose="02010609060101010101" pitchFamily="2" charset="-122"/>
              </a:rPr>
              <a:t>/</a:t>
            </a:r>
            <a:r>
              <a:rPr lang="en-US" altLang="zh-CN" sz="2400" dirty="0" err="1">
                <a:latin typeface="黑体" panose="02010609060101010101" pitchFamily="2" charset="-122"/>
              </a:rPr>
              <a:t>sdk</a:t>
            </a:r>
            <a:r>
              <a:rPr lang="en-US" altLang="zh-CN" sz="2400" dirty="0">
                <a:latin typeface="黑体" panose="02010609060101010101" pitchFamily="2" charset="-122"/>
              </a:rPr>
              <a:t>/asp/docs/codebrws.asp",</a:t>
            </a:r>
          </a:p>
          <a:p>
            <a:pPr lvl="1" eaLnBrk="1" hangingPunct="1"/>
            <a:r>
              <a:rPr lang="en-US" altLang="zh-CN" sz="2400" dirty="0">
                <a:latin typeface="黑体" panose="02010609060101010101" pitchFamily="2" charset="-122"/>
              </a:rPr>
              <a:t>"GET /</a:t>
            </a:r>
            <a:r>
              <a:rPr lang="en-US" altLang="zh-CN" sz="2400" dirty="0" err="1">
                <a:latin typeface="黑体" panose="02010609060101010101" pitchFamily="2" charset="-122"/>
              </a:rPr>
              <a:t>iissamples</a:t>
            </a:r>
            <a:r>
              <a:rPr lang="en-US" altLang="zh-CN" sz="2400" dirty="0">
                <a:latin typeface="黑体" panose="02010609060101010101" pitchFamily="2" charset="-122"/>
              </a:rPr>
              <a:t>/</a:t>
            </a:r>
            <a:r>
              <a:rPr lang="en-US" altLang="zh-CN" sz="2400" dirty="0" err="1">
                <a:latin typeface="黑体" panose="02010609060101010101" pitchFamily="2" charset="-122"/>
              </a:rPr>
              <a:t>exair</a:t>
            </a:r>
            <a:r>
              <a:rPr lang="en-US" altLang="zh-CN" sz="2400" dirty="0">
                <a:latin typeface="黑体" panose="02010609060101010101" pitchFamily="2" charset="-122"/>
              </a:rPr>
              <a:t>/</a:t>
            </a:r>
            <a:r>
              <a:rPr lang="en-US" altLang="zh-CN" sz="2400" dirty="0" err="1">
                <a:latin typeface="黑体" panose="02010609060101010101" pitchFamily="2" charset="-122"/>
              </a:rPr>
              <a:t>howitworks</a:t>
            </a:r>
            <a:r>
              <a:rPr lang="en-US" altLang="zh-CN" sz="2400" dirty="0">
                <a:latin typeface="黑体" panose="02010609060101010101" pitchFamily="2" charset="-122"/>
              </a:rPr>
              <a:t>/code.asp",           </a:t>
            </a:r>
          </a:p>
          <a:p>
            <a:pPr lvl="1" eaLnBrk="1" hangingPunct="1"/>
            <a:r>
              <a:rPr lang="en-US" altLang="zh-CN" sz="2400" dirty="0">
                <a:latin typeface="黑体" panose="02010609060101010101" pitchFamily="2" charset="-122"/>
              </a:rPr>
              <a:t>"GET /</a:t>
            </a:r>
            <a:r>
              <a:rPr lang="en-US" altLang="zh-CN" sz="2400" dirty="0" err="1">
                <a:latin typeface="黑体" panose="02010609060101010101" pitchFamily="2" charset="-122"/>
              </a:rPr>
              <a:t>msadc</a:t>
            </a:r>
            <a:r>
              <a:rPr lang="en-US" altLang="zh-CN" sz="2400" dirty="0">
                <a:latin typeface="黑体" panose="02010609060101010101" pitchFamily="2" charset="-122"/>
              </a:rPr>
              <a:t>/samples/selector/showcode.asp",</a:t>
            </a:r>
          </a:p>
          <a:p>
            <a:pPr lvl="1" eaLnBrk="1" hangingPunct="1"/>
            <a:r>
              <a:rPr lang="en-US" altLang="zh-CN" sz="2400" dirty="0">
                <a:latin typeface="黑体" panose="02010609060101010101" pitchFamily="2" charset="-122"/>
              </a:rPr>
              <a:t>"GET /scripts/tools/newdsn.exe</a:t>
            </a:r>
            <a:r>
              <a:rPr lang="en-US" altLang="zh-CN" sz="2400" dirty="0"/>
              <a:t>”</a:t>
            </a:r>
            <a:endParaRPr lang="en-US" altLang="zh-CN" sz="2400" dirty="0">
              <a:latin typeface="黑体" panose="02010609060101010101" pitchFamily="2" charset="-122"/>
            </a:endParaRPr>
          </a:p>
          <a:p>
            <a:pPr lvl="1" eaLnBrk="1" hangingPunct="1">
              <a:buFont typeface="Wingdings" panose="05000000000000000000" pitchFamily="2" charset="2"/>
              <a:buNone/>
            </a:pPr>
            <a:r>
              <a:rPr lang="zh-CN" altLang="en-US" sz="2400" dirty="0">
                <a:latin typeface="黑体" panose="02010609060101010101" pitchFamily="2" charset="-122"/>
              </a:rPr>
              <a:t>如果返回</a:t>
            </a:r>
            <a:r>
              <a:rPr lang="zh-CN" altLang="en-US" sz="2400" dirty="0"/>
              <a:t>“</a:t>
            </a:r>
            <a:r>
              <a:rPr lang="en-US" altLang="zh-CN" sz="2400" dirty="0">
                <a:latin typeface="黑体" panose="02010609060101010101" pitchFamily="2" charset="-122"/>
              </a:rPr>
              <a:t>200 OK</a:t>
            </a:r>
            <a:r>
              <a:rPr lang="en-US" altLang="zh-CN" sz="2400" dirty="0"/>
              <a:t>”</a:t>
            </a:r>
            <a:r>
              <a:rPr lang="zh-CN" altLang="en-US" sz="2400" dirty="0">
                <a:latin typeface="黑体" panose="02010609060101010101" pitchFamily="2" charset="-122"/>
              </a:rPr>
              <a:t>的</a:t>
            </a:r>
            <a:r>
              <a:rPr lang="en-US" altLang="zh-CN" sz="2400" dirty="0">
                <a:latin typeface="黑体" panose="02010609060101010101" pitchFamily="2" charset="-122"/>
              </a:rPr>
              <a:t>Http</a:t>
            </a:r>
            <a:r>
              <a:rPr lang="zh-CN" altLang="en-US" sz="2400" dirty="0">
                <a:latin typeface="黑体" panose="02010609060101010101" pitchFamily="2" charset="-122"/>
              </a:rPr>
              <a:t>应答，则表明存在</a:t>
            </a:r>
            <a:r>
              <a:rPr lang="zh-CN" altLang="en-US" sz="2400" dirty="0"/>
              <a:t>”</a:t>
            </a:r>
            <a:r>
              <a:rPr lang="en-US" altLang="en-US" sz="2400" dirty="0">
                <a:latin typeface="黑体" panose="02010609060101010101" pitchFamily="2" charset="-122"/>
              </a:rPr>
              <a:t>http IIS samples</a:t>
            </a:r>
            <a:r>
              <a:rPr lang="en-US" altLang="zh-CN" sz="2400" dirty="0"/>
              <a:t>“</a:t>
            </a:r>
            <a:r>
              <a:rPr lang="zh-CN" altLang="en-US" sz="2400" dirty="0">
                <a:latin typeface="黑体" panose="02010609060101010101" pitchFamily="2" charset="-122"/>
              </a:rPr>
              <a:t>漏洞，需要提示用户进行修改。</a:t>
            </a:r>
          </a:p>
        </p:txBody>
      </p:sp>
    </p:spTree>
  </p:cSld>
  <p:clrMapOvr>
    <a:masterClrMapping/>
  </p:clrMapOvr>
  <p:transition>
    <p:push/>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p:txBody>
          <a:bodyPr/>
          <a:lstStyle/>
          <a:p>
            <a:pPr eaLnBrk="1" hangingPunct="1"/>
            <a:r>
              <a:rPr lang="en-US" altLang="zh-CN"/>
              <a:t>CGI</a:t>
            </a:r>
            <a:r>
              <a:rPr lang="zh-CN" altLang="en-US"/>
              <a:t>漏洞扫描</a:t>
            </a:r>
          </a:p>
        </p:txBody>
      </p:sp>
      <p:sp>
        <p:nvSpPr>
          <p:cNvPr id="88067" name="Rectangle 3"/>
          <p:cNvSpPr>
            <a:spLocks noGrp="1" noChangeArrowheads="1"/>
          </p:cNvSpPr>
          <p:nvPr>
            <p:ph type="body" idx="1"/>
          </p:nvPr>
        </p:nvSpPr>
        <p:spPr/>
        <p:txBody>
          <a:bodyPr/>
          <a:lstStyle/>
          <a:p>
            <a:pPr eaLnBrk="1" hangingPunct="1"/>
            <a:r>
              <a:rPr lang="zh-CN" altLang="en-US">
                <a:latin typeface="黑体" panose="02010609060101010101" pitchFamily="2" charset="-122"/>
              </a:rPr>
              <a:t>如果向</a:t>
            </a:r>
            <a:r>
              <a:rPr lang="en-US" altLang="zh-CN">
                <a:latin typeface="黑体" panose="02010609060101010101" pitchFamily="2" charset="-122"/>
              </a:rPr>
              <a:t>IIS</a:t>
            </a:r>
            <a:r>
              <a:rPr lang="zh-CN" altLang="en-US">
                <a:latin typeface="黑体" panose="02010609060101010101" pitchFamily="2" charset="-122"/>
              </a:rPr>
              <a:t>服务器发</a:t>
            </a:r>
            <a:r>
              <a:rPr lang="en-US" altLang="zh-CN">
                <a:latin typeface="黑体" panose="02010609060101010101" pitchFamily="2" charset="-122"/>
              </a:rPr>
              <a:t>Http</a:t>
            </a:r>
            <a:r>
              <a:rPr lang="zh-CN" altLang="en-US">
                <a:latin typeface="黑体" panose="02010609060101010101" pitchFamily="2" charset="-122"/>
              </a:rPr>
              <a:t>请求，</a:t>
            </a:r>
          </a:p>
          <a:p>
            <a:pPr lvl="1" eaLnBrk="1" hangingPunct="1"/>
            <a:r>
              <a:rPr lang="zh-CN" altLang="en-US">
                <a:latin typeface="黑体" panose="02010609060101010101" pitchFamily="2" charset="-122"/>
              </a:rPr>
              <a:t> </a:t>
            </a:r>
            <a:r>
              <a:rPr lang="zh-CN" altLang="en-US"/>
              <a:t>“</a:t>
            </a:r>
            <a:r>
              <a:rPr lang="en-US" altLang="zh-CN">
                <a:latin typeface="黑体" panose="02010609060101010101" pitchFamily="2" charset="-122"/>
              </a:rPr>
              <a:t>GET /NULL.printer</a:t>
            </a:r>
            <a:r>
              <a:rPr lang="en-US" altLang="zh-CN"/>
              <a:t>“</a:t>
            </a:r>
            <a:endParaRPr lang="en-US" altLang="zh-CN">
              <a:latin typeface="黑体" panose="02010609060101010101" pitchFamily="2" charset="-122"/>
            </a:endParaRPr>
          </a:p>
          <a:p>
            <a:pPr lvl="1" eaLnBrk="1" hangingPunct="1">
              <a:buFont typeface="Wingdings" panose="05000000000000000000" pitchFamily="2" charset="2"/>
              <a:buNone/>
            </a:pPr>
            <a:r>
              <a:rPr lang="zh-CN" altLang="en-US">
                <a:latin typeface="黑体" panose="02010609060101010101" pitchFamily="2" charset="-122"/>
              </a:rPr>
              <a:t>其返回信息为</a:t>
            </a:r>
          </a:p>
          <a:p>
            <a:pPr lvl="1" eaLnBrk="1" hangingPunct="1"/>
            <a:r>
              <a:rPr lang="en-US" altLang="zh-CN">
                <a:latin typeface="黑体" panose="02010609060101010101" pitchFamily="2" charset="-122"/>
              </a:rPr>
              <a:t>"500 13\r\nServer: Microsoft-IIS/5.0"</a:t>
            </a:r>
            <a:endParaRPr lang="en-US" altLang="zh-CN" sz="2000">
              <a:latin typeface="黑体" panose="02010609060101010101" pitchFamily="2" charset="-122"/>
            </a:endParaRPr>
          </a:p>
          <a:p>
            <a:pPr lvl="1" eaLnBrk="1" hangingPunct="1">
              <a:buFont typeface="Wingdings" panose="05000000000000000000" pitchFamily="2" charset="2"/>
              <a:buNone/>
            </a:pPr>
            <a:r>
              <a:rPr lang="zh-CN" altLang="en-US" sz="2000">
                <a:latin typeface="黑体" panose="02010609060101010101" pitchFamily="2" charset="-122"/>
              </a:rPr>
              <a:t>则目标系统存在</a:t>
            </a:r>
            <a:r>
              <a:rPr lang="zh-CN" altLang="en-US" sz="2000"/>
              <a:t>”</a:t>
            </a:r>
            <a:r>
              <a:rPr lang="en-US" altLang="en-US" sz="2000">
                <a:latin typeface="黑体" panose="02010609060101010101" pitchFamily="2" charset="-122"/>
              </a:rPr>
              <a:t>IIS5 NULL.printer</a:t>
            </a:r>
            <a:r>
              <a:rPr lang="en-US" altLang="zh-CN" sz="2000"/>
              <a:t>”</a:t>
            </a:r>
            <a:r>
              <a:rPr lang="en-US" altLang="en-US" sz="2000">
                <a:latin typeface="黑体" panose="02010609060101010101" pitchFamily="2" charset="-122"/>
              </a:rPr>
              <a:t>漏洞</a:t>
            </a:r>
            <a:r>
              <a:rPr lang="zh-CN" altLang="en-US" sz="2000">
                <a:latin typeface="黑体" panose="02010609060101010101" pitchFamily="2" charset="-122"/>
              </a:rPr>
              <a:t>。</a:t>
            </a:r>
          </a:p>
        </p:txBody>
      </p:sp>
    </p:spTree>
  </p:cSld>
  <p:clrMapOvr>
    <a:masterClrMapping/>
  </p:clrMapOvr>
  <p:transition>
    <p:push/>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p:txBody>
          <a:bodyPr/>
          <a:lstStyle/>
          <a:p>
            <a:pPr eaLnBrk="1" hangingPunct="1"/>
            <a:r>
              <a:rPr lang="zh-CN" altLang="en-US"/>
              <a:t>常见扫描软件</a:t>
            </a:r>
          </a:p>
        </p:txBody>
      </p:sp>
      <p:sp>
        <p:nvSpPr>
          <p:cNvPr id="89091" name="Rectangle 3"/>
          <p:cNvSpPr>
            <a:spLocks noGrp="1" noChangeArrowheads="1"/>
          </p:cNvSpPr>
          <p:nvPr>
            <p:ph type="body" idx="1"/>
          </p:nvPr>
        </p:nvSpPr>
        <p:spPr>
          <a:xfrm>
            <a:off x="685800" y="1101725"/>
            <a:ext cx="7772400" cy="4913312"/>
          </a:xfrm>
        </p:spPr>
        <p:txBody>
          <a:bodyPr/>
          <a:lstStyle/>
          <a:p>
            <a:pPr lvl="1" eaLnBrk="1" hangingPunct="1">
              <a:lnSpc>
                <a:spcPct val="100000"/>
              </a:lnSpc>
            </a:pPr>
            <a:r>
              <a:rPr lang="en-US" altLang="zh-CN" dirty="0"/>
              <a:t>Nmap</a:t>
            </a:r>
            <a:r>
              <a:rPr lang="zh-CN" altLang="en-US" dirty="0"/>
              <a:t>（命令行）</a:t>
            </a:r>
            <a:r>
              <a:rPr lang="en-US" altLang="zh-CN" dirty="0"/>
              <a:t> </a:t>
            </a:r>
            <a:r>
              <a:rPr lang="zh-CN" altLang="en-US" dirty="0"/>
              <a:t>及其图形界面版本</a:t>
            </a:r>
            <a:r>
              <a:rPr lang="en-US" altLang="zh-CN" dirty="0" err="1"/>
              <a:t>Zenmap</a:t>
            </a:r>
            <a:endParaRPr lang="en-US" altLang="zh-CN" dirty="0"/>
          </a:p>
          <a:p>
            <a:pPr lvl="2" eaLnBrk="1" hangingPunct="1">
              <a:lnSpc>
                <a:spcPct val="90000"/>
              </a:lnSpc>
            </a:pPr>
            <a:r>
              <a:rPr lang="zh-CN" altLang="en-US" sz="2800" dirty="0">
                <a:solidFill>
                  <a:srgbClr val="000000"/>
                </a:solidFill>
              </a:rPr>
              <a:t>支持多种扫描模式以及指纹识别技术</a:t>
            </a:r>
          </a:p>
          <a:p>
            <a:pPr lvl="1" eaLnBrk="1" hangingPunct="1">
              <a:lnSpc>
                <a:spcPct val="100000"/>
              </a:lnSpc>
            </a:pPr>
            <a:r>
              <a:rPr lang="en-US" altLang="zh-CN" dirty="0"/>
              <a:t>Nessus </a:t>
            </a:r>
            <a:r>
              <a:rPr lang="zh-CN" altLang="en-US" dirty="0"/>
              <a:t>最初是开源，第三版时收回版权及开源</a:t>
            </a:r>
            <a:endParaRPr lang="en-US" altLang="zh-CN" dirty="0"/>
          </a:p>
          <a:p>
            <a:pPr lvl="2" eaLnBrk="1" hangingPunct="1">
              <a:lnSpc>
                <a:spcPct val="90000"/>
              </a:lnSpc>
            </a:pPr>
            <a:r>
              <a:rPr lang="zh-CN" altLang="en-US" sz="2800" dirty="0">
                <a:solidFill>
                  <a:srgbClr val="000000"/>
                </a:solidFill>
              </a:rPr>
              <a:t>安全评估软件</a:t>
            </a:r>
          </a:p>
          <a:p>
            <a:pPr lvl="1" eaLnBrk="1" hangingPunct="1">
              <a:lnSpc>
                <a:spcPct val="100000"/>
              </a:lnSpc>
            </a:pPr>
            <a:r>
              <a:rPr lang="en-US" altLang="zh-CN" dirty="0"/>
              <a:t>X-Scan  </a:t>
            </a:r>
            <a:r>
              <a:rPr lang="zh-CN" altLang="en-US" dirty="0"/>
              <a:t>国内最著名的免费扫描软件</a:t>
            </a:r>
            <a:endParaRPr lang="en-US" altLang="zh-CN" dirty="0"/>
          </a:p>
          <a:p>
            <a:pPr lvl="2" eaLnBrk="1" hangingPunct="1">
              <a:lnSpc>
                <a:spcPct val="90000"/>
              </a:lnSpc>
            </a:pPr>
            <a:r>
              <a:rPr lang="zh-CN" altLang="en-US" sz="2800" dirty="0">
                <a:solidFill>
                  <a:srgbClr val="000000"/>
                </a:solidFill>
              </a:rPr>
              <a:t>漏洞扫描功能强</a:t>
            </a:r>
          </a:p>
          <a:p>
            <a:pPr lvl="1" eaLnBrk="1" hangingPunct="1">
              <a:lnSpc>
                <a:spcPct val="100000"/>
              </a:lnSpc>
            </a:pPr>
            <a:r>
              <a:rPr lang="en-US" altLang="zh-CN" dirty="0"/>
              <a:t>OpenVAS</a:t>
            </a:r>
            <a:r>
              <a:rPr lang="zh-CN" altLang="en-US" dirty="0"/>
              <a:t>开源的漏洞评估扫描器</a:t>
            </a:r>
            <a:endParaRPr lang="en-US" altLang="zh-CN" dirty="0"/>
          </a:p>
          <a:p>
            <a:pPr lvl="2" eaLnBrk="1" hangingPunct="1">
              <a:lnSpc>
                <a:spcPct val="100000"/>
              </a:lnSpc>
            </a:pPr>
            <a:r>
              <a:rPr lang="zh-CN" altLang="en-US" dirty="0"/>
              <a:t>有</a:t>
            </a:r>
            <a:r>
              <a:rPr lang="en-US" altLang="zh-CN" dirty="0"/>
              <a:t>47000</a:t>
            </a:r>
            <a:r>
              <a:rPr lang="zh-CN" altLang="en-US" dirty="0"/>
              <a:t>个漏洞数据库 </a:t>
            </a:r>
            <a:endParaRPr lang="en-US" altLang="zh-CN"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p:txBody>
          <a:bodyPr/>
          <a:lstStyle/>
          <a:p>
            <a:pPr eaLnBrk="1" hangingPunct="1"/>
            <a:r>
              <a:rPr lang="zh-CN" altLang="en-US"/>
              <a:t>常见扫描软件</a:t>
            </a:r>
          </a:p>
        </p:txBody>
      </p:sp>
      <p:sp>
        <p:nvSpPr>
          <p:cNvPr id="89091" name="Rectangle 3"/>
          <p:cNvSpPr>
            <a:spLocks noGrp="1" noChangeArrowheads="1"/>
          </p:cNvSpPr>
          <p:nvPr>
            <p:ph type="body" idx="1"/>
          </p:nvPr>
        </p:nvSpPr>
        <p:spPr>
          <a:xfrm>
            <a:off x="685800" y="1101725"/>
            <a:ext cx="7772400" cy="4913312"/>
          </a:xfrm>
        </p:spPr>
        <p:txBody>
          <a:bodyPr/>
          <a:lstStyle/>
          <a:p>
            <a:pPr lvl="1" eaLnBrk="1" hangingPunct="1">
              <a:lnSpc>
                <a:spcPct val="100000"/>
              </a:lnSpc>
            </a:pPr>
            <a:r>
              <a:rPr lang="en-US" altLang="zh-CN" dirty="0" err="1"/>
              <a:t>Nikto</a:t>
            </a:r>
            <a:r>
              <a:rPr lang="zh-CN" altLang="en-US" dirty="0"/>
              <a:t>最有效的对</a:t>
            </a:r>
            <a:r>
              <a:rPr lang="en-US" altLang="zh-CN" dirty="0"/>
              <a:t>WEB</a:t>
            </a:r>
            <a:r>
              <a:rPr lang="zh-CN" altLang="en-US" dirty="0"/>
              <a:t>应用扫描程序</a:t>
            </a:r>
            <a:endParaRPr lang="en-US" altLang="zh-CN" dirty="0"/>
          </a:p>
          <a:p>
            <a:pPr lvl="2" eaLnBrk="1" hangingPunct="1">
              <a:lnSpc>
                <a:spcPct val="90000"/>
              </a:lnSpc>
            </a:pPr>
            <a:r>
              <a:rPr lang="zh-CN" altLang="en-US" sz="2800" dirty="0">
                <a:solidFill>
                  <a:srgbClr val="000000"/>
                </a:solidFill>
              </a:rPr>
              <a:t>基于的</a:t>
            </a:r>
            <a:r>
              <a:rPr lang="en-US" altLang="zh-CN" sz="2800" dirty="0">
                <a:solidFill>
                  <a:srgbClr val="000000"/>
                </a:solidFill>
              </a:rPr>
              <a:t>Perl</a:t>
            </a:r>
            <a:r>
              <a:rPr lang="zh-CN" altLang="en-US" sz="2800" dirty="0">
                <a:solidFill>
                  <a:srgbClr val="000000"/>
                </a:solidFill>
              </a:rPr>
              <a:t>开源扫描器</a:t>
            </a:r>
            <a:endParaRPr lang="en-US" altLang="zh-CN" dirty="0"/>
          </a:p>
          <a:p>
            <a:pPr lvl="2" eaLnBrk="1" hangingPunct="1">
              <a:lnSpc>
                <a:spcPct val="90000"/>
              </a:lnSpc>
            </a:pPr>
            <a:r>
              <a:rPr lang="zh-CN" altLang="en-US" sz="2800" dirty="0">
                <a:solidFill>
                  <a:srgbClr val="000000"/>
                </a:solidFill>
              </a:rPr>
              <a:t>超过</a:t>
            </a:r>
            <a:r>
              <a:rPr lang="en-US" altLang="zh-CN" sz="2800" dirty="0">
                <a:solidFill>
                  <a:srgbClr val="000000"/>
                </a:solidFill>
              </a:rPr>
              <a:t>6700</a:t>
            </a:r>
            <a:r>
              <a:rPr lang="zh-CN" altLang="en-US" sz="2800" dirty="0">
                <a:solidFill>
                  <a:srgbClr val="000000"/>
                </a:solidFill>
              </a:rPr>
              <a:t>个</a:t>
            </a:r>
            <a:r>
              <a:rPr lang="en-US" altLang="zh-CN" sz="2800" dirty="0">
                <a:solidFill>
                  <a:srgbClr val="000000"/>
                </a:solidFill>
              </a:rPr>
              <a:t>web</a:t>
            </a:r>
            <a:r>
              <a:rPr lang="zh-CN" altLang="en-US" sz="2800" dirty="0">
                <a:solidFill>
                  <a:srgbClr val="000000"/>
                </a:solidFill>
              </a:rPr>
              <a:t>应用有关的漏洞</a:t>
            </a:r>
          </a:p>
          <a:p>
            <a:pPr lvl="1" eaLnBrk="1" hangingPunct="1">
              <a:lnSpc>
                <a:spcPct val="100000"/>
              </a:lnSpc>
            </a:pPr>
            <a:r>
              <a:rPr lang="en-US" altLang="zh-CN" dirty="0"/>
              <a:t>Subgraph Vega</a:t>
            </a:r>
          </a:p>
          <a:p>
            <a:pPr lvl="2" eaLnBrk="1" hangingPunct="1">
              <a:lnSpc>
                <a:spcPct val="90000"/>
              </a:lnSpc>
            </a:pPr>
            <a:r>
              <a:rPr lang="zh-CN" altLang="en-US" sz="2800" dirty="0">
                <a:solidFill>
                  <a:srgbClr val="000000"/>
                </a:solidFill>
              </a:rPr>
              <a:t>如映射跨站点脚本、存储跨站点脚本，</a:t>
            </a:r>
            <a:r>
              <a:rPr lang="en-US" altLang="zh-CN" sz="2800" dirty="0">
                <a:solidFill>
                  <a:srgbClr val="000000"/>
                </a:solidFill>
              </a:rPr>
              <a:t>SQL</a:t>
            </a:r>
            <a:r>
              <a:rPr lang="zh-CN" altLang="en-US" sz="2800" dirty="0">
                <a:solidFill>
                  <a:srgbClr val="000000"/>
                </a:solidFill>
              </a:rPr>
              <a:t>注入、</a:t>
            </a:r>
            <a:r>
              <a:rPr lang="en-US" altLang="zh-CN" sz="2800" dirty="0">
                <a:solidFill>
                  <a:srgbClr val="000000"/>
                </a:solidFill>
              </a:rPr>
              <a:t>shell</a:t>
            </a:r>
            <a:r>
              <a:rPr lang="zh-CN" altLang="en-US" sz="2800" dirty="0">
                <a:solidFill>
                  <a:srgbClr val="000000"/>
                </a:solidFill>
              </a:rPr>
              <a:t>注入，提供代理功能。</a:t>
            </a:r>
          </a:p>
          <a:p>
            <a:pPr lvl="1" eaLnBrk="1" hangingPunct="1">
              <a:lnSpc>
                <a:spcPct val="100000"/>
              </a:lnSpc>
            </a:pPr>
            <a:r>
              <a:rPr lang="zh-CN" altLang="en-US" dirty="0"/>
              <a:t>流光</a:t>
            </a:r>
          </a:p>
          <a:p>
            <a:pPr lvl="2" eaLnBrk="1" hangingPunct="1">
              <a:lnSpc>
                <a:spcPct val="90000"/>
              </a:lnSpc>
            </a:pPr>
            <a:r>
              <a:rPr lang="zh-CN" altLang="en-US" sz="2800" dirty="0">
                <a:solidFill>
                  <a:srgbClr val="000000"/>
                </a:solidFill>
              </a:rPr>
              <a:t>支持自定义字典进行暴力破解</a:t>
            </a:r>
          </a:p>
          <a:p>
            <a:pPr eaLnBrk="1" hangingPunct="1">
              <a:lnSpc>
                <a:spcPct val="100000"/>
              </a:lnSpc>
            </a:pPr>
            <a:r>
              <a:rPr lang="zh-CN" altLang="en-US" sz="2800" dirty="0"/>
              <a:t>集成工具：</a:t>
            </a:r>
            <a:r>
              <a:rPr lang="en-US" altLang="zh-CN" sz="2800" dirty="0" err="1"/>
              <a:t>Metasploit</a:t>
            </a:r>
            <a:r>
              <a:rPr lang="zh-CN" altLang="en-US" sz="2800" dirty="0"/>
              <a:t>，</a:t>
            </a:r>
            <a:r>
              <a:rPr lang="en-US" altLang="zh-CN" sz="2800" dirty="0" err="1"/>
              <a:t>BackTrack</a:t>
            </a:r>
            <a:r>
              <a:rPr lang="en-US" altLang="zh-CN" sz="2800" dirty="0"/>
              <a:t> </a:t>
            </a:r>
            <a:r>
              <a:rPr lang="zh-CN" altLang="en-US" sz="2800" dirty="0"/>
              <a:t>及</a:t>
            </a:r>
            <a:endParaRPr lang="en-US" altLang="zh-CN" sz="2800" dirty="0"/>
          </a:p>
          <a:p>
            <a:pPr marL="0" indent="0" eaLnBrk="1" hangingPunct="1">
              <a:lnSpc>
                <a:spcPct val="100000"/>
              </a:lnSpc>
              <a:buNone/>
            </a:pPr>
            <a:r>
              <a:rPr lang="en-US" altLang="zh-CN" sz="2800" dirty="0"/>
              <a:t>    Kali Linux</a:t>
            </a:r>
            <a:endParaRPr lang="zh-CN" altLang="en-US" sz="2800" dirty="0"/>
          </a:p>
        </p:txBody>
      </p:sp>
    </p:spTree>
    <p:extLst>
      <p:ext uri="{BB962C8B-B14F-4D97-AF65-F5344CB8AC3E}">
        <p14:creationId xmlns:p14="http://schemas.microsoft.com/office/powerpoint/2010/main" val="340261975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标题 1"/>
          <p:cNvSpPr>
            <a:spLocks noGrp="1"/>
          </p:cNvSpPr>
          <p:nvPr>
            <p:ph type="title"/>
          </p:nvPr>
        </p:nvSpPr>
        <p:spPr/>
        <p:txBody>
          <a:bodyPr/>
          <a:lstStyle/>
          <a:p>
            <a:r>
              <a:rPr lang="en-US" altLang="zh-CN"/>
              <a:t>Nessus</a:t>
            </a:r>
            <a:endParaRPr lang="zh-CN" altLang="en-US"/>
          </a:p>
        </p:txBody>
      </p:sp>
      <p:sp>
        <p:nvSpPr>
          <p:cNvPr id="15364" name="内容占位符 2"/>
          <p:cNvSpPr>
            <a:spLocks noGrp="1"/>
          </p:cNvSpPr>
          <p:nvPr>
            <p:ph idx="1"/>
          </p:nvPr>
        </p:nvSpPr>
        <p:spPr>
          <a:xfrm>
            <a:off x="677863" y="1277938"/>
            <a:ext cx="7772400" cy="4114800"/>
          </a:xfrm>
        </p:spPr>
        <p:txBody>
          <a:bodyPr/>
          <a:lstStyle/>
          <a:p>
            <a:r>
              <a:rPr lang="en-US" altLang="zh-CN" dirty="0" err="1"/>
              <a:t>Nessus</a:t>
            </a:r>
            <a:r>
              <a:rPr lang="zh-CN" altLang="en-US" dirty="0"/>
              <a:t>是一种用来自动检测和发现已知安全问题的强大工具。</a:t>
            </a:r>
          </a:p>
        </p:txBody>
      </p:sp>
      <p:sp>
        <p:nvSpPr>
          <p:cNvPr id="15365" name="Rectangle 2"/>
          <p:cNvSpPr>
            <a:spLocks noChangeArrowheads="1"/>
          </p:cNvSpPr>
          <p:nvPr/>
        </p:nvSpPr>
        <p:spPr bwMode="auto">
          <a:xfrm>
            <a:off x="0" y="0"/>
            <a:ext cx="9144000" cy="0"/>
          </a:xfrm>
          <a:prstGeom prst="rect">
            <a:avLst/>
          </a:prstGeom>
          <a:noFill/>
          <a:ln w="9525">
            <a:noFill/>
            <a:miter lim="800000"/>
          </a:ln>
        </p:spPr>
        <p:txBody>
          <a:bodyPr wrap="none" anchor="ctr">
            <a:spAutoFit/>
          </a:bodyPr>
          <a:lstStyle/>
          <a:p>
            <a:endParaRPr lang="zh-CN" altLang="en-US"/>
          </a:p>
        </p:txBody>
      </p:sp>
      <p:graphicFrame>
        <p:nvGraphicFramePr>
          <p:cNvPr id="15362" name="Object 1"/>
          <p:cNvGraphicFramePr>
            <a:graphicFrameLocks noChangeAspect="1"/>
          </p:cNvGraphicFramePr>
          <p:nvPr/>
        </p:nvGraphicFramePr>
        <p:xfrm>
          <a:off x="1071563" y="2214563"/>
          <a:ext cx="6858000" cy="4143375"/>
        </p:xfrm>
        <a:graphic>
          <a:graphicData uri="http://schemas.openxmlformats.org/presentationml/2006/ole">
            <mc:AlternateContent xmlns:mc="http://schemas.openxmlformats.org/markup-compatibility/2006">
              <mc:Choice xmlns:v="urn:schemas-microsoft-com:vml" Requires="v">
                <p:oleObj spid="_x0000_s12328" name="演示文稿" r:id="rId3" imgW="6024880" imgH="4521835" progId="PowerPoint.Show.8">
                  <p:embed/>
                </p:oleObj>
              </mc:Choice>
              <mc:Fallback>
                <p:oleObj name="演示文稿" r:id="rId3" imgW="6024880" imgH="4521835" progId="PowerPoint.Show.8">
                  <p:embed/>
                  <p:pic>
                    <p:nvPicPr>
                      <p:cNvPr id="0" name="Object 1"/>
                      <p:cNvPicPr>
                        <a:picLocks noChangeAspect="1"/>
                      </p:cNvPicPr>
                      <p:nvPr/>
                    </p:nvPicPr>
                    <p:blipFill>
                      <a:blip r:embed="rId4"/>
                      <a:srcRect l="5511" t="19948" r="6299" b="26247"/>
                      <a:stretch>
                        <a:fillRect/>
                      </a:stretch>
                    </p:blipFill>
                    <p:spPr>
                      <a:xfrm>
                        <a:off x="1071563" y="2214563"/>
                        <a:ext cx="6858000" cy="4143375"/>
                      </a:xfrm>
                      <a:prstGeom prst="rect">
                        <a:avLst/>
                      </a:prstGeom>
                      <a:noFill/>
                      <a:ln w="9525">
                        <a:noFill/>
                      </a:ln>
                    </p:spPr>
                  </p:pic>
                </p:oleObj>
              </mc:Fallback>
            </mc:AlternateContent>
          </a:graphicData>
        </a:graphic>
      </p:graphicFrame>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标题 1"/>
          <p:cNvSpPr>
            <a:spLocks noGrp="1"/>
          </p:cNvSpPr>
          <p:nvPr>
            <p:ph type="title"/>
          </p:nvPr>
        </p:nvSpPr>
        <p:spPr/>
        <p:txBody>
          <a:bodyPr/>
          <a:lstStyle/>
          <a:p>
            <a:r>
              <a:rPr lang="en-US" altLang="zh-CN"/>
              <a:t>Nessus</a:t>
            </a:r>
            <a:endParaRPr lang="zh-CN" altLang="en-US"/>
          </a:p>
        </p:txBody>
      </p:sp>
      <p:sp>
        <p:nvSpPr>
          <p:cNvPr id="90115" name="内容占位符 2"/>
          <p:cNvSpPr>
            <a:spLocks noGrp="1"/>
          </p:cNvSpPr>
          <p:nvPr>
            <p:ph idx="1"/>
          </p:nvPr>
        </p:nvSpPr>
        <p:spPr/>
        <p:txBody>
          <a:bodyPr/>
          <a:lstStyle/>
          <a:p>
            <a:endParaRPr lang="zh-CN" altLang="en-US"/>
          </a:p>
        </p:txBody>
      </p:sp>
      <p:sp>
        <p:nvSpPr>
          <p:cNvPr id="90116" name="Rectangle 2"/>
          <p:cNvSpPr>
            <a:spLocks noChangeArrowheads="1"/>
          </p:cNvSpPr>
          <p:nvPr/>
        </p:nvSpPr>
        <p:spPr bwMode="auto">
          <a:xfrm>
            <a:off x="0" y="0"/>
            <a:ext cx="9144000" cy="0"/>
          </a:xfrm>
          <a:prstGeom prst="rect">
            <a:avLst/>
          </a:prstGeom>
          <a:noFill/>
          <a:ln w="9525">
            <a:noFill/>
            <a:miter lim="800000"/>
          </a:ln>
        </p:spPr>
        <p:txBody>
          <a:bodyPr wrap="none" anchor="ctr">
            <a:spAutoFit/>
          </a:bodyPr>
          <a:lstStyle/>
          <a:p>
            <a:endParaRPr lang="zh-CN" altLang="en-US"/>
          </a:p>
        </p:txBody>
      </p:sp>
      <p:pic>
        <p:nvPicPr>
          <p:cNvPr id="90117" name="Picture 3" descr="网络扫描6"/>
          <p:cNvPicPr>
            <a:picLocks noChangeAspect="1" noChangeArrowheads="1"/>
          </p:cNvPicPr>
          <p:nvPr/>
        </p:nvPicPr>
        <p:blipFill>
          <a:blip r:embed="rId2" cstate="print"/>
          <a:srcRect/>
          <a:stretch>
            <a:fillRect/>
          </a:stretch>
        </p:blipFill>
        <p:spPr bwMode="auto">
          <a:xfrm>
            <a:off x="461963" y="1390650"/>
            <a:ext cx="3571875" cy="1819275"/>
          </a:xfrm>
          <a:prstGeom prst="rect">
            <a:avLst/>
          </a:prstGeom>
          <a:noFill/>
          <a:ln w="9525">
            <a:noFill/>
            <a:miter lim="800000"/>
            <a:headEnd/>
            <a:tailEnd/>
          </a:ln>
        </p:spPr>
      </p:pic>
      <p:pic>
        <p:nvPicPr>
          <p:cNvPr id="90118" name="Picture 4" descr="网络扫描7"/>
          <p:cNvPicPr>
            <a:picLocks noChangeAspect="1" noChangeArrowheads="1"/>
          </p:cNvPicPr>
          <p:nvPr/>
        </p:nvPicPr>
        <p:blipFill>
          <a:blip r:embed="rId3" cstate="print"/>
          <a:srcRect/>
          <a:stretch>
            <a:fillRect/>
          </a:stretch>
        </p:blipFill>
        <p:spPr bwMode="auto">
          <a:xfrm>
            <a:off x="3405188" y="2357438"/>
            <a:ext cx="5267325" cy="3895725"/>
          </a:xfrm>
          <a:prstGeom prst="rect">
            <a:avLst/>
          </a:prstGeom>
          <a:noFill/>
          <a:ln w="9525">
            <a:noFill/>
            <a:miter lim="800000"/>
            <a:headEnd/>
            <a:tailEnd/>
          </a:ln>
        </p:spPr>
      </p:pic>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标题 1"/>
          <p:cNvSpPr>
            <a:spLocks noGrp="1"/>
          </p:cNvSpPr>
          <p:nvPr>
            <p:ph type="title"/>
          </p:nvPr>
        </p:nvSpPr>
        <p:spPr/>
        <p:txBody>
          <a:bodyPr/>
          <a:lstStyle/>
          <a:p>
            <a:r>
              <a:rPr lang="en-US" altLang="zh-CN"/>
              <a:t>Nessus</a:t>
            </a:r>
            <a:endParaRPr lang="zh-CN" altLang="en-US"/>
          </a:p>
        </p:txBody>
      </p:sp>
      <p:sp>
        <p:nvSpPr>
          <p:cNvPr id="91139" name="内容占位符 2"/>
          <p:cNvSpPr>
            <a:spLocks noGrp="1"/>
          </p:cNvSpPr>
          <p:nvPr>
            <p:ph idx="1"/>
          </p:nvPr>
        </p:nvSpPr>
        <p:spPr/>
        <p:txBody>
          <a:bodyPr/>
          <a:lstStyle/>
          <a:p>
            <a:endParaRPr lang="zh-CN" altLang="en-US"/>
          </a:p>
        </p:txBody>
      </p:sp>
      <p:sp>
        <p:nvSpPr>
          <p:cNvPr id="91140" name="Rectangle 2"/>
          <p:cNvSpPr>
            <a:spLocks noChangeArrowheads="1"/>
          </p:cNvSpPr>
          <p:nvPr/>
        </p:nvSpPr>
        <p:spPr bwMode="auto">
          <a:xfrm>
            <a:off x="0" y="0"/>
            <a:ext cx="9144000" cy="0"/>
          </a:xfrm>
          <a:prstGeom prst="rect">
            <a:avLst/>
          </a:prstGeom>
          <a:noFill/>
          <a:ln w="9525">
            <a:noFill/>
            <a:miter lim="800000"/>
          </a:ln>
        </p:spPr>
        <p:txBody>
          <a:bodyPr wrap="none" anchor="ctr">
            <a:spAutoFit/>
          </a:bodyPr>
          <a:lstStyle/>
          <a:p>
            <a:endParaRPr lang="zh-CN" altLang="en-US"/>
          </a:p>
        </p:txBody>
      </p:sp>
      <p:pic>
        <p:nvPicPr>
          <p:cNvPr id="91141" name="Picture 2" descr="网络扫描8"/>
          <p:cNvPicPr>
            <a:picLocks noChangeAspect="1" noChangeArrowheads="1"/>
          </p:cNvPicPr>
          <p:nvPr/>
        </p:nvPicPr>
        <p:blipFill>
          <a:blip r:embed="rId2" cstate="print"/>
          <a:srcRect/>
          <a:stretch>
            <a:fillRect/>
          </a:stretch>
        </p:blipFill>
        <p:spPr bwMode="auto">
          <a:xfrm>
            <a:off x="0" y="1209675"/>
            <a:ext cx="5267325" cy="3895725"/>
          </a:xfrm>
          <a:prstGeom prst="rect">
            <a:avLst/>
          </a:prstGeom>
          <a:noFill/>
          <a:ln w="9525">
            <a:noFill/>
            <a:miter lim="800000"/>
            <a:headEnd/>
            <a:tailEnd/>
          </a:ln>
        </p:spPr>
      </p:pic>
      <p:pic>
        <p:nvPicPr>
          <p:cNvPr id="91142" name="Picture 3" descr="网络扫描9"/>
          <p:cNvPicPr>
            <a:picLocks noChangeAspect="1" noChangeArrowheads="1"/>
          </p:cNvPicPr>
          <p:nvPr/>
        </p:nvPicPr>
        <p:blipFill>
          <a:blip r:embed="rId3" cstate="print"/>
          <a:srcRect/>
          <a:stretch>
            <a:fillRect/>
          </a:stretch>
        </p:blipFill>
        <p:spPr bwMode="auto">
          <a:xfrm>
            <a:off x="3667125" y="2338388"/>
            <a:ext cx="5267325" cy="3895725"/>
          </a:xfrm>
          <a:prstGeom prst="rect">
            <a:avLst/>
          </a:prstGeom>
          <a:noFill/>
          <a:ln w="9525">
            <a:noFill/>
            <a:miter lim="800000"/>
            <a:headEnd/>
            <a:tailEnd/>
          </a:ln>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标题 1"/>
          <p:cNvSpPr>
            <a:spLocks noGrp="1"/>
          </p:cNvSpPr>
          <p:nvPr>
            <p:ph type="title"/>
          </p:nvPr>
        </p:nvSpPr>
        <p:spPr/>
        <p:txBody>
          <a:bodyPr/>
          <a:lstStyle/>
          <a:p>
            <a:r>
              <a:rPr lang="en-US" altLang="zh-CN"/>
              <a:t>Nessus</a:t>
            </a:r>
            <a:endParaRPr lang="zh-CN" altLang="en-US"/>
          </a:p>
        </p:txBody>
      </p:sp>
      <p:sp>
        <p:nvSpPr>
          <p:cNvPr id="92163" name="内容占位符 2"/>
          <p:cNvSpPr>
            <a:spLocks noGrp="1"/>
          </p:cNvSpPr>
          <p:nvPr>
            <p:ph idx="1"/>
          </p:nvPr>
        </p:nvSpPr>
        <p:spPr/>
        <p:txBody>
          <a:bodyPr/>
          <a:lstStyle/>
          <a:p>
            <a:endParaRPr lang="zh-CN" altLang="en-US"/>
          </a:p>
        </p:txBody>
      </p:sp>
      <p:sp>
        <p:nvSpPr>
          <p:cNvPr id="92164" name="Rectangle 2"/>
          <p:cNvSpPr>
            <a:spLocks noChangeArrowheads="1"/>
          </p:cNvSpPr>
          <p:nvPr/>
        </p:nvSpPr>
        <p:spPr bwMode="auto">
          <a:xfrm>
            <a:off x="0" y="0"/>
            <a:ext cx="9144000" cy="0"/>
          </a:xfrm>
          <a:prstGeom prst="rect">
            <a:avLst/>
          </a:prstGeom>
          <a:noFill/>
          <a:ln w="9525">
            <a:noFill/>
            <a:miter lim="800000"/>
          </a:ln>
        </p:spPr>
        <p:txBody>
          <a:bodyPr wrap="none" anchor="ctr">
            <a:spAutoFit/>
          </a:bodyPr>
          <a:lstStyle/>
          <a:p>
            <a:endParaRPr lang="zh-CN" altLang="en-US"/>
          </a:p>
        </p:txBody>
      </p:sp>
      <p:pic>
        <p:nvPicPr>
          <p:cNvPr id="92165" name="Picture 2" descr="网络扫描10"/>
          <p:cNvPicPr>
            <a:picLocks noChangeAspect="1" noChangeArrowheads="1"/>
          </p:cNvPicPr>
          <p:nvPr/>
        </p:nvPicPr>
        <p:blipFill>
          <a:blip r:embed="rId2" cstate="print"/>
          <a:srcRect/>
          <a:stretch>
            <a:fillRect/>
          </a:stretch>
        </p:blipFill>
        <p:spPr bwMode="auto">
          <a:xfrm>
            <a:off x="133350" y="1243013"/>
            <a:ext cx="5267325" cy="3895725"/>
          </a:xfrm>
          <a:prstGeom prst="rect">
            <a:avLst/>
          </a:prstGeom>
          <a:noFill/>
          <a:ln w="9525">
            <a:noFill/>
            <a:miter lim="800000"/>
            <a:headEnd/>
            <a:tailEnd/>
          </a:ln>
        </p:spPr>
      </p:pic>
      <p:pic>
        <p:nvPicPr>
          <p:cNvPr id="92166" name="Picture 3" descr="网络扫描12"/>
          <p:cNvPicPr>
            <a:picLocks noChangeAspect="1" noChangeArrowheads="1"/>
          </p:cNvPicPr>
          <p:nvPr/>
        </p:nvPicPr>
        <p:blipFill>
          <a:blip r:embed="rId3" cstate="print"/>
          <a:srcRect/>
          <a:stretch>
            <a:fillRect/>
          </a:stretch>
        </p:blipFill>
        <p:spPr bwMode="auto">
          <a:xfrm>
            <a:off x="3762375" y="1090613"/>
            <a:ext cx="5267325" cy="5553075"/>
          </a:xfrm>
          <a:prstGeom prst="rect">
            <a:avLst/>
          </a:prstGeom>
          <a:noFill/>
          <a:ln w="9525">
            <a:noFill/>
            <a:miter lim="800000"/>
            <a:headEnd/>
            <a:tailEnd/>
          </a:ln>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ChangeArrowheads="1"/>
          </p:cNvSpPr>
          <p:nvPr>
            <p:ph type="title"/>
          </p:nvPr>
        </p:nvSpPr>
        <p:spPr/>
        <p:txBody>
          <a:bodyPr/>
          <a:lstStyle/>
          <a:p>
            <a:pPr eaLnBrk="1" hangingPunct="1"/>
            <a:r>
              <a:rPr lang="zh-CN" altLang="en-US"/>
              <a:t>小结</a:t>
            </a:r>
          </a:p>
        </p:txBody>
      </p:sp>
      <p:sp>
        <p:nvSpPr>
          <p:cNvPr id="93187" name="Rectangle 3"/>
          <p:cNvSpPr>
            <a:spLocks noGrp="1" noChangeArrowheads="1"/>
          </p:cNvSpPr>
          <p:nvPr>
            <p:ph type="body" idx="1"/>
          </p:nvPr>
        </p:nvSpPr>
        <p:spPr>
          <a:xfrm>
            <a:off x="476250" y="1203325"/>
            <a:ext cx="8229600" cy="5257800"/>
          </a:xfrm>
        </p:spPr>
        <p:txBody>
          <a:bodyPr/>
          <a:lstStyle/>
          <a:p>
            <a:pPr eaLnBrk="1" hangingPunct="1">
              <a:lnSpc>
                <a:spcPts val="3200"/>
              </a:lnSpc>
              <a:spcBef>
                <a:spcPts val="0"/>
              </a:spcBef>
            </a:pPr>
            <a:r>
              <a:rPr lang="zh-CN" altLang="en-US" sz="2400" dirty="0"/>
              <a:t>主机扫描</a:t>
            </a:r>
          </a:p>
          <a:p>
            <a:pPr lvl="1" eaLnBrk="1" hangingPunct="1">
              <a:lnSpc>
                <a:spcPts val="3200"/>
              </a:lnSpc>
              <a:spcBef>
                <a:spcPts val="0"/>
              </a:spcBef>
            </a:pPr>
            <a:r>
              <a:rPr lang="zh-CN" altLang="en-US" sz="2000" dirty="0"/>
              <a:t>目的：判断目标主机是否正在运行</a:t>
            </a:r>
          </a:p>
          <a:p>
            <a:pPr lvl="1" eaLnBrk="1" hangingPunct="1">
              <a:lnSpc>
                <a:spcPts val="3200"/>
              </a:lnSpc>
              <a:spcBef>
                <a:spcPts val="0"/>
              </a:spcBef>
            </a:pPr>
            <a:r>
              <a:rPr lang="zh-CN" altLang="en-US" sz="2000" dirty="0"/>
              <a:t>手段：利用</a:t>
            </a:r>
            <a:r>
              <a:rPr lang="en-US" altLang="zh-CN" sz="2000" dirty="0"/>
              <a:t>ICMP</a:t>
            </a:r>
            <a:r>
              <a:rPr lang="zh-CN" altLang="en-US" sz="2000" dirty="0"/>
              <a:t>报文、</a:t>
            </a:r>
            <a:r>
              <a:rPr lang="en-US" altLang="zh-CN" sz="2000" dirty="0"/>
              <a:t>IP</a:t>
            </a:r>
            <a:r>
              <a:rPr lang="zh-CN" altLang="en-US" sz="2000" dirty="0"/>
              <a:t>数据报</a:t>
            </a:r>
          </a:p>
          <a:p>
            <a:pPr eaLnBrk="1" hangingPunct="1">
              <a:lnSpc>
                <a:spcPts val="3200"/>
              </a:lnSpc>
              <a:spcBef>
                <a:spcPts val="0"/>
              </a:spcBef>
            </a:pPr>
            <a:r>
              <a:rPr lang="zh-CN" altLang="en-US" sz="2400" dirty="0"/>
              <a:t>端口扫描</a:t>
            </a:r>
          </a:p>
          <a:p>
            <a:pPr lvl="1" eaLnBrk="1" hangingPunct="1">
              <a:lnSpc>
                <a:spcPts val="3200"/>
              </a:lnSpc>
              <a:spcBef>
                <a:spcPts val="0"/>
              </a:spcBef>
            </a:pPr>
            <a:r>
              <a:rPr lang="zh-CN" altLang="en-US" sz="2000" dirty="0"/>
              <a:t>目的：判断目标端口是否开放</a:t>
            </a:r>
          </a:p>
          <a:p>
            <a:pPr lvl="1" eaLnBrk="1" hangingPunct="1">
              <a:lnSpc>
                <a:spcPts val="3200"/>
              </a:lnSpc>
              <a:spcBef>
                <a:spcPts val="0"/>
              </a:spcBef>
            </a:pPr>
            <a:r>
              <a:rPr lang="zh-CN" altLang="en-US" sz="2000" dirty="0"/>
              <a:t>手段：利用</a:t>
            </a:r>
            <a:r>
              <a:rPr lang="en-US" altLang="zh-CN" sz="2000" dirty="0"/>
              <a:t>TCP</a:t>
            </a:r>
            <a:r>
              <a:rPr lang="zh-CN" altLang="en-US" sz="2000" dirty="0"/>
              <a:t>连接、</a:t>
            </a:r>
            <a:r>
              <a:rPr lang="en-US" altLang="zh-CN" sz="2000" dirty="0"/>
              <a:t>FTP proxy</a:t>
            </a:r>
          </a:p>
          <a:p>
            <a:pPr eaLnBrk="1" hangingPunct="1">
              <a:lnSpc>
                <a:spcPts val="3200"/>
              </a:lnSpc>
              <a:spcBef>
                <a:spcPts val="0"/>
              </a:spcBef>
            </a:pPr>
            <a:r>
              <a:rPr lang="zh-CN" altLang="en-US" sz="2400" dirty="0"/>
              <a:t>操作系统识别</a:t>
            </a:r>
          </a:p>
          <a:p>
            <a:pPr lvl="1" eaLnBrk="1" hangingPunct="1">
              <a:lnSpc>
                <a:spcPts val="3200"/>
              </a:lnSpc>
              <a:spcBef>
                <a:spcPts val="0"/>
              </a:spcBef>
            </a:pPr>
            <a:r>
              <a:rPr lang="zh-CN" altLang="en-US" sz="2000" dirty="0"/>
              <a:t>目的：判断目标操作系统的类型</a:t>
            </a:r>
          </a:p>
          <a:p>
            <a:pPr lvl="1" eaLnBrk="1" hangingPunct="1">
              <a:lnSpc>
                <a:spcPts val="3200"/>
              </a:lnSpc>
              <a:spcBef>
                <a:spcPts val="0"/>
              </a:spcBef>
            </a:pPr>
            <a:r>
              <a:rPr lang="zh-CN" altLang="en-US" sz="2000" dirty="0"/>
              <a:t>手段：主动扫描、被动扫描</a:t>
            </a:r>
          </a:p>
          <a:p>
            <a:pPr eaLnBrk="1" hangingPunct="1">
              <a:lnSpc>
                <a:spcPts val="3200"/>
              </a:lnSpc>
              <a:spcBef>
                <a:spcPts val="0"/>
              </a:spcBef>
            </a:pPr>
            <a:r>
              <a:rPr lang="zh-CN" altLang="en-US" sz="2400" dirty="0"/>
              <a:t>漏洞扫描</a:t>
            </a:r>
          </a:p>
          <a:p>
            <a:pPr lvl="1" eaLnBrk="1" hangingPunct="1">
              <a:lnSpc>
                <a:spcPts val="3200"/>
              </a:lnSpc>
              <a:spcBef>
                <a:spcPts val="0"/>
              </a:spcBef>
            </a:pPr>
            <a:r>
              <a:rPr lang="zh-CN" altLang="en-US" sz="2000" dirty="0"/>
              <a:t>目的：判断目标系统是否存在特定漏洞</a:t>
            </a:r>
          </a:p>
          <a:p>
            <a:pPr lvl="1" eaLnBrk="1" hangingPunct="1">
              <a:lnSpc>
                <a:spcPts val="3200"/>
              </a:lnSpc>
              <a:spcBef>
                <a:spcPts val="0"/>
              </a:spcBef>
            </a:pPr>
            <a:r>
              <a:rPr lang="zh-CN" altLang="en-US" sz="2000" dirty="0"/>
              <a:t>手段：利用特殊报文</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altLang="zh-CN"/>
              <a:t>ICMP</a:t>
            </a:r>
            <a:r>
              <a:rPr lang="zh-CN" altLang="en-US"/>
              <a:t>报文的结构</a:t>
            </a:r>
          </a:p>
        </p:txBody>
      </p:sp>
      <p:sp>
        <p:nvSpPr>
          <p:cNvPr id="25603" name="Rectangle 3"/>
          <p:cNvSpPr>
            <a:spLocks noGrp="1" noChangeArrowheads="1"/>
          </p:cNvSpPr>
          <p:nvPr>
            <p:ph type="body" idx="1"/>
          </p:nvPr>
        </p:nvSpPr>
        <p:spPr/>
        <p:txBody>
          <a:bodyPr/>
          <a:lstStyle/>
          <a:p>
            <a:pPr eaLnBrk="1" hangingPunct="1"/>
            <a:endParaRPr lang="zh-CN" altLang="zh-CN"/>
          </a:p>
        </p:txBody>
      </p:sp>
      <p:sp>
        <p:nvSpPr>
          <p:cNvPr id="25604" name="Rectangle 4"/>
          <p:cNvSpPr>
            <a:spLocks noChangeArrowheads="1"/>
          </p:cNvSpPr>
          <p:nvPr/>
        </p:nvSpPr>
        <p:spPr bwMode="auto">
          <a:xfrm>
            <a:off x="2979738" y="4606925"/>
            <a:ext cx="3005137" cy="357188"/>
          </a:xfrm>
          <a:prstGeom prst="rect">
            <a:avLst/>
          </a:prstGeom>
          <a:solidFill>
            <a:srgbClr val="EAEAEA"/>
          </a:solidFill>
          <a:ln w="9525">
            <a:noFill/>
            <a:miter lim="800000"/>
          </a:ln>
        </p:spPr>
        <p:txBody>
          <a:bodyPr wrap="none" anchor="ctr"/>
          <a:lstStyle/>
          <a:p>
            <a:endParaRPr lang="zh-CN" altLang="en-US"/>
          </a:p>
        </p:txBody>
      </p:sp>
      <p:sp>
        <p:nvSpPr>
          <p:cNvPr id="25605" name="Freeform 5"/>
          <p:cNvSpPr/>
          <p:nvPr/>
        </p:nvSpPr>
        <p:spPr bwMode="auto">
          <a:xfrm>
            <a:off x="1874838" y="3489325"/>
            <a:ext cx="5461000" cy="428625"/>
          </a:xfrm>
          <a:custGeom>
            <a:avLst/>
            <a:gdLst>
              <a:gd name="T0" fmla="*/ 0 w 2790"/>
              <a:gd name="T1" fmla="*/ 14161524 h 279"/>
              <a:gd name="T2" fmla="*/ 2147483647 w 2790"/>
              <a:gd name="T3" fmla="*/ 658492343 h 279"/>
              <a:gd name="T4" fmla="*/ 2147483647 w 2790"/>
              <a:gd name="T5" fmla="*/ 651411584 h 279"/>
              <a:gd name="T6" fmla="*/ 2147483647 w 2790"/>
              <a:gd name="T7" fmla="*/ 0 h 279"/>
              <a:gd name="T8" fmla="*/ 0 w 2790"/>
              <a:gd name="T9" fmla="*/ 14161524 h 279"/>
              <a:gd name="T10" fmla="*/ 0 60000 65536"/>
              <a:gd name="T11" fmla="*/ 0 60000 65536"/>
              <a:gd name="T12" fmla="*/ 0 60000 65536"/>
              <a:gd name="T13" fmla="*/ 0 60000 65536"/>
              <a:gd name="T14" fmla="*/ 0 60000 65536"/>
              <a:gd name="T15" fmla="*/ 0 w 2790"/>
              <a:gd name="T16" fmla="*/ 0 h 279"/>
              <a:gd name="T17" fmla="*/ 2790 w 2790"/>
              <a:gd name="T18" fmla="*/ 279 h 279"/>
            </a:gdLst>
            <a:ahLst/>
            <a:cxnLst>
              <a:cxn ang="T10">
                <a:pos x="T0" y="T1"/>
              </a:cxn>
              <a:cxn ang="T11">
                <a:pos x="T2" y="T3"/>
              </a:cxn>
              <a:cxn ang="T12">
                <a:pos x="T4" y="T5"/>
              </a:cxn>
              <a:cxn ang="T13">
                <a:pos x="T6" y="T7"/>
              </a:cxn>
              <a:cxn ang="T14">
                <a:pos x="T8" y="T9"/>
              </a:cxn>
            </a:cxnLst>
            <a:rect l="T15" t="T16" r="T17" b="T18"/>
            <a:pathLst>
              <a:path w="2790" h="279">
                <a:moveTo>
                  <a:pt x="0" y="6"/>
                </a:moveTo>
                <a:lnTo>
                  <a:pt x="561" y="279"/>
                </a:lnTo>
                <a:lnTo>
                  <a:pt x="2100" y="276"/>
                </a:lnTo>
                <a:lnTo>
                  <a:pt x="2790" y="0"/>
                </a:lnTo>
                <a:lnTo>
                  <a:pt x="0" y="6"/>
                </a:lnTo>
                <a:close/>
              </a:path>
            </a:pathLst>
          </a:custGeom>
          <a:solidFill>
            <a:srgbClr val="EAEAEA"/>
          </a:solidFill>
          <a:ln w="9525">
            <a:noFill/>
            <a:round/>
          </a:ln>
        </p:spPr>
        <p:txBody>
          <a:bodyPr/>
          <a:lstStyle/>
          <a:p>
            <a:endParaRPr lang="zh-CN" altLang="en-US"/>
          </a:p>
        </p:txBody>
      </p:sp>
      <p:sp>
        <p:nvSpPr>
          <p:cNvPr id="25606" name="Line 6"/>
          <p:cNvSpPr>
            <a:spLocks noChangeShapeType="1"/>
          </p:cNvSpPr>
          <p:nvPr/>
        </p:nvSpPr>
        <p:spPr bwMode="auto">
          <a:xfrm>
            <a:off x="1852613" y="5178425"/>
            <a:ext cx="4132262" cy="0"/>
          </a:xfrm>
          <a:prstGeom prst="line">
            <a:avLst/>
          </a:prstGeom>
          <a:noFill/>
          <a:ln w="9525">
            <a:solidFill>
              <a:schemeClr val="tx1"/>
            </a:solidFill>
            <a:round/>
            <a:headEnd type="triangle" w="sm" len="med"/>
            <a:tailEnd type="triangle" w="sm" len="med"/>
          </a:ln>
        </p:spPr>
        <p:txBody>
          <a:bodyPr wrap="none" anchor="ctr"/>
          <a:lstStyle/>
          <a:p>
            <a:endParaRPr lang="zh-CN" altLang="en-US"/>
          </a:p>
        </p:txBody>
      </p:sp>
      <p:sp>
        <p:nvSpPr>
          <p:cNvPr id="25607" name="Rectangle 7"/>
          <p:cNvSpPr>
            <a:spLocks noChangeArrowheads="1"/>
          </p:cNvSpPr>
          <p:nvPr/>
        </p:nvSpPr>
        <p:spPr bwMode="auto">
          <a:xfrm>
            <a:off x="1852613" y="4606925"/>
            <a:ext cx="4132262" cy="357188"/>
          </a:xfrm>
          <a:prstGeom prst="rect">
            <a:avLst/>
          </a:prstGeom>
          <a:noFill/>
          <a:ln w="9525">
            <a:solidFill>
              <a:schemeClr val="tx1"/>
            </a:solidFill>
            <a:miter lim="800000"/>
          </a:ln>
        </p:spPr>
        <p:txBody>
          <a:bodyPr wrap="none" anchor="ctr"/>
          <a:lstStyle/>
          <a:p>
            <a:endParaRPr lang="zh-CN" altLang="en-US"/>
          </a:p>
        </p:txBody>
      </p:sp>
      <p:sp>
        <p:nvSpPr>
          <p:cNvPr id="25608" name="Text Box 8"/>
          <p:cNvSpPr txBox="1">
            <a:spLocks noChangeArrowheads="1"/>
          </p:cNvSpPr>
          <p:nvPr/>
        </p:nvSpPr>
        <p:spPr bwMode="auto">
          <a:xfrm>
            <a:off x="1876425" y="4538663"/>
            <a:ext cx="1012825" cy="396875"/>
          </a:xfrm>
          <a:prstGeom prst="rect">
            <a:avLst/>
          </a:prstGeom>
          <a:noFill/>
          <a:ln w="9525">
            <a:noFill/>
            <a:miter lim="800000"/>
          </a:ln>
        </p:spPr>
        <p:txBody>
          <a:bodyPr wrap="none">
            <a:spAutoFit/>
          </a:bodyPr>
          <a:lstStyle/>
          <a:p>
            <a:r>
              <a:rPr kumimoji="1" lang="en-US" altLang="zh-CN" sz="2000" b="1">
                <a:solidFill>
                  <a:srgbClr val="000000"/>
                </a:solidFill>
                <a:latin typeface="Times New Roman" panose="02020603050405020304" pitchFamily="18" charset="0"/>
              </a:rPr>
              <a:t>IP </a:t>
            </a:r>
            <a:r>
              <a:rPr kumimoji="1" lang="zh-CN" altLang="en-US" sz="2000" b="1">
                <a:solidFill>
                  <a:srgbClr val="000000"/>
                </a:solidFill>
                <a:latin typeface="Times New Roman" panose="02020603050405020304" pitchFamily="18" charset="0"/>
              </a:rPr>
              <a:t>首部</a:t>
            </a:r>
          </a:p>
        </p:txBody>
      </p:sp>
      <p:sp>
        <p:nvSpPr>
          <p:cNvPr id="9225" name="Rectangle 9"/>
          <p:cNvSpPr>
            <a:spLocks noChangeArrowheads="1"/>
          </p:cNvSpPr>
          <p:nvPr/>
        </p:nvSpPr>
        <p:spPr bwMode="auto">
          <a:xfrm>
            <a:off x="2979738" y="3895725"/>
            <a:ext cx="3005137" cy="358775"/>
          </a:xfrm>
          <a:prstGeom prst="rect">
            <a:avLst/>
          </a:prstGeom>
          <a:solidFill>
            <a:srgbClr val="EAEAEA"/>
          </a:solidFill>
          <a:ln w="9525">
            <a:solidFill>
              <a:schemeClr val="tx1"/>
            </a:solidFill>
            <a:miter lim="800000"/>
          </a:ln>
          <a:effectLst>
            <a:outerShdw dist="35921" dir="2700000" algn="ctr" rotWithShape="0">
              <a:schemeClr val="bg2"/>
            </a:outerShdw>
          </a:effectLst>
        </p:spPr>
        <p:txBody>
          <a:bodyPr wrap="none" anchor="ctr"/>
          <a:lstStyle/>
          <a:p>
            <a:pPr algn="ctr">
              <a:defRPr/>
            </a:pPr>
            <a:r>
              <a:rPr kumimoji="1" lang="en-US" altLang="zh-CN" sz="2000" b="1">
                <a:solidFill>
                  <a:srgbClr val="000000"/>
                </a:solidFill>
                <a:latin typeface="Times New Roman" panose="02020603050405020304" pitchFamily="18" charset="0"/>
                <a:ea typeface="宋体" panose="02010600030101010101" pitchFamily="2" charset="-122"/>
              </a:rPr>
              <a:t>ICMP </a:t>
            </a:r>
            <a:r>
              <a:rPr kumimoji="1" lang="zh-CN" altLang="en-US" sz="2000" b="1">
                <a:solidFill>
                  <a:srgbClr val="000000"/>
                </a:solidFill>
                <a:latin typeface="Times New Roman" panose="02020603050405020304" pitchFamily="18" charset="0"/>
                <a:ea typeface="宋体" panose="02010600030101010101" pitchFamily="2" charset="-122"/>
              </a:rPr>
              <a:t>报文</a:t>
            </a:r>
          </a:p>
        </p:txBody>
      </p:sp>
      <p:sp>
        <p:nvSpPr>
          <p:cNvPr id="25610" name="Text Box 10"/>
          <p:cNvSpPr txBox="1">
            <a:spLocks noChangeArrowheads="1"/>
          </p:cNvSpPr>
          <p:nvPr/>
        </p:nvSpPr>
        <p:spPr bwMode="auto">
          <a:xfrm>
            <a:off x="1763713" y="1628775"/>
            <a:ext cx="311150" cy="396875"/>
          </a:xfrm>
          <a:prstGeom prst="rect">
            <a:avLst/>
          </a:prstGeom>
          <a:noFill/>
          <a:ln w="9525">
            <a:noFill/>
            <a:miter lim="800000"/>
          </a:ln>
        </p:spPr>
        <p:txBody>
          <a:bodyPr wrap="none">
            <a:spAutoFit/>
          </a:bodyPr>
          <a:lstStyle/>
          <a:p>
            <a:r>
              <a:rPr kumimoji="1" lang="en-US" altLang="zh-CN" sz="2000" b="1">
                <a:solidFill>
                  <a:srgbClr val="000000"/>
                </a:solidFill>
                <a:latin typeface="Times New Roman" panose="02020603050405020304" pitchFamily="18" charset="0"/>
              </a:rPr>
              <a:t>0</a:t>
            </a:r>
          </a:p>
        </p:txBody>
      </p:sp>
      <p:sp>
        <p:nvSpPr>
          <p:cNvPr id="25611" name="Line 11"/>
          <p:cNvSpPr>
            <a:spLocks noChangeShapeType="1"/>
          </p:cNvSpPr>
          <p:nvPr/>
        </p:nvSpPr>
        <p:spPr bwMode="auto">
          <a:xfrm>
            <a:off x="2979738" y="4606925"/>
            <a:ext cx="0" cy="357188"/>
          </a:xfrm>
          <a:prstGeom prst="line">
            <a:avLst/>
          </a:prstGeom>
          <a:noFill/>
          <a:ln w="9525">
            <a:solidFill>
              <a:schemeClr val="tx1"/>
            </a:solidFill>
            <a:round/>
          </a:ln>
        </p:spPr>
        <p:txBody>
          <a:bodyPr wrap="none" anchor="ctr"/>
          <a:lstStyle/>
          <a:p>
            <a:endParaRPr lang="zh-CN" altLang="en-US"/>
          </a:p>
        </p:txBody>
      </p:sp>
      <p:sp>
        <p:nvSpPr>
          <p:cNvPr id="25612" name="Text Box 12"/>
          <p:cNvSpPr txBox="1">
            <a:spLocks noChangeArrowheads="1"/>
          </p:cNvSpPr>
          <p:nvPr/>
        </p:nvSpPr>
        <p:spPr bwMode="auto">
          <a:xfrm>
            <a:off x="3748088" y="4538663"/>
            <a:ext cx="1524000" cy="396875"/>
          </a:xfrm>
          <a:prstGeom prst="rect">
            <a:avLst/>
          </a:prstGeom>
          <a:noFill/>
          <a:ln w="9525">
            <a:noFill/>
            <a:miter lim="800000"/>
          </a:ln>
        </p:spPr>
        <p:txBody>
          <a:bodyPr wrap="none">
            <a:spAutoFit/>
          </a:bodyPr>
          <a:lstStyle/>
          <a:p>
            <a:r>
              <a:rPr kumimoji="1" lang="en-US" altLang="zh-CN" sz="2000" b="1">
                <a:solidFill>
                  <a:srgbClr val="000000"/>
                </a:solidFill>
                <a:latin typeface="Times New Roman" panose="02020603050405020304" pitchFamily="18" charset="0"/>
              </a:rPr>
              <a:t>IP </a:t>
            </a:r>
            <a:r>
              <a:rPr kumimoji="1" lang="zh-CN" altLang="en-US" sz="2000" b="1">
                <a:solidFill>
                  <a:srgbClr val="000000"/>
                </a:solidFill>
                <a:latin typeface="Times New Roman" panose="02020603050405020304" pitchFamily="18" charset="0"/>
              </a:rPr>
              <a:t>数据部分</a:t>
            </a:r>
          </a:p>
        </p:txBody>
      </p:sp>
      <p:sp>
        <p:nvSpPr>
          <p:cNvPr id="25613" name="AutoShape 13"/>
          <p:cNvSpPr>
            <a:spLocks noChangeArrowheads="1"/>
          </p:cNvSpPr>
          <p:nvPr/>
        </p:nvSpPr>
        <p:spPr bwMode="auto">
          <a:xfrm>
            <a:off x="4294188" y="4254500"/>
            <a:ext cx="280987" cy="430213"/>
          </a:xfrm>
          <a:prstGeom prst="downArrow">
            <a:avLst>
              <a:gd name="adj1" fmla="val 47222"/>
              <a:gd name="adj2" fmla="val 79106"/>
            </a:avLst>
          </a:prstGeom>
          <a:solidFill>
            <a:schemeClr val="bg1"/>
          </a:solidFill>
          <a:ln w="9525">
            <a:solidFill>
              <a:schemeClr val="tx1"/>
            </a:solidFill>
            <a:miter lim="800000"/>
          </a:ln>
        </p:spPr>
        <p:txBody>
          <a:bodyPr vert="eaVert" wrap="none" anchor="ctr"/>
          <a:lstStyle/>
          <a:p>
            <a:endParaRPr lang="zh-CN" altLang="en-US"/>
          </a:p>
        </p:txBody>
      </p:sp>
      <p:sp>
        <p:nvSpPr>
          <p:cNvPr id="9230" name="Rectangle 14"/>
          <p:cNvSpPr>
            <a:spLocks noChangeArrowheads="1"/>
          </p:cNvSpPr>
          <p:nvPr/>
        </p:nvSpPr>
        <p:spPr bwMode="auto">
          <a:xfrm>
            <a:off x="1852613" y="2055813"/>
            <a:ext cx="5448300" cy="1433512"/>
          </a:xfrm>
          <a:prstGeom prst="rect">
            <a:avLst/>
          </a:prstGeom>
          <a:solidFill>
            <a:srgbClr val="EAEAEA"/>
          </a:solidFill>
          <a:ln w="9525">
            <a:solidFill>
              <a:schemeClr val="tx1"/>
            </a:solidFill>
            <a:miter lim="800000"/>
          </a:ln>
          <a:effectLst>
            <a:outerShdw dist="35921" dir="2700000" algn="ctr" rotWithShape="0">
              <a:schemeClr val="bg2"/>
            </a:outerShdw>
          </a:effectLst>
        </p:spPr>
        <p:txBody>
          <a:bodyPr wrap="none" anchor="ctr"/>
          <a:lstStyle/>
          <a:p>
            <a:pPr>
              <a:defRPr/>
            </a:pPr>
            <a:endParaRPr lang="zh-CN" altLang="en-US">
              <a:ea typeface="宋体" panose="02010600030101010101" pitchFamily="2" charset="-122"/>
            </a:endParaRPr>
          </a:p>
        </p:txBody>
      </p:sp>
      <p:sp>
        <p:nvSpPr>
          <p:cNvPr id="25615" name="Line 15"/>
          <p:cNvSpPr>
            <a:spLocks noChangeShapeType="1"/>
          </p:cNvSpPr>
          <p:nvPr/>
        </p:nvSpPr>
        <p:spPr bwMode="auto">
          <a:xfrm rot="5400000" flipV="1">
            <a:off x="4576763" y="-311150"/>
            <a:ext cx="0" cy="5448300"/>
          </a:xfrm>
          <a:prstGeom prst="line">
            <a:avLst/>
          </a:prstGeom>
          <a:noFill/>
          <a:ln w="9525">
            <a:solidFill>
              <a:schemeClr val="tx1"/>
            </a:solidFill>
            <a:round/>
          </a:ln>
        </p:spPr>
        <p:txBody>
          <a:bodyPr wrap="none" anchor="ctr"/>
          <a:lstStyle/>
          <a:p>
            <a:endParaRPr lang="zh-CN" altLang="en-US"/>
          </a:p>
        </p:txBody>
      </p:sp>
      <p:sp>
        <p:nvSpPr>
          <p:cNvPr id="25616" name="Line 16"/>
          <p:cNvSpPr>
            <a:spLocks noChangeShapeType="1"/>
          </p:cNvSpPr>
          <p:nvPr/>
        </p:nvSpPr>
        <p:spPr bwMode="auto">
          <a:xfrm flipV="1">
            <a:off x="3213100" y="2055813"/>
            <a:ext cx="0" cy="357187"/>
          </a:xfrm>
          <a:prstGeom prst="line">
            <a:avLst/>
          </a:prstGeom>
          <a:noFill/>
          <a:ln w="9525">
            <a:solidFill>
              <a:schemeClr val="tx1"/>
            </a:solidFill>
            <a:round/>
          </a:ln>
        </p:spPr>
        <p:txBody>
          <a:bodyPr wrap="none" anchor="ctr"/>
          <a:lstStyle/>
          <a:p>
            <a:endParaRPr lang="zh-CN" altLang="en-US"/>
          </a:p>
        </p:txBody>
      </p:sp>
      <p:sp>
        <p:nvSpPr>
          <p:cNvPr id="25617" name="Line 17"/>
          <p:cNvSpPr>
            <a:spLocks noChangeShapeType="1"/>
          </p:cNvSpPr>
          <p:nvPr/>
        </p:nvSpPr>
        <p:spPr bwMode="auto">
          <a:xfrm flipV="1">
            <a:off x="4575175" y="2055813"/>
            <a:ext cx="0" cy="357187"/>
          </a:xfrm>
          <a:prstGeom prst="line">
            <a:avLst/>
          </a:prstGeom>
          <a:noFill/>
          <a:ln w="9525">
            <a:solidFill>
              <a:schemeClr val="tx1"/>
            </a:solidFill>
            <a:round/>
          </a:ln>
        </p:spPr>
        <p:txBody>
          <a:bodyPr wrap="none" anchor="ctr"/>
          <a:lstStyle/>
          <a:p>
            <a:endParaRPr lang="zh-CN" altLang="en-US"/>
          </a:p>
        </p:txBody>
      </p:sp>
      <p:sp>
        <p:nvSpPr>
          <p:cNvPr id="25618" name="Line 18"/>
          <p:cNvSpPr>
            <a:spLocks noChangeShapeType="1"/>
          </p:cNvSpPr>
          <p:nvPr/>
        </p:nvSpPr>
        <p:spPr bwMode="auto">
          <a:xfrm flipV="1">
            <a:off x="4575175" y="2055813"/>
            <a:ext cx="0" cy="357187"/>
          </a:xfrm>
          <a:prstGeom prst="line">
            <a:avLst/>
          </a:prstGeom>
          <a:noFill/>
          <a:ln w="9525">
            <a:solidFill>
              <a:schemeClr val="tx1"/>
            </a:solidFill>
            <a:round/>
          </a:ln>
        </p:spPr>
        <p:txBody>
          <a:bodyPr wrap="none" anchor="ctr"/>
          <a:lstStyle/>
          <a:p>
            <a:endParaRPr lang="zh-CN" altLang="en-US"/>
          </a:p>
        </p:txBody>
      </p:sp>
      <p:sp>
        <p:nvSpPr>
          <p:cNvPr id="25619" name="Text Box 19"/>
          <p:cNvSpPr txBox="1">
            <a:spLocks noChangeArrowheads="1"/>
          </p:cNvSpPr>
          <p:nvPr/>
        </p:nvSpPr>
        <p:spPr bwMode="auto">
          <a:xfrm>
            <a:off x="5421313" y="1981200"/>
            <a:ext cx="950912" cy="396875"/>
          </a:xfrm>
          <a:prstGeom prst="rect">
            <a:avLst/>
          </a:prstGeom>
          <a:noFill/>
          <a:ln w="9525">
            <a:noFill/>
            <a:miter lim="800000"/>
          </a:ln>
        </p:spPr>
        <p:txBody>
          <a:bodyPr wrap="none">
            <a:spAutoFit/>
          </a:bodyPr>
          <a:lstStyle/>
          <a:p>
            <a:r>
              <a:rPr kumimoji="1" lang="zh-CN" altLang="en-US" sz="2000" b="1">
                <a:solidFill>
                  <a:srgbClr val="000000"/>
                </a:solidFill>
                <a:latin typeface="Times New Roman" panose="02020603050405020304" pitchFamily="18" charset="0"/>
              </a:rPr>
              <a:t>检验和</a:t>
            </a:r>
          </a:p>
        </p:txBody>
      </p:sp>
      <p:sp>
        <p:nvSpPr>
          <p:cNvPr id="25620" name="Text Box 20"/>
          <p:cNvSpPr txBox="1">
            <a:spLocks noChangeArrowheads="1"/>
          </p:cNvSpPr>
          <p:nvPr/>
        </p:nvSpPr>
        <p:spPr bwMode="auto">
          <a:xfrm>
            <a:off x="3573463" y="1981200"/>
            <a:ext cx="782637" cy="396875"/>
          </a:xfrm>
          <a:prstGeom prst="rect">
            <a:avLst/>
          </a:prstGeom>
          <a:noFill/>
          <a:ln w="9525">
            <a:noFill/>
            <a:miter lim="800000"/>
          </a:ln>
        </p:spPr>
        <p:txBody>
          <a:bodyPr>
            <a:spAutoFit/>
          </a:bodyPr>
          <a:lstStyle/>
          <a:p>
            <a:r>
              <a:rPr kumimoji="1" lang="zh-CN" altLang="en-US" sz="2000" b="1">
                <a:solidFill>
                  <a:srgbClr val="000000"/>
                </a:solidFill>
                <a:latin typeface="Times New Roman" panose="02020603050405020304" pitchFamily="18" charset="0"/>
              </a:rPr>
              <a:t>代码</a:t>
            </a:r>
          </a:p>
        </p:txBody>
      </p:sp>
      <p:sp>
        <p:nvSpPr>
          <p:cNvPr id="25621" name="Text Box 21"/>
          <p:cNvSpPr txBox="1">
            <a:spLocks noChangeArrowheads="1"/>
          </p:cNvSpPr>
          <p:nvPr/>
        </p:nvSpPr>
        <p:spPr bwMode="auto">
          <a:xfrm>
            <a:off x="1958975" y="2355850"/>
            <a:ext cx="5205413" cy="396875"/>
          </a:xfrm>
          <a:prstGeom prst="rect">
            <a:avLst/>
          </a:prstGeom>
          <a:noFill/>
          <a:ln w="9525">
            <a:noFill/>
            <a:miter lim="800000"/>
          </a:ln>
        </p:spPr>
        <p:txBody>
          <a:bodyPr>
            <a:spAutoFit/>
          </a:bodyPr>
          <a:lstStyle/>
          <a:p>
            <a:r>
              <a:rPr kumimoji="1" lang="zh-CN" altLang="en-US" sz="2000" b="1">
                <a:solidFill>
                  <a:srgbClr val="000000"/>
                </a:solidFill>
                <a:latin typeface="Times New Roman" panose="02020603050405020304" pitchFamily="18" charset="0"/>
              </a:rPr>
              <a:t>（这 </a:t>
            </a:r>
            <a:r>
              <a:rPr kumimoji="1" lang="en-US" altLang="zh-CN" sz="2000" b="1">
                <a:solidFill>
                  <a:srgbClr val="000000"/>
                </a:solidFill>
                <a:latin typeface="Times New Roman" panose="02020603050405020304" pitchFamily="18" charset="0"/>
              </a:rPr>
              <a:t>4 </a:t>
            </a:r>
            <a:r>
              <a:rPr kumimoji="1" lang="zh-CN" altLang="en-US" sz="2000" b="1">
                <a:solidFill>
                  <a:srgbClr val="000000"/>
                </a:solidFill>
                <a:latin typeface="Times New Roman" panose="02020603050405020304" pitchFamily="18" charset="0"/>
              </a:rPr>
              <a:t>个字节取决于 </a:t>
            </a:r>
            <a:r>
              <a:rPr kumimoji="1" lang="en-US" altLang="zh-CN" sz="2000" b="1">
                <a:solidFill>
                  <a:srgbClr val="000000"/>
                </a:solidFill>
                <a:latin typeface="Times New Roman" panose="02020603050405020304" pitchFamily="18" charset="0"/>
              </a:rPr>
              <a:t>ICMP </a:t>
            </a:r>
            <a:r>
              <a:rPr kumimoji="1" lang="zh-CN" altLang="en-US" sz="2000" b="1">
                <a:solidFill>
                  <a:srgbClr val="000000"/>
                </a:solidFill>
                <a:latin typeface="Times New Roman" panose="02020603050405020304" pitchFamily="18" charset="0"/>
              </a:rPr>
              <a:t>报文的类型）</a:t>
            </a:r>
          </a:p>
        </p:txBody>
      </p:sp>
      <p:sp>
        <p:nvSpPr>
          <p:cNvPr id="25622" name="Text Box 22"/>
          <p:cNvSpPr txBox="1">
            <a:spLocks noChangeArrowheads="1"/>
          </p:cNvSpPr>
          <p:nvPr/>
        </p:nvSpPr>
        <p:spPr bwMode="auto">
          <a:xfrm>
            <a:off x="3108325" y="1628775"/>
            <a:ext cx="311150" cy="396875"/>
          </a:xfrm>
          <a:prstGeom prst="rect">
            <a:avLst/>
          </a:prstGeom>
          <a:noFill/>
          <a:ln w="9525">
            <a:noFill/>
            <a:miter lim="800000"/>
          </a:ln>
        </p:spPr>
        <p:txBody>
          <a:bodyPr wrap="none">
            <a:spAutoFit/>
          </a:bodyPr>
          <a:lstStyle/>
          <a:p>
            <a:r>
              <a:rPr kumimoji="1" lang="en-US" altLang="zh-CN" sz="2000" b="1">
                <a:solidFill>
                  <a:srgbClr val="000000"/>
                </a:solidFill>
                <a:latin typeface="Times New Roman" panose="02020603050405020304" pitchFamily="18" charset="0"/>
              </a:rPr>
              <a:t>8</a:t>
            </a:r>
          </a:p>
        </p:txBody>
      </p:sp>
      <p:sp>
        <p:nvSpPr>
          <p:cNvPr id="25623" name="Text Box 23"/>
          <p:cNvSpPr txBox="1">
            <a:spLocks noChangeArrowheads="1"/>
          </p:cNvSpPr>
          <p:nvPr/>
        </p:nvSpPr>
        <p:spPr bwMode="auto">
          <a:xfrm>
            <a:off x="4402138" y="1628775"/>
            <a:ext cx="438150" cy="396875"/>
          </a:xfrm>
          <a:prstGeom prst="rect">
            <a:avLst/>
          </a:prstGeom>
          <a:noFill/>
          <a:ln w="9525">
            <a:noFill/>
            <a:miter lim="800000"/>
          </a:ln>
        </p:spPr>
        <p:txBody>
          <a:bodyPr wrap="none">
            <a:spAutoFit/>
          </a:bodyPr>
          <a:lstStyle/>
          <a:p>
            <a:r>
              <a:rPr kumimoji="1" lang="en-US" altLang="zh-CN" sz="2000" b="1">
                <a:solidFill>
                  <a:srgbClr val="000000"/>
                </a:solidFill>
                <a:latin typeface="Times New Roman" panose="02020603050405020304" pitchFamily="18" charset="0"/>
              </a:rPr>
              <a:t>16</a:t>
            </a:r>
          </a:p>
        </p:txBody>
      </p:sp>
      <p:sp>
        <p:nvSpPr>
          <p:cNvPr id="25624" name="Rectangle 24"/>
          <p:cNvSpPr>
            <a:spLocks noChangeArrowheads="1"/>
          </p:cNvSpPr>
          <p:nvPr/>
        </p:nvSpPr>
        <p:spPr bwMode="auto">
          <a:xfrm>
            <a:off x="3243263" y="5035550"/>
            <a:ext cx="1238250" cy="261938"/>
          </a:xfrm>
          <a:prstGeom prst="rect">
            <a:avLst/>
          </a:prstGeom>
          <a:solidFill>
            <a:schemeClr val="bg1"/>
          </a:solidFill>
          <a:ln w="9525">
            <a:noFill/>
            <a:miter lim="800000"/>
          </a:ln>
        </p:spPr>
        <p:txBody>
          <a:bodyPr wrap="none" anchor="ctr"/>
          <a:lstStyle/>
          <a:p>
            <a:endParaRPr lang="zh-CN" altLang="en-US"/>
          </a:p>
        </p:txBody>
      </p:sp>
      <p:sp>
        <p:nvSpPr>
          <p:cNvPr id="25625" name="Text Box 25"/>
          <p:cNvSpPr txBox="1">
            <a:spLocks noChangeArrowheads="1"/>
          </p:cNvSpPr>
          <p:nvPr/>
        </p:nvSpPr>
        <p:spPr bwMode="auto">
          <a:xfrm>
            <a:off x="6978650" y="1628775"/>
            <a:ext cx="438150" cy="396875"/>
          </a:xfrm>
          <a:prstGeom prst="rect">
            <a:avLst/>
          </a:prstGeom>
          <a:noFill/>
          <a:ln w="9525">
            <a:noFill/>
            <a:miter lim="800000"/>
          </a:ln>
        </p:spPr>
        <p:txBody>
          <a:bodyPr wrap="none">
            <a:spAutoFit/>
          </a:bodyPr>
          <a:lstStyle/>
          <a:p>
            <a:r>
              <a:rPr kumimoji="1" lang="en-US" altLang="zh-CN" sz="2000" b="1">
                <a:solidFill>
                  <a:srgbClr val="000000"/>
                </a:solidFill>
                <a:latin typeface="Times New Roman" panose="02020603050405020304" pitchFamily="18" charset="0"/>
              </a:rPr>
              <a:t>31</a:t>
            </a:r>
          </a:p>
        </p:txBody>
      </p:sp>
      <p:sp>
        <p:nvSpPr>
          <p:cNvPr id="25626" name="Text Box 26"/>
          <p:cNvSpPr txBox="1">
            <a:spLocks noChangeArrowheads="1"/>
          </p:cNvSpPr>
          <p:nvPr/>
        </p:nvSpPr>
        <p:spPr bwMode="auto">
          <a:xfrm>
            <a:off x="3194050" y="4924425"/>
            <a:ext cx="1268413" cy="396875"/>
          </a:xfrm>
          <a:prstGeom prst="rect">
            <a:avLst/>
          </a:prstGeom>
          <a:noFill/>
          <a:ln w="9525">
            <a:noFill/>
            <a:miter lim="800000"/>
          </a:ln>
        </p:spPr>
        <p:txBody>
          <a:bodyPr wrap="none">
            <a:spAutoFit/>
          </a:bodyPr>
          <a:lstStyle/>
          <a:p>
            <a:r>
              <a:rPr kumimoji="1" lang="en-US" altLang="zh-CN" sz="2000" b="1">
                <a:solidFill>
                  <a:srgbClr val="000000"/>
                </a:solidFill>
                <a:latin typeface="Times New Roman" panose="02020603050405020304" pitchFamily="18" charset="0"/>
              </a:rPr>
              <a:t>IP </a:t>
            </a:r>
            <a:r>
              <a:rPr kumimoji="1" lang="zh-CN" altLang="en-US" sz="2000" b="1">
                <a:solidFill>
                  <a:srgbClr val="000000"/>
                </a:solidFill>
                <a:latin typeface="Times New Roman" panose="02020603050405020304" pitchFamily="18" charset="0"/>
              </a:rPr>
              <a:t>数据报</a:t>
            </a:r>
          </a:p>
        </p:txBody>
      </p:sp>
      <p:sp>
        <p:nvSpPr>
          <p:cNvPr id="25627" name="Line 27"/>
          <p:cNvSpPr>
            <a:spLocks noChangeShapeType="1"/>
          </p:cNvSpPr>
          <p:nvPr/>
        </p:nvSpPr>
        <p:spPr bwMode="auto">
          <a:xfrm rot="-5400000">
            <a:off x="4576763" y="47625"/>
            <a:ext cx="0" cy="5448300"/>
          </a:xfrm>
          <a:prstGeom prst="line">
            <a:avLst/>
          </a:prstGeom>
          <a:noFill/>
          <a:ln w="9525">
            <a:solidFill>
              <a:schemeClr val="tx1"/>
            </a:solidFill>
            <a:round/>
          </a:ln>
        </p:spPr>
        <p:txBody>
          <a:bodyPr wrap="none" anchor="ctr"/>
          <a:lstStyle/>
          <a:p>
            <a:endParaRPr lang="zh-CN" altLang="en-US"/>
          </a:p>
        </p:txBody>
      </p:sp>
      <p:sp>
        <p:nvSpPr>
          <p:cNvPr id="25628" name="Text Box 28"/>
          <p:cNvSpPr txBox="1">
            <a:spLocks noChangeArrowheads="1"/>
          </p:cNvSpPr>
          <p:nvPr/>
        </p:nvSpPr>
        <p:spPr bwMode="auto">
          <a:xfrm>
            <a:off x="2166938" y="2865438"/>
            <a:ext cx="4781550" cy="396875"/>
          </a:xfrm>
          <a:prstGeom prst="rect">
            <a:avLst/>
          </a:prstGeom>
          <a:noFill/>
          <a:ln w="9525">
            <a:noFill/>
            <a:miter lim="800000"/>
          </a:ln>
        </p:spPr>
        <p:txBody>
          <a:bodyPr>
            <a:spAutoFit/>
          </a:bodyPr>
          <a:lstStyle/>
          <a:p>
            <a:r>
              <a:rPr kumimoji="1" lang="en-US" altLang="zh-CN" sz="2000" b="1">
                <a:solidFill>
                  <a:srgbClr val="000000"/>
                </a:solidFill>
                <a:latin typeface="Times New Roman" panose="02020603050405020304" pitchFamily="18" charset="0"/>
              </a:rPr>
              <a:t>ICMP </a:t>
            </a:r>
            <a:r>
              <a:rPr kumimoji="1" lang="zh-CN" altLang="en-US" sz="2000" b="1">
                <a:solidFill>
                  <a:srgbClr val="000000"/>
                </a:solidFill>
                <a:latin typeface="Times New Roman" panose="02020603050405020304" pitchFamily="18" charset="0"/>
              </a:rPr>
              <a:t>的数据部分（长度取决于类型）</a:t>
            </a:r>
          </a:p>
        </p:txBody>
      </p:sp>
      <p:sp>
        <p:nvSpPr>
          <p:cNvPr id="25629" name="Text Box 29"/>
          <p:cNvSpPr txBox="1">
            <a:spLocks noChangeArrowheads="1"/>
          </p:cNvSpPr>
          <p:nvPr/>
        </p:nvSpPr>
        <p:spPr bwMode="auto">
          <a:xfrm>
            <a:off x="2120900" y="2009775"/>
            <a:ext cx="795338" cy="396875"/>
          </a:xfrm>
          <a:prstGeom prst="rect">
            <a:avLst/>
          </a:prstGeom>
          <a:noFill/>
          <a:ln w="9525">
            <a:noFill/>
            <a:miter lim="800000"/>
          </a:ln>
        </p:spPr>
        <p:txBody>
          <a:bodyPr>
            <a:spAutoFit/>
          </a:bodyPr>
          <a:lstStyle/>
          <a:p>
            <a:r>
              <a:rPr kumimoji="1" lang="zh-CN" altLang="en-US" sz="2000" b="1">
                <a:solidFill>
                  <a:srgbClr val="000000"/>
                </a:solidFill>
                <a:latin typeface="Times New Roman" panose="02020603050405020304" pitchFamily="18" charset="0"/>
              </a:rPr>
              <a:t>类型</a:t>
            </a:r>
          </a:p>
        </p:txBody>
      </p:sp>
    </p:spTree>
  </p:cSld>
  <p:clrMapOvr>
    <a:masterClrMapping/>
  </p:clrMapOvr>
</p:sld>
</file>

<file path=ppt/theme/theme1.xml><?xml version="1.0" encoding="utf-8"?>
<a:theme xmlns:a="http://schemas.openxmlformats.org/drawingml/2006/main" name="1_Blends">
  <a:themeElements>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Times New Roman"/>
        <a:ea typeface="楷体_GB2312"/>
        <a:cs typeface=""/>
      </a:majorFont>
      <a:minorFont>
        <a:latin typeface="Times New Roman"/>
        <a:ea typeface="楷体_GB2312"/>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1" lang="zh-CN" altLang="en-US" sz="1800" b="1" i="0" u="none" strike="noStrike" cap="none" normalizeH="0" baseline="0" smtClean="0">
            <a:ln>
              <a:noFill/>
            </a:ln>
            <a:solidFill>
              <a:schemeClr val="tx1"/>
            </a:solidFill>
            <a:effectLst/>
            <a:latin typeface="Tahoma" panose="020B060403050404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1" lang="zh-CN" altLang="en-US" sz="1800" b="1" i="0" u="none" strike="noStrike" cap="none" normalizeH="0" baseline="0" smtClean="0">
            <a:ln>
              <a:noFill/>
            </a:ln>
            <a:solidFill>
              <a:schemeClr val="tx1"/>
            </a:solidFill>
            <a:effectLst/>
            <a:latin typeface="Tahoma" panose="020B0604030504040204" pitchFamily="34" charset="0"/>
            <a:ea typeface="宋体" panose="02010600030101010101" pitchFamily="2" charset="-122"/>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2681</TotalTime>
  <Words>5263</Words>
  <Application>Microsoft Office PowerPoint</Application>
  <PresentationFormat>全屏显示(4:3)</PresentationFormat>
  <Paragraphs>667</Paragraphs>
  <Slides>88</Slides>
  <Notes>26</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2</vt:i4>
      </vt:variant>
      <vt:variant>
        <vt:lpstr>幻灯片标题</vt:lpstr>
      </vt:variant>
      <vt:variant>
        <vt:i4>88</vt:i4>
      </vt:variant>
    </vt:vector>
  </HeadingPairs>
  <TitlesOfParts>
    <vt:vector size="100" baseType="lpstr">
      <vt:lpstr>黑体</vt:lpstr>
      <vt:lpstr>楷体_GB2312</vt:lpstr>
      <vt:lpstr>宋体</vt:lpstr>
      <vt:lpstr>Arial</vt:lpstr>
      <vt:lpstr>Bookman Old Style</vt:lpstr>
      <vt:lpstr>Symbol</vt:lpstr>
      <vt:lpstr>Tahoma</vt:lpstr>
      <vt:lpstr>Times New Roman</vt:lpstr>
      <vt:lpstr>Wingdings</vt:lpstr>
      <vt:lpstr>1_Blends</vt:lpstr>
      <vt:lpstr>Visio</vt:lpstr>
      <vt:lpstr>演示文稿</vt:lpstr>
      <vt:lpstr>第 3 章    网络扫描（主动侦察）</vt:lpstr>
      <vt:lpstr>网络安全扫描的一体两面</vt:lpstr>
      <vt:lpstr>内容提纲</vt:lpstr>
      <vt:lpstr>网络扫描技术</vt:lpstr>
      <vt:lpstr>网络扫描过程</vt:lpstr>
      <vt:lpstr>内容提纲</vt:lpstr>
      <vt:lpstr>主机扫描</vt:lpstr>
      <vt:lpstr>（一）ICMP扫描</vt:lpstr>
      <vt:lpstr>ICMP报文的结构</vt:lpstr>
      <vt:lpstr>ICMP报文种类</vt:lpstr>
      <vt:lpstr>ICMP Echo扫描(1/5)</vt:lpstr>
      <vt:lpstr>ICMP Echo扫描(2/5)</vt:lpstr>
      <vt:lpstr>ICMP Echo扫描(3/5)</vt:lpstr>
      <vt:lpstr>ICMP Echo扫描(4/5)</vt:lpstr>
      <vt:lpstr>ICMP Echo扫描(5/5)</vt:lpstr>
      <vt:lpstr>ICMP Non-Echo非回显扫描</vt:lpstr>
      <vt:lpstr>ICMP扫描的问题</vt:lpstr>
      <vt:lpstr>(二）基于IP异常分组的扫描</vt:lpstr>
      <vt:lpstr>异常的IP数据报首部：参数错</vt:lpstr>
      <vt:lpstr>异常的IP数据报首部：目标不可达</vt:lpstr>
      <vt:lpstr>PowerPoint 演示文稿</vt:lpstr>
      <vt:lpstr>错误的IP数据报分片</vt:lpstr>
      <vt:lpstr>超长包探测内部路由器</vt:lpstr>
      <vt:lpstr>（三）反向映射探测</vt:lpstr>
      <vt:lpstr>内容提纲</vt:lpstr>
      <vt:lpstr>端口扫描：概述</vt:lpstr>
      <vt:lpstr>端口扫描：方法</vt:lpstr>
      <vt:lpstr>一、TCP扫描</vt:lpstr>
      <vt:lpstr>TCP报文段的结构</vt:lpstr>
      <vt:lpstr>TCP连接请求报文及响应</vt:lpstr>
      <vt:lpstr>TCP连接的建立过程</vt:lpstr>
      <vt:lpstr>（一）TCP Connect扫描（全连接扫描）</vt:lpstr>
      <vt:lpstr>TCP Connect扫描的特点（三次握手）</vt:lpstr>
      <vt:lpstr>（二）SYN扫描（半开放扫描）</vt:lpstr>
      <vt:lpstr>SYN扫描图示（1/2）</vt:lpstr>
      <vt:lpstr>SYN扫描图示(2/2)</vt:lpstr>
      <vt:lpstr>SYN扫描的特点(3/3)</vt:lpstr>
      <vt:lpstr>（三）FIN扫描(1/3)</vt:lpstr>
      <vt:lpstr>FIN扫描图示（2/3）</vt:lpstr>
      <vt:lpstr>FIN扫描图示（2/3）</vt:lpstr>
      <vt:lpstr>FIN扫描的特点(3/3)</vt:lpstr>
      <vt:lpstr>(四)Xmas扫描和Null扫描</vt:lpstr>
      <vt:lpstr>二、UDP扫描</vt:lpstr>
      <vt:lpstr>UDP扫描</vt:lpstr>
      <vt:lpstr>UDP扫描</vt:lpstr>
      <vt:lpstr>三、扫描策略</vt:lpstr>
      <vt:lpstr>扫描策略</vt:lpstr>
      <vt:lpstr>扫描策略</vt:lpstr>
      <vt:lpstr>四、扫描工具</vt:lpstr>
      <vt:lpstr>PowerPoint 演示文稿</vt:lpstr>
      <vt:lpstr>端口扫描小结</vt:lpstr>
      <vt:lpstr>内容提纲</vt:lpstr>
      <vt:lpstr>操作系统识别</vt:lpstr>
      <vt:lpstr>一、旗标信息</vt:lpstr>
      <vt:lpstr>旗标</vt:lpstr>
      <vt:lpstr>旗标</vt:lpstr>
      <vt:lpstr>二、端口信息</vt:lpstr>
      <vt:lpstr>端口信息</vt:lpstr>
      <vt:lpstr>三、TCP/IP协议栈指纹</vt:lpstr>
      <vt:lpstr>TCP/IP协议栈指纹</vt:lpstr>
      <vt:lpstr>(一）主动扫描(1/4)</vt:lpstr>
      <vt:lpstr>(一）主动扫描(2/4)</vt:lpstr>
      <vt:lpstr>(一）主动扫描(3/4)</vt:lpstr>
      <vt:lpstr>(一）主动扫描(4/4)</vt:lpstr>
      <vt:lpstr>TCP选项探测</vt:lpstr>
      <vt:lpstr>TCP选项探测</vt:lpstr>
      <vt:lpstr>TCP选项</vt:lpstr>
      <vt:lpstr>TCP选项探测</vt:lpstr>
      <vt:lpstr>TCP选项探测</vt:lpstr>
      <vt:lpstr>(二）被动扫描</vt:lpstr>
      <vt:lpstr>常见操作系统的TTL值</vt:lpstr>
      <vt:lpstr>四、操作系统识别工具</vt:lpstr>
      <vt:lpstr>PowerPoint 演示文稿</vt:lpstr>
      <vt:lpstr>内容提纲</vt:lpstr>
      <vt:lpstr>漏洞的定义</vt:lpstr>
      <vt:lpstr>漏洞分析</vt:lpstr>
      <vt:lpstr>漏洞分析的方法</vt:lpstr>
      <vt:lpstr>漏洞扫描</vt:lpstr>
      <vt:lpstr>实例：CGI漏洞扫描</vt:lpstr>
      <vt:lpstr>CGI漏洞扫描</vt:lpstr>
      <vt:lpstr>CGI漏洞扫描</vt:lpstr>
      <vt:lpstr>常见扫描软件</vt:lpstr>
      <vt:lpstr>常见扫描软件</vt:lpstr>
      <vt:lpstr>Nessus</vt:lpstr>
      <vt:lpstr>Nessus</vt:lpstr>
      <vt:lpstr>Nessus</vt:lpstr>
      <vt:lpstr>Nessus</vt:lpstr>
      <vt:lpstr>小结</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unknown</dc:creator>
  <cp:lastModifiedBy>John</cp:lastModifiedBy>
  <cp:revision>1388</cp:revision>
  <dcterms:created xsi:type="dcterms:W3CDTF">2004-07-10T13:16:00Z</dcterms:created>
  <dcterms:modified xsi:type="dcterms:W3CDTF">2022-09-22T23:18:58Z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

<file path=docProps/thumbnail.jpeg>
</file>